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77" r:id="rId2"/>
    <p:sldId id="281" r:id="rId3"/>
    <p:sldId id="318" r:id="rId4"/>
    <p:sldId id="308" r:id="rId5"/>
    <p:sldId id="307" r:id="rId6"/>
    <p:sldId id="309" r:id="rId7"/>
    <p:sldId id="311" r:id="rId8"/>
    <p:sldId id="312" r:id="rId9"/>
    <p:sldId id="313" r:id="rId10"/>
    <p:sldId id="319" r:id="rId11"/>
    <p:sldId id="314" r:id="rId12"/>
    <p:sldId id="315" r:id="rId13"/>
    <p:sldId id="316" r:id="rId14"/>
    <p:sldId id="317" r:id="rId15"/>
    <p:sldId id="276" r:id="rId16"/>
  </p:sldIdLst>
  <p:sldSz cx="12192000" cy="6858000"/>
  <p:notesSz cx="6794500" cy="9906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0" userDrawn="1">
          <p15:clr>
            <a:srgbClr val="A4A3A4"/>
          </p15:clr>
        </p15:guide>
        <p15:guide id="3" pos="7491" userDrawn="1">
          <p15:clr>
            <a:srgbClr val="A4A3A4"/>
          </p15:clr>
        </p15:guide>
        <p15:guide id="4" pos="465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3D2D"/>
    <a:srgbClr val="E7DBE9"/>
    <a:srgbClr val="E4D2F2"/>
    <a:srgbClr val="E6FFD9"/>
    <a:srgbClr val="00CC66"/>
    <a:srgbClr val="92F781"/>
    <a:srgbClr val="339966"/>
    <a:srgbClr val="164E1B"/>
    <a:srgbClr val="00CC99"/>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édio 2 - Ênfas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66" autoAdjust="0"/>
    <p:restoredTop sz="94660"/>
  </p:normalViewPr>
  <p:slideViewPr>
    <p:cSldViewPr snapToGrid="0" showGuides="1">
      <p:cViewPr varScale="1">
        <p:scale>
          <a:sx n="107" d="100"/>
          <a:sy n="107" d="100"/>
        </p:scale>
        <p:origin x="834" y="102"/>
      </p:cViewPr>
      <p:guideLst>
        <p:guide orient="horz" pos="3090"/>
        <p:guide pos="7491"/>
        <p:guide pos="4656"/>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2184"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1" y="0"/>
            <a:ext cx="2944813" cy="496888"/>
          </a:xfrm>
          <a:prstGeom prst="rect">
            <a:avLst/>
          </a:prstGeom>
        </p:spPr>
        <p:txBody>
          <a:bodyPr vert="horz" lIns="91430" tIns="45715" rIns="91430" bIns="45715" rtlCol="0"/>
          <a:lstStyle>
            <a:lvl1pPr algn="l">
              <a:defRPr sz="1200"/>
            </a:lvl1pPr>
          </a:lstStyle>
          <a:p>
            <a:endParaRPr lang="pt-BR"/>
          </a:p>
        </p:txBody>
      </p:sp>
      <p:sp>
        <p:nvSpPr>
          <p:cNvPr id="3" name="Espaço Reservado para Data 2"/>
          <p:cNvSpPr>
            <a:spLocks noGrp="1"/>
          </p:cNvSpPr>
          <p:nvPr>
            <p:ph type="dt" sz="quarter" idx="1"/>
          </p:nvPr>
        </p:nvSpPr>
        <p:spPr>
          <a:xfrm>
            <a:off x="3848101" y="0"/>
            <a:ext cx="2944813" cy="496888"/>
          </a:xfrm>
          <a:prstGeom prst="rect">
            <a:avLst/>
          </a:prstGeom>
        </p:spPr>
        <p:txBody>
          <a:bodyPr vert="horz" lIns="91430" tIns="45715" rIns="91430" bIns="45715" rtlCol="0"/>
          <a:lstStyle>
            <a:lvl1pPr algn="r">
              <a:defRPr sz="1200"/>
            </a:lvl1pPr>
          </a:lstStyle>
          <a:p>
            <a:fld id="{10784BA5-C172-40D0-B8B4-BC7C3AAFC448}" type="datetimeFigureOut">
              <a:rPr lang="pt-BR" smtClean="0"/>
              <a:t>23/08/2018</a:t>
            </a:fld>
            <a:endParaRPr lang="pt-BR"/>
          </a:p>
        </p:txBody>
      </p:sp>
      <p:sp>
        <p:nvSpPr>
          <p:cNvPr id="4" name="Espaço Reservado para Rodapé 3"/>
          <p:cNvSpPr>
            <a:spLocks noGrp="1"/>
          </p:cNvSpPr>
          <p:nvPr>
            <p:ph type="ftr" sz="quarter" idx="2"/>
          </p:nvPr>
        </p:nvSpPr>
        <p:spPr>
          <a:xfrm>
            <a:off x="1" y="9409114"/>
            <a:ext cx="2944813" cy="496887"/>
          </a:xfrm>
          <a:prstGeom prst="rect">
            <a:avLst/>
          </a:prstGeom>
        </p:spPr>
        <p:txBody>
          <a:bodyPr vert="horz" lIns="91430" tIns="45715" rIns="91430" bIns="45715"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48101" y="9409114"/>
            <a:ext cx="2944813" cy="496887"/>
          </a:xfrm>
          <a:prstGeom prst="rect">
            <a:avLst/>
          </a:prstGeom>
        </p:spPr>
        <p:txBody>
          <a:bodyPr vert="horz" lIns="91430" tIns="45715" rIns="91430" bIns="45715" rtlCol="0" anchor="b"/>
          <a:lstStyle>
            <a:lvl1pPr algn="r">
              <a:defRPr sz="1200"/>
            </a:lvl1pPr>
          </a:lstStyle>
          <a:p>
            <a:fld id="{CF349A6C-02F3-4A3B-918B-E10129DE4ACB}" type="slidenum">
              <a:rPr lang="pt-BR" smtClean="0"/>
              <a:t>‹nº›</a:t>
            </a:fld>
            <a:endParaRPr lang="pt-BR"/>
          </a:p>
        </p:txBody>
      </p:sp>
    </p:spTree>
    <p:extLst>
      <p:ext uri="{BB962C8B-B14F-4D97-AF65-F5344CB8AC3E}">
        <p14:creationId xmlns:p14="http://schemas.microsoft.com/office/powerpoint/2010/main" val="20515528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2" y="3"/>
            <a:ext cx="2944899" cy="497329"/>
          </a:xfrm>
          <a:prstGeom prst="rect">
            <a:avLst/>
          </a:prstGeom>
        </p:spPr>
        <p:txBody>
          <a:bodyPr vert="horz" lIns="91969" tIns="45986" rIns="91969" bIns="45986" rtlCol="0"/>
          <a:lstStyle>
            <a:lvl1pPr algn="l">
              <a:defRPr sz="1200"/>
            </a:lvl1pPr>
          </a:lstStyle>
          <a:p>
            <a:endParaRPr lang="pt-BR"/>
          </a:p>
        </p:txBody>
      </p:sp>
      <p:sp>
        <p:nvSpPr>
          <p:cNvPr id="3" name="Espaço Reservado para Data 2"/>
          <p:cNvSpPr>
            <a:spLocks noGrp="1"/>
          </p:cNvSpPr>
          <p:nvPr>
            <p:ph type="dt" idx="1"/>
          </p:nvPr>
        </p:nvSpPr>
        <p:spPr>
          <a:xfrm>
            <a:off x="3848065" y="3"/>
            <a:ext cx="2944899" cy="497329"/>
          </a:xfrm>
          <a:prstGeom prst="rect">
            <a:avLst/>
          </a:prstGeom>
        </p:spPr>
        <p:txBody>
          <a:bodyPr vert="horz" lIns="91969" tIns="45986" rIns="91969" bIns="45986" rtlCol="0"/>
          <a:lstStyle>
            <a:lvl1pPr algn="r">
              <a:defRPr sz="1200"/>
            </a:lvl1pPr>
          </a:lstStyle>
          <a:p>
            <a:fld id="{05147837-2924-4823-B295-27FD3B2CF413}" type="datetimeFigureOut">
              <a:rPr lang="pt-BR" smtClean="0"/>
              <a:t>23/08/2018</a:t>
            </a:fld>
            <a:endParaRPr lang="pt-BR"/>
          </a:p>
        </p:txBody>
      </p:sp>
      <p:sp>
        <p:nvSpPr>
          <p:cNvPr id="4" name="Espaço Reservado para Imagem de Slide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969" tIns="45986" rIns="91969" bIns="45986" rtlCol="0" anchor="ctr"/>
          <a:lstStyle/>
          <a:p>
            <a:endParaRPr lang="pt-BR"/>
          </a:p>
        </p:txBody>
      </p:sp>
      <p:sp>
        <p:nvSpPr>
          <p:cNvPr id="5" name="Espaço Reservado para Anotações 4"/>
          <p:cNvSpPr>
            <a:spLocks noGrp="1"/>
          </p:cNvSpPr>
          <p:nvPr>
            <p:ph type="body" sz="quarter" idx="3"/>
          </p:nvPr>
        </p:nvSpPr>
        <p:spPr>
          <a:xfrm>
            <a:off x="680067" y="4766925"/>
            <a:ext cx="5434369" cy="3900826"/>
          </a:xfrm>
          <a:prstGeom prst="rect">
            <a:avLst/>
          </a:prstGeom>
        </p:spPr>
        <p:txBody>
          <a:bodyPr vert="horz" lIns="91969" tIns="45986" rIns="91969" bIns="45986"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2" y="9408672"/>
            <a:ext cx="2944899" cy="497329"/>
          </a:xfrm>
          <a:prstGeom prst="rect">
            <a:avLst/>
          </a:prstGeom>
        </p:spPr>
        <p:txBody>
          <a:bodyPr vert="horz" lIns="91969" tIns="45986" rIns="91969" bIns="45986"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48065" y="9408672"/>
            <a:ext cx="2944899" cy="497329"/>
          </a:xfrm>
          <a:prstGeom prst="rect">
            <a:avLst/>
          </a:prstGeom>
        </p:spPr>
        <p:txBody>
          <a:bodyPr vert="horz" lIns="91969" tIns="45986" rIns="91969" bIns="45986" rtlCol="0" anchor="b"/>
          <a:lstStyle>
            <a:lvl1pPr algn="r">
              <a:defRPr sz="1200"/>
            </a:lvl1pPr>
          </a:lstStyle>
          <a:p>
            <a:fld id="{585C7EDE-68B3-4017-B54F-F3CC09F2A246}" type="slidenum">
              <a:rPr lang="pt-BR" smtClean="0"/>
              <a:t>‹nº›</a:t>
            </a:fld>
            <a:endParaRPr lang="pt-BR"/>
          </a:p>
        </p:txBody>
      </p:sp>
    </p:spTree>
    <p:extLst>
      <p:ext uri="{BB962C8B-B14F-4D97-AF65-F5344CB8AC3E}">
        <p14:creationId xmlns:p14="http://schemas.microsoft.com/office/powerpoint/2010/main" val="39981758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6"/>
          <p:cNvSpPr>
            <a:spLocks noGrp="1" noRot="1" noChangeAspect="1" noChangeArrowheads="1" noTextEdit="1"/>
          </p:cNvSpPr>
          <p:nvPr>
            <p:ph type="sldImg"/>
          </p:nvPr>
        </p:nvSpPr>
        <p:spPr>
          <a:ln/>
        </p:spPr>
      </p:sp>
      <p:sp>
        <p:nvSpPr>
          <p:cNvPr id="24579" name="Rectangle 1027"/>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pt-BR"/>
          </a:p>
        </p:txBody>
      </p:sp>
    </p:spTree>
    <p:extLst>
      <p:ext uri="{BB962C8B-B14F-4D97-AF65-F5344CB8AC3E}">
        <p14:creationId xmlns:p14="http://schemas.microsoft.com/office/powerpoint/2010/main" val="1489959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485DFEB2-7827-5048-9691-651AD7B1B596}" type="datetime1">
              <a:rPr lang="en-US" smtClean="0"/>
              <a:t>8/23/2018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E23A47C-13F8-48E2-8F56-4215C87FF4B7}" type="slidenum">
              <a:rPr lang="pt-BR" smtClean="0"/>
              <a:t>‹nº›</a:t>
            </a:fld>
            <a:endParaRPr lang="pt-BR"/>
          </a:p>
        </p:txBody>
      </p:sp>
    </p:spTree>
    <p:extLst>
      <p:ext uri="{BB962C8B-B14F-4D97-AF65-F5344CB8AC3E}">
        <p14:creationId xmlns:p14="http://schemas.microsoft.com/office/powerpoint/2010/main" val="3937276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05026654-7EFE-CC49-8449-09BFA69513A8}" type="datetime1">
              <a:rPr lang="en-US" smtClean="0"/>
              <a:t>8/23/2018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E23A47C-13F8-48E2-8F56-4215C87FF4B7}" type="slidenum">
              <a:rPr lang="pt-BR" smtClean="0"/>
              <a:t>‹nº›</a:t>
            </a:fld>
            <a:endParaRPr lang="pt-BR"/>
          </a:p>
        </p:txBody>
      </p:sp>
    </p:spTree>
    <p:extLst>
      <p:ext uri="{BB962C8B-B14F-4D97-AF65-F5344CB8AC3E}">
        <p14:creationId xmlns:p14="http://schemas.microsoft.com/office/powerpoint/2010/main" val="2583014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0DF2C765-DFAA-094F-B979-1F9EAEB53339}" type="datetime1">
              <a:rPr lang="en-US" smtClean="0"/>
              <a:t>8/23/2018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E23A47C-13F8-48E2-8F56-4215C87FF4B7}" type="slidenum">
              <a:rPr lang="pt-BR" smtClean="0"/>
              <a:t>‹nº›</a:t>
            </a:fld>
            <a:endParaRPr lang="pt-BR"/>
          </a:p>
        </p:txBody>
      </p:sp>
    </p:spTree>
    <p:extLst>
      <p:ext uri="{BB962C8B-B14F-4D97-AF65-F5344CB8AC3E}">
        <p14:creationId xmlns:p14="http://schemas.microsoft.com/office/powerpoint/2010/main" val="1594054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7B488A4C-24EC-114E-9DC5-FCCD01337058}" type="datetime1">
              <a:rPr lang="en-US" smtClean="0"/>
              <a:t>8/23/2018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E23A47C-13F8-48E2-8F56-4215C87FF4B7}" type="slidenum">
              <a:rPr lang="pt-BR" smtClean="0"/>
              <a:t>‹nº›</a:t>
            </a:fld>
            <a:endParaRPr lang="pt-BR"/>
          </a:p>
        </p:txBody>
      </p:sp>
    </p:spTree>
    <p:extLst>
      <p:ext uri="{BB962C8B-B14F-4D97-AF65-F5344CB8AC3E}">
        <p14:creationId xmlns:p14="http://schemas.microsoft.com/office/powerpoint/2010/main" val="165942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F29CD76A-ED1B-114A-A6AE-48278A83B666}" type="datetime1">
              <a:rPr lang="en-US" smtClean="0"/>
              <a:t>8/23/2018</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2E23A47C-13F8-48E2-8F56-4215C87FF4B7}" type="slidenum">
              <a:rPr lang="pt-BR" smtClean="0"/>
              <a:t>‹nº›</a:t>
            </a:fld>
            <a:endParaRPr lang="pt-BR"/>
          </a:p>
        </p:txBody>
      </p:sp>
    </p:spTree>
    <p:extLst>
      <p:ext uri="{BB962C8B-B14F-4D97-AF65-F5344CB8AC3E}">
        <p14:creationId xmlns:p14="http://schemas.microsoft.com/office/powerpoint/2010/main" val="1168407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36BA128C-63C9-184C-A575-2722D7CEE022}" type="datetime1">
              <a:rPr lang="en-US" smtClean="0"/>
              <a:t>8/23/2018</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2E23A47C-13F8-48E2-8F56-4215C87FF4B7}" type="slidenum">
              <a:rPr lang="pt-BR" smtClean="0"/>
              <a:t>‹nº›</a:t>
            </a:fld>
            <a:endParaRPr lang="pt-BR"/>
          </a:p>
        </p:txBody>
      </p:sp>
    </p:spTree>
    <p:extLst>
      <p:ext uri="{BB962C8B-B14F-4D97-AF65-F5344CB8AC3E}">
        <p14:creationId xmlns:p14="http://schemas.microsoft.com/office/powerpoint/2010/main" val="1697568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BF3800A9-1908-9B43-9ACA-FBA88C4FE5D4}" type="datetime1">
              <a:rPr lang="en-US" smtClean="0"/>
              <a:t>8/23/2018</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2E23A47C-13F8-48E2-8F56-4215C87FF4B7}" type="slidenum">
              <a:rPr lang="pt-BR" smtClean="0"/>
              <a:t>‹nº›</a:t>
            </a:fld>
            <a:endParaRPr lang="pt-BR"/>
          </a:p>
        </p:txBody>
      </p:sp>
    </p:spTree>
    <p:extLst>
      <p:ext uri="{BB962C8B-B14F-4D97-AF65-F5344CB8AC3E}">
        <p14:creationId xmlns:p14="http://schemas.microsoft.com/office/powerpoint/2010/main" val="955990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5B2E7296-1D66-2E47-8F58-BFB88EADD01B}" type="datetime1">
              <a:rPr lang="en-US" smtClean="0"/>
              <a:t>8/23/2018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E23A47C-13F8-48E2-8F56-4215C87FF4B7}" type="slidenum">
              <a:rPr lang="pt-BR" smtClean="0"/>
              <a:t>‹nº›</a:t>
            </a:fld>
            <a:endParaRPr lang="pt-BR"/>
          </a:p>
        </p:txBody>
      </p:sp>
    </p:spTree>
    <p:extLst>
      <p:ext uri="{BB962C8B-B14F-4D97-AF65-F5344CB8AC3E}">
        <p14:creationId xmlns:p14="http://schemas.microsoft.com/office/powerpoint/2010/main" val="2201778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853A00BC-F20E-2E46-A00C-A72E0994C4A2}" type="datetime1">
              <a:rPr lang="en-US" smtClean="0"/>
              <a:t>8/23/2018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E23A47C-13F8-48E2-8F56-4215C87FF4B7}" type="slidenum">
              <a:rPr lang="pt-BR" smtClean="0"/>
              <a:t>‹nº›</a:t>
            </a:fld>
            <a:endParaRPr lang="pt-BR"/>
          </a:p>
        </p:txBody>
      </p:sp>
    </p:spTree>
    <p:extLst>
      <p:ext uri="{BB962C8B-B14F-4D97-AF65-F5344CB8AC3E}">
        <p14:creationId xmlns:p14="http://schemas.microsoft.com/office/powerpoint/2010/main" val="2019805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DD0C678-BD0C-5542-8964-E14E0F8EFA4A}" type="datetime1">
              <a:rPr lang="en-US" smtClean="0"/>
              <a:t>8/23/2018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E23A47C-13F8-48E2-8F56-4215C87FF4B7}" type="slidenum">
              <a:rPr lang="pt-BR" smtClean="0"/>
              <a:t>‹nº›</a:t>
            </a:fld>
            <a:endParaRPr lang="pt-BR"/>
          </a:p>
        </p:txBody>
      </p:sp>
    </p:spTree>
    <p:extLst>
      <p:ext uri="{BB962C8B-B14F-4D97-AF65-F5344CB8AC3E}">
        <p14:creationId xmlns:p14="http://schemas.microsoft.com/office/powerpoint/2010/main" val="4021710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05F4C36B-9FD0-4148-9C7E-F8970392A572}" type="datetime1">
              <a:rPr lang="en-US" smtClean="0"/>
              <a:t>8/23/2018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E23A47C-13F8-48E2-8F56-4215C87FF4B7}" type="slidenum">
              <a:rPr lang="pt-BR" smtClean="0"/>
              <a:t>‹nº›</a:t>
            </a:fld>
            <a:endParaRPr lang="pt-BR"/>
          </a:p>
        </p:txBody>
      </p:sp>
    </p:spTree>
    <p:extLst>
      <p:ext uri="{BB962C8B-B14F-4D97-AF65-F5344CB8AC3E}">
        <p14:creationId xmlns:p14="http://schemas.microsoft.com/office/powerpoint/2010/main" val="1719680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A75000-F7F4-A34E-8D30-14F3B8D61C39}" type="datetime1">
              <a:rPr lang="en-US" smtClean="0"/>
              <a:t>8/23/2018</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23A47C-13F8-48E2-8F56-4215C87FF4B7}" type="slidenum">
              <a:rPr lang="pt-BR" smtClean="0"/>
              <a:t>‹nº›</a:t>
            </a:fld>
            <a:endParaRPr lang="pt-BR"/>
          </a:p>
        </p:txBody>
      </p:sp>
    </p:spTree>
    <p:extLst>
      <p:ext uri="{BB962C8B-B14F-4D97-AF65-F5344CB8AC3E}">
        <p14:creationId xmlns:p14="http://schemas.microsoft.com/office/powerpoint/2010/main" val="15613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08994" y="173448"/>
            <a:ext cx="3432204" cy="4184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CaixaDeTexto 4"/>
          <p:cNvSpPr txBox="1"/>
          <p:nvPr/>
        </p:nvSpPr>
        <p:spPr>
          <a:xfrm>
            <a:off x="9497035" y="637916"/>
            <a:ext cx="1856122" cy="261610"/>
          </a:xfrm>
          <a:prstGeom prst="rect">
            <a:avLst/>
          </a:prstGeom>
          <a:noFill/>
        </p:spPr>
        <p:txBody>
          <a:bodyPr wrap="square" rtlCol="0">
            <a:spAutoFit/>
          </a:bodyPr>
          <a:lstStyle/>
          <a:p>
            <a:pPr algn="ctr"/>
            <a:r>
              <a:rPr lang="pt-BR" sz="1100" dirty="0">
                <a:solidFill>
                  <a:srgbClr val="0F3D2D"/>
                </a:solidFill>
                <a:latin typeface="Times New Roman" panose="02020603050405020304" pitchFamily="18" charset="0"/>
                <a:cs typeface="Times New Roman" panose="02020603050405020304" pitchFamily="18" charset="0"/>
              </a:rPr>
              <a:t>A D V O G A D O S</a:t>
            </a:r>
          </a:p>
        </p:txBody>
      </p:sp>
      <p:sp>
        <p:nvSpPr>
          <p:cNvPr id="9" name="Retângulo 8"/>
          <p:cNvSpPr/>
          <p:nvPr/>
        </p:nvSpPr>
        <p:spPr>
          <a:xfrm>
            <a:off x="268683" y="3006109"/>
            <a:ext cx="11649102" cy="791731"/>
          </a:xfrm>
          <a:prstGeom prst="rect">
            <a:avLst/>
          </a:prstGeom>
          <a:solidFill>
            <a:srgbClr val="0F3D2D"/>
          </a:solidFill>
        </p:spPr>
        <p:txBody>
          <a:bodyPr wrap="square" anchor="ctr" anchorCtr="0">
            <a:noAutofit/>
          </a:bodyPr>
          <a:lstStyle/>
          <a:p>
            <a:pPr marL="11841163" indent="-11841163" algn="ctr">
              <a:spcAft>
                <a:spcPts val="600"/>
              </a:spcAft>
              <a:defRPr/>
            </a:pPr>
            <a:r>
              <a:rPr lang="pt-BR" altLang="en-US" sz="2400" b="1" cap="small" dirty="0">
                <a:solidFill>
                  <a:schemeClr val="bg1"/>
                </a:solidFill>
                <a:latin typeface="Cambria" panose="02040503050406030204" pitchFamily="18" charset="0"/>
              </a:rPr>
              <a:t>Aspectos Tributários do Contrato de Rateio de Custos</a:t>
            </a:r>
          </a:p>
        </p:txBody>
      </p:sp>
      <p:sp>
        <p:nvSpPr>
          <p:cNvPr id="2" name="Retângulo 1"/>
          <p:cNvSpPr/>
          <p:nvPr/>
        </p:nvSpPr>
        <p:spPr>
          <a:xfrm>
            <a:off x="10637161" y="6379835"/>
            <a:ext cx="1289204" cy="307777"/>
          </a:xfrm>
          <a:prstGeom prst="rect">
            <a:avLst/>
          </a:prstGeom>
        </p:spPr>
        <p:txBody>
          <a:bodyPr wrap="none" anchor="ctr">
            <a:spAutoFit/>
          </a:bodyPr>
          <a:lstStyle/>
          <a:p>
            <a:r>
              <a:rPr lang="en-GB" altLang="en-GB" sz="1400" cap="small" dirty="0">
                <a:solidFill>
                  <a:srgbClr val="595959"/>
                </a:solidFill>
                <a:latin typeface="Cambria" panose="02040503050406030204" pitchFamily="18" charset="0"/>
              </a:rPr>
              <a:t>Agosto</a:t>
            </a:r>
            <a:r>
              <a:rPr lang="en-GB" altLang="en-GB" sz="1200" cap="small" dirty="0">
                <a:solidFill>
                  <a:srgbClr val="595959"/>
                </a:solidFill>
                <a:latin typeface="Cambria" panose="02040503050406030204" pitchFamily="18" charset="0"/>
              </a:rPr>
              <a:t> de 2018</a:t>
            </a:r>
            <a:endParaRPr lang="pt-BR" sz="1200" dirty="0">
              <a:solidFill>
                <a:srgbClr val="595959"/>
              </a:solidFill>
            </a:endParaRPr>
          </a:p>
        </p:txBody>
      </p:sp>
      <p:sp>
        <p:nvSpPr>
          <p:cNvPr id="3" name="TextBox 2"/>
          <p:cNvSpPr txBox="1"/>
          <p:nvPr/>
        </p:nvSpPr>
        <p:spPr>
          <a:xfrm>
            <a:off x="4610865" y="4524739"/>
            <a:ext cx="2514134" cy="615553"/>
          </a:xfrm>
          <a:prstGeom prst="rect">
            <a:avLst/>
          </a:prstGeom>
          <a:noFill/>
        </p:spPr>
        <p:txBody>
          <a:bodyPr wrap="none" rtlCol="0">
            <a:spAutoFit/>
          </a:bodyPr>
          <a:lstStyle/>
          <a:p>
            <a:pPr algn="ctr">
              <a:lnSpc>
                <a:spcPct val="150000"/>
              </a:lnSpc>
            </a:pPr>
            <a:r>
              <a:rPr lang="en-US" sz="2400" b="1" cap="small" dirty="0">
                <a:solidFill>
                  <a:schemeClr val="tx1">
                    <a:lumMod val="65000"/>
                    <a:lumOff val="35000"/>
                  </a:schemeClr>
                </a:solidFill>
                <a:latin typeface="Cambria"/>
                <a:cs typeface="Cambria"/>
              </a:rPr>
              <a:t>Michel</a:t>
            </a:r>
            <a:r>
              <a:rPr lang="en-US" sz="2000" b="1" cap="small" dirty="0">
                <a:solidFill>
                  <a:schemeClr val="tx1">
                    <a:lumMod val="65000"/>
                    <a:lumOff val="35000"/>
                  </a:schemeClr>
                </a:solidFill>
                <a:latin typeface="Cambria"/>
                <a:cs typeface="Cambria"/>
              </a:rPr>
              <a:t> Haber Neto</a:t>
            </a:r>
          </a:p>
        </p:txBody>
      </p:sp>
      <p:sp>
        <p:nvSpPr>
          <p:cNvPr id="6" name="Rectangle 5"/>
          <p:cNvSpPr/>
          <p:nvPr/>
        </p:nvSpPr>
        <p:spPr>
          <a:xfrm>
            <a:off x="275796" y="6281202"/>
            <a:ext cx="2121093" cy="397545"/>
          </a:xfrm>
          <a:prstGeom prst="rect">
            <a:avLst/>
          </a:prstGeom>
        </p:spPr>
        <p:txBody>
          <a:bodyPr wrap="none">
            <a:spAutoFit/>
          </a:bodyPr>
          <a:lstStyle/>
          <a:p>
            <a:pPr algn="ctr">
              <a:lnSpc>
                <a:spcPct val="150000"/>
              </a:lnSpc>
            </a:pPr>
            <a:r>
              <a:rPr lang="en-US" sz="1400" dirty="0">
                <a:solidFill>
                  <a:schemeClr val="tx1">
                    <a:lumMod val="65000"/>
                    <a:lumOff val="35000"/>
                  </a:schemeClr>
                </a:solidFill>
                <a:latin typeface="Cambria"/>
                <a:cs typeface="Cambria"/>
              </a:rPr>
              <a:t>mhn@ulhoacanto.com.br</a:t>
            </a:r>
          </a:p>
        </p:txBody>
      </p:sp>
      <p:sp>
        <p:nvSpPr>
          <p:cNvPr id="7" name="Slide Number Placeholder 6"/>
          <p:cNvSpPr>
            <a:spLocks noGrp="1"/>
          </p:cNvSpPr>
          <p:nvPr>
            <p:ph type="sldNum" sz="quarter" idx="12"/>
          </p:nvPr>
        </p:nvSpPr>
        <p:spPr/>
        <p:txBody>
          <a:bodyPr/>
          <a:lstStyle/>
          <a:p>
            <a:fld id="{2E23A47C-13F8-48E2-8F56-4215C87FF4B7}" type="slidenum">
              <a:rPr lang="pt-BR" smtClean="0"/>
              <a:t>1</a:t>
            </a:fld>
            <a:endParaRPr lang="pt-BR"/>
          </a:p>
        </p:txBody>
      </p:sp>
    </p:spTree>
    <p:extLst>
      <p:ext uri="{BB962C8B-B14F-4D97-AF65-F5344CB8AC3E}">
        <p14:creationId xmlns:p14="http://schemas.microsoft.com/office/powerpoint/2010/main" val="2970789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16"/>
          <p:cNvSpPr>
            <a:spLocks noChangeArrowheads="1"/>
          </p:cNvSpPr>
          <p:nvPr/>
        </p:nvSpPr>
        <p:spPr bwMode="auto">
          <a:xfrm>
            <a:off x="295275" y="390715"/>
            <a:ext cx="8547100" cy="295569"/>
          </a:xfrm>
          <a:prstGeom prst="rect">
            <a:avLst/>
          </a:prstGeom>
          <a:noFill/>
          <a:ln w="9525">
            <a:noFill/>
            <a:miter lim="800000"/>
            <a:headEnd/>
            <a:tailEnd/>
          </a:ln>
          <a:effectLst/>
        </p:spPr>
        <p:txBody>
          <a:bodyPr/>
          <a:lstStyle/>
          <a:p>
            <a:pPr>
              <a:lnSpc>
                <a:spcPct val="90000"/>
              </a:lnSpc>
            </a:pPr>
            <a:r>
              <a:rPr lang="pt-BR" b="1" dirty="0">
                <a:solidFill>
                  <a:srgbClr val="0F3D2D"/>
                </a:solidFill>
                <a:latin typeface="Cambria" panose="02040503050406030204" pitchFamily="18" charset="0"/>
              </a:rPr>
              <a:t>Contrato de Rateio de Custos</a:t>
            </a:r>
            <a:endParaRPr lang="pt-BR" sz="1800" b="1" u="none" baseline="0" dirty="0">
              <a:solidFill>
                <a:srgbClr val="0F3D2D"/>
              </a:solidFill>
              <a:latin typeface="Cambria" panose="02040503050406030204" pitchFamily="18" charset="0"/>
            </a:endParaRPr>
          </a:p>
        </p:txBody>
      </p:sp>
      <p:cxnSp>
        <p:nvCxnSpPr>
          <p:cNvPr id="5" name="Conector reto 4"/>
          <p:cNvCxnSpPr/>
          <p:nvPr/>
        </p:nvCxnSpPr>
        <p:spPr bwMode="auto">
          <a:xfrm flipV="1">
            <a:off x="391885" y="769256"/>
            <a:ext cx="11408230" cy="8433"/>
          </a:xfrm>
          <a:prstGeom prst="line">
            <a:avLst/>
          </a:prstGeom>
          <a:solidFill>
            <a:schemeClr val="accent1"/>
          </a:solidFill>
          <a:ln w="15875" cap="flat" cmpd="sng" algn="ctr">
            <a:solidFill>
              <a:srgbClr val="2D451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cxnSp>
      <p:pic>
        <p:nvPicPr>
          <p:cNvPr id="50"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6219" y="296337"/>
            <a:ext cx="2324979" cy="28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CaixaDeTexto 50"/>
          <p:cNvSpPr txBox="1"/>
          <p:nvPr/>
        </p:nvSpPr>
        <p:spPr>
          <a:xfrm>
            <a:off x="10496744" y="533114"/>
            <a:ext cx="1048598" cy="215444"/>
          </a:xfrm>
          <a:prstGeom prst="rect">
            <a:avLst/>
          </a:prstGeom>
          <a:noFill/>
        </p:spPr>
        <p:txBody>
          <a:bodyPr wrap="square" rtlCol="0">
            <a:spAutoFit/>
          </a:bodyPr>
          <a:lstStyle/>
          <a:p>
            <a:r>
              <a:rPr lang="pt-BR" sz="800" dirty="0">
                <a:solidFill>
                  <a:srgbClr val="0F3D2D"/>
                </a:solidFill>
                <a:latin typeface="Times New Roman" panose="02020603050405020304" pitchFamily="18" charset="0"/>
                <a:cs typeface="Times New Roman" panose="02020603050405020304" pitchFamily="18" charset="0"/>
              </a:rPr>
              <a:t>A D V O G A D O S</a:t>
            </a:r>
          </a:p>
        </p:txBody>
      </p:sp>
      <p:sp>
        <p:nvSpPr>
          <p:cNvPr id="10" name="Espaço Reservado para Número de Slide 61"/>
          <p:cNvSpPr>
            <a:spLocks noGrp="1"/>
          </p:cNvSpPr>
          <p:nvPr>
            <p:ph type="sldNum" sz="quarter" idx="12"/>
          </p:nvPr>
        </p:nvSpPr>
        <p:spPr>
          <a:xfrm>
            <a:off x="11278063" y="6513196"/>
            <a:ext cx="632583" cy="258088"/>
          </a:xfrm>
        </p:spPr>
        <p:txBody>
          <a:bodyPr/>
          <a:lstStyle/>
          <a:p>
            <a:r>
              <a:rPr lang="pt-BR" b="1" dirty="0">
                <a:latin typeface="Cambria" panose="02040503050406030204" pitchFamily="18" charset="0"/>
                <a:ea typeface="Verdana" panose="020B0604030504040204" pitchFamily="34" charset="0"/>
                <a:cs typeface="Verdana" panose="020B0604030504040204" pitchFamily="34" charset="0"/>
              </a:rPr>
              <a:t>1</a:t>
            </a:r>
          </a:p>
        </p:txBody>
      </p:sp>
      <p:sp>
        <p:nvSpPr>
          <p:cNvPr id="8" name="Rectangle 916">
            <a:extLst>
              <a:ext uri="{FF2B5EF4-FFF2-40B4-BE49-F238E27FC236}">
                <a16:creationId xmlns:a16="http://schemas.microsoft.com/office/drawing/2014/main" id="{17936A29-D148-49B0-B398-E261CE385176}"/>
              </a:ext>
            </a:extLst>
          </p:cNvPr>
          <p:cNvSpPr>
            <a:spLocks noChangeArrowheads="1"/>
          </p:cNvSpPr>
          <p:nvPr/>
        </p:nvSpPr>
        <p:spPr bwMode="auto">
          <a:xfrm>
            <a:off x="391885" y="875716"/>
            <a:ext cx="11408230" cy="5637479"/>
          </a:xfrm>
          <a:prstGeom prst="rect">
            <a:avLst/>
          </a:prstGeom>
          <a:noFill/>
          <a:ln w="9525">
            <a:noFill/>
            <a:miter lim="800000"/>
            <a:headEnd/>
            <a:tailEnd/>
          </a:ln>
          <a:effectLst/>
        </p:spPr>
        <p:txBody>
          <a:bodyPr/>
          <a:lstStyle/>
          <a:p>
            <a:pPr marL="171450" lvl="0" indent="-171450" algn="just">
              <a:lnSpc>
                <a:spcPct val="150000"/>
              </a:lnSpc>
              <a:buFont typeface="Arial" panose="020B0604020202020204" pitchFamily="34" charset="0"/>
              <a:buChar char="•"/>
            </a:pPr>
            <a:r>
              <a:rPr lang="pt-BR" sz="1400" dirty="0">
                <a:solidFill>
                  <a:srgbClr val="0F3D2D"/>
                </a:solidFill>
                <a:latin typeface="Cambria" panose="02040503050406030204" pitchFamily="18" charset="0"/>
              </a:rPr>
              <a:t>É comum que empresas de um mesmo grupo econômico mantenham estruturas com setores sobrepostos para a consecução de suas finalidades (ex. setor jurídico, contábil, recursos humanos, publicidade, dentre outros), gerando ineficiência econômica. O Contrato de Rateio de Custos pode ser adotado como instrumento para contornar esse cenário.</a:t>
            </a:r>
          </a:p>
          <a:p>
            <a:pPr marL="171450" lvl="0" indent="-171450" algn="just">
              <a:lnSpc>
                <a:spcPct val="150000"/>
              </a:lnSpc>
              <a:buFont typeface="Arial" panose="020B0604020202020204" pitchFamily="34" charset="0"/>
              <a:buChar char="•"/>
            </a:pPr>
            <a:endParaRPr lang="pt-BR" sz="1400" dirty="0">
              <a:solidFill>
                <a:srgbClr val="0F3D2D"/>
              </a:solidFill>
              <a:latin typeface="Cambria" panose="02040503050406030204" pitchFamily="18" charset="0"/>
            </a:endParaRPr>
          </a:p>
          <a:p>
            <a:pPr marL="171450" lvl="0" indent="-171450" algn="just">
              <a:lnSpc>
                <a:spcPct val="150000"/>
              </a:lnSpc>
              <a:buFont typeface="Arial" panose="020B0604020202020204" pitchFamily="34" charset="0"/>
              <a:buChar char="•"/>
            </a:pPr>
            <a:r>
              <a:rPr lang="pt-BR" sz="1400" dirty="0">
                <a:solidFill>
                  <a:srgbClr val="0F3D2D"/>
                </a:solidFill>
                <a:latin typeface="Cambria" panose="02040503050406030204" pitchFamily="18" charset="0"/>
              </a:rPr>
              <a:t>O Contrato de Rateio de Custos (</a:t>
            </a:r>
            <a:r>
              <a:rPr lang="pt-BR" sz="1400" i="1" dirty="0" err="1">
                <a:solidFill>
                  <a:srgbClr val="0F3D2D"/>
                </a:solidFill>
                <a:latin typeface="Cambria" panose="02040503050406030204" pitchFamily="18" charset="0"/>
              </a:rPr>
              <a:t>Cost</a:t>
            </a:r>
            <a:r>
              <a:rPr lang="pt-BR" sz="1400" i="1" dirty="0">
                <a:solidFill>
                  <a:srgbClr val="0F3D2D"/>
                </a:solidFill>
                <a:latin typeface="Cambria" panose="02040503050406030204" pitchFamily="18" charset="0"/>
              </a:rPr>
              <a:t> </a:t>
            </a:r>
            <a:r>
              <a:rPr lang="pt-BR" sz="1400" i="1" dirty="0" err="1">
                <a:solidFill>
                  <a:srgbClr val="0F3D2D"/>
                </a:solidFill>
                <a:latin typeface="Cambria" panose="02040503050406030204" pitchFamily="18" charset="0"/>
              </a:rPr>
              <a:t>Sharing</a:t>
            </a:r>
            <a:r>
              <a:rPr lang="pt-BR" sz="1400" i="1" dirty="0">
                <a:solidFill>
                  <a:srgbClr val="0F3D2D"/>
                </a:solidFill>
                <a:latin typeface="Cambria" panose="02040503050406030204" pitchFamily="18" charset="0"/>
              </a:rPr>
              <a:t> </a:t>
            </a:r>
            <a:r>
              <a:rPr lang="pt-BR" sz="1400" i="1" dirty="0" err="1">
                <a:solidFill>
                  <a:srgbClr val="0F3D2D"/>
                </a:solidFill>
                <a:latin typeface="Cambria" panose="02040503050406030204" pitchFamily="18" charset="0"/>
              </a:rPr>
              <a:t>Agreement</a:t>
            </a:r>
            <a:r>
              <a:rPr lang="pt-BR" sz="1400" dirty="0">
                <a:solidFill>
                  <a:srgbClr val="0F3D2D"/>
                </a:solidFill>
                <a:latin typeface="Cambria" panose="02040503050406030204" pitchFamily="18" charset="0"/>
              </a:rPr>
              <a:t>) é celebrado entre duas ou mais empresas com a finalidade de ratear custos incorridos por uma delas entre as demais, já que tais custos acabam por beneficiar todas as empresas signatárias do contrato. Portanto, o contrato serve para determinar precisamente o </a:t>
            </a:r>
            <a:r>
              <a:rPr lang="pt-BR" sz="1400" u="sng" dirty="0">
                <a:solidFill>
                  <a:srgbClr val="0F3D2D"/>
                </a:solidFill>
                <a:latin typeface="Cambria" panose="02040503050406030204" pitchFamily="18" charset="0"/>
              </a:rPr>
              <a:t>modo</a:t>
            </a:r>
            <a:r>
              <a:rPr lang="pt-BR" sz="1400" dirty="0">
                <a:solidFill>
                  <a:srgbClr val="0F3D2D"/>
                </a:solidFill>
                <a:latin typeface="Cambria" panose="02040503050406030204" pitchFamily="18" charset="0"/>
              </a:rPr>
              <a:t> e </a:t>
            </a:r>
            <a:r>
              <a:rPr lang="pt-BR" sz="1400" u="sng" dirty="0">
                <a:solidFill>
                  <a:srgbClr val="0F3D2D"/>
                </a:solidFill>
                <a:latin typeface="Cambria" panose="02040503050406030204" pitchFamily="18" charset="0"/>
              </a:rPr>
              <a:t>em que medida</a:t>
            </a:r>
            <a:r>
              <a:rPr lang="pt-BR" sz="1400" dirty="0">
                <a:solidFill>
                  <a:srgbClr val="0F3D2D"/>
                </a:solidFill>
                <a:latin typeface="Cambria" panose="02040503050406030204" pitchFamily="18" charset="0"/>
              </a:rPr>
              <a:t> essas últimas sociedades devem colaborar ou participar dos custos e despesas incorridas pela primeira (Centro de Serviços Compartilhados </a:t>
            </a:r>
            <a:r>
              <a:rPr lang="mr-IN" sz="1400" dirty="0">
                <a:solidFill>
                  <a:srgbClr val="0F3D2D"/>
                </a:solidFill>
                <a:latin typeface="Cambria" panose="02040503050406030204" pitchFamily="18" charset="0"/>
              </a:rPr>
              <a:t>–</a:t>
            </a:r>
            <a:r>
              <a:rPr lang="pt-BR" sz="1400" dirty="0">
                <a:solidFill>
                  <a:srgbClr val="0F3D2D"/>
                </a:solidFill>
                <a:latin typeface="Cambria" panose="02040503050406030204" pitchFamily="18" charset="0"/>
              </a:rPr>
              <a:t> CSC) no interesse das demais, ressarcindo-a sob a forma de reembolso.</a:t>
            </a:r>
          </a:p>
          <a:p>
            <a:pPr marL="171450" lvl="0" indent="-171450" algn="just">
              <a:lnSpc>
                <a:spcPct val="150000"/>
              </a:lnSpc>
              <a:buFont typeface="Arial" panose="020B0604020202020204" pitchFamily="34" charset="0"/>
              <a:buChar char="•"/>
            </a:pPr>
            <a:endParaRPr lang="pt-BR" sz="1400" dirty="0">
              <a:solidFill>
                <a:srgbClr val="0F3D2D"/>
              </a:solidFill>
              <a:latin typeface="Cambria" panose="02040503050406030204" pitchFamily="18" charset="0"/>
            </a:endParaRPr>
          </a:p>
          <a:p>
            <a:pPr marL="171450" indent="-171450" algn="just">
              <a:lnSpc>
                <a:spcPct val="150000"/>
              </a:lnSpc>
              <a:buFont typeface="Arial" panose="020B0604020202020204" pitchFamily="34" charset="0"/>
              <a:buChar char="•"/>
            </a:pPr>
            <a:r>
              <a:rPr lang="pt-BR" sz="1400" dirty="0">
                <a:solidFill>
                  <a:srgbClr val="0F3D2D"/>
                </a:solidFill>
                <a:latin typeface="Cambria" panose="02040503050406030204" pitchFamily="18" charset="0"/>
              </a:rPr>
              <a:t>Razões negociais para o compartilhamento de custos: (i) aumento da eficiência econômica mediante redução de custo; e (</a:t>
            </a:r>
            <a:r>
              <a:rPr lang="pt-BR" sz="1400" dirty="0" err="1">
                <a:solidFill>
                  <a:srgbClr val="0F3D2D"/>
                </a:solidFill>
                <a:latin typeface="Cambria" panose="02040503050406030204" pitchFamily="18" charset="0"/>
              </a:rPr>
              <a:t>ii</a:t>
            </a:r>
            <a:r>
              <a:rPr lang="pt-BR" sz="1400" dirty="0">
                <a:solidFill>
                  <a:srgbClr val="0F3D2D"/>
                </a:solidFill>
                <a:latin typeface="Cambria" panose="02040503050406030204" pitchFamily="18" charset="0"/>
              </a:rPr>
              <a:t>) melhoria na qualidade dos serviços prestados </a:t>
            </a:r>
            <a:r>
              <a:rPr lang="pt-BR" sz="1400" dirty="0">
                <a:solidFill>
                  <a:srgbClr val="0F3D2D"/>
                </a:solidFill>
                <a:latin typeface="Cambria" panose="02040503050406030204" pitchFamily="18" charset="0"/>
                <a:sym typeface="Wingdings"/>
              </a:rPr>
              <a:t> ganho de competitividade.</a:t>
            </a:r>
          </a:p>
          <a:p>
            <a:pPr lvl="0" algn="just">
              <a:lnSpc>
                <a:spcPct val="150000"/>
              </a:lnSpc>
            </a:pPr>
            <a:endParaRPr lang="pt-BR" sz="1400" dirty="0">
              <a:solidFill>
                <a:srgbClr val="0F3D2D"/>
              </a:solidFill>
              <a:latin typeface="Cambria" panose="02040503050406030204" pitchFamily="18" charset="0"/>
              <a:sym typeface="Wingdings"/>
            </a:endParaRPr>
          </a:p>
          <a:p>
            <a:pPr marL="171450" lvl="0" indent="-171450" algn="just">
              <a:lnSpc>
                <a:spcPct val="150000"/>
              </a:lnSpc>
              <a:buFont typeface="Arial" panose="020B0604020202020204" pitchFamily="34" charset="0"/>
              <a:buChar char="•"/>
            </a:pPr>
            <a:endParaRPr lang="pt-BR" sz="1400" dirty="0">
              <a:solidFill>
                <a:srgbClr val="0F3D2D"/>
              </a:solidFill>
              <a:latin typeface="Cambria" panose="02040503050406030204" pitchFamily="18" charset="0"/>
              <a:sym typeface="Wingdings"/>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algn="just">
              <a:lnSpc>
                <a:spcPct val="90000"/>
              </a:lnSpc>
            </a:pPr>
            <a:endParaRPr lang="pt-BR" sz="1400" dirty="0">
              <a:solidFill>
                <a:srgbClr val="164E1B"/>
              </a:solidFill>
              <a:latin typeface="Cambria" panose="02040503050406030204" pitchFamily="18" charset="0"/>
            </a:endParaRPr>
          </a:p>
          <a:p>
            <a:pPr lvl="1" algn="just">
              <a:lnSpc>
                <a:spcPct val="90000"/>
              </a:lnSpc>
            </a:pPr>
            <a:endParaRPr lang="pt-BR" sz="1400" dirty="0">
              <a:solidFill>
                <a:srgbClr val="0F3D2D"/>
              </a:solidFill>
              <a:latin typeface="Cambria" panose="02040503050406030204" pitchFamily="18" charset="0"/>
            </a:endParaRPr>
          </a:p>
        </p:txBody>
      </p:sp>
    </p:spTree>
    <p:extLst>
      <p:ext uri="{BB962C8B-B14F-4D97-AF65-F5344CB8AC3E}">
        <p14:creationId xmlns:p14="http://schemas.microsoft.com/office/powerpoint/2010/main" val="2768933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16"/>
          <p:cNvSpPr>
            <a:spLocks noChangeArrowheads="1"/>
          </p:cNvSpPr>
          <p:nvPr/>
        </p:nvSpPr>
        <p:spPr bwMode="auto">
          <a:xfrm>
            <a:off x="295275" y="390715"/>
            <a:ext cx="8547100" cy="295569"/>
          </a:xfrm>
          <a:prstGeom prst="rect">
            <a:avLst/>
          </a:prstGeom>
          <a:noFill/>
          <a:ln w="9525">
            <a:noFill/>
            <a:miter lim="800000"/>
            <a:headEnd/>
            <a:tailEnd/>
          </a:ln>
          <a:effectLst/>
        </p:spPr>
        <p:txBody>
          <a:bodyPr/>
          <a:lstStyle/>
          <a:p>
            <a:pPr>
              <a:lnSpc>
                <a:spcPct val="90000"/>
              </a:lnSpc>
            </a:pPr>
            <a:r>
              <a:rPr lang="pt-BR" b="1" dirty="0">
                <a:solidFill>
                  <a:srgbClr val="0F3D2D"/>
                </a:solidFill>
                <a:latin typeface="Cambria" panose="02040503050406030204" pitchFamily="18" charset="0"/>
              </a:rPr>
              <a:t>Contrato de Rateio de Custos</a:t>
            </a:r>
            <a:endParaRPr lang="pt-BR" sz="1800" b="1" u="none" baseline="0" dirty="0">
              <a:solidFill>
                <a:srgbClr val="0F3D2D"/>
              </a:solidFill>
              <a:latin typeface="Cambria" panose="02040503050406030204" pitchFamily="18" charset="0"/>
            </a:endParaRPr>
          </a:p>
        </p:txBody>
      </p:sp>
      <p:cxnSp>
        <p:nvCxnSpPr>
          <p:cNvPr id="5" name="Conector reto 4"/>
          <p:cNvCxnSpPr/>
          <p:nvPr/>
        </p:nvCxnSpPr>
        <p:spPr bwMode="auto">
          <a:xfrm flipV="1">
            <a:off x="391885" y="769256"/>
            <a:ext cx="11408230" cy="8433"/>
          </a:xfrm>
          <a:prstGeom prst="line">
            <a:avLst/>
          </a:prstGeom>
          <a:solidFill>
            <a:schemeClr val="accent1"/>
          </a:solidFill>
          <a:ln w="15875" cap="flat" cmpd="sng" algn="ctr">
            <a:solidFill>
              <a:srgbClr val="2D451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cxnSp>
      <p:pic>
        <p:nvPicPr>
          <p:cNvPr id="50"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6219" y="296337"/>
            <a:ext cx="2324979" cy="28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CaixaDeTexto 50"/>
          <p:cNvSpPr txBox="1"/>
          <p:nvPr/>
        </p:nvSpPr>
        <p:spPr>
          <a:xfrm>
            <a:off x="10496744" y="533114"/>
            <a:ext cx="1048598" cy="215444"/>
          </a:xfrm>
          <a:prstGeom prst="rect">
            <a:avLst/>
          </a:prstGeom>
          <a:noFill/>
        </p:spPr>
        <p:txBody>
          <a:bodyPr wrap="square" rtlCol="0">
            <a:spAutoFit/>
          </a:bodyPr>
          <a:lstStyle/>
          <a:p>
            <a:r>
              <a:rPr lang="pt-BR" sz="800" dirty="0">
                <a:solidFill>
                  <a:srgbClr val="0F3D2D"/>
                </a:solidFill>
                <a:latin typeface="Times New Roman" panose="02020603050405020304" pitchFamily="18" charset="0"/>
                <a:cs typeface="Times New Roman" panose="02020603050405020304" pitchFamily="18" charset="0"/>
              </a:rPr>
              <a:t>A D V O G A D O S</a:t>
            </a:r>
          </a:p>
        </p:txBody>
      </p:sp>
      <p:sp>
        <p:nvSpPr>
          <p:cNvPr id="10" name="Espaço Reservado para Número de Slide 61"/>
          <p:cNvSpPr>
            <a:spLocks noGrp="1"/>
          </p:cNvSpPr>
          <p:nvPr>
            <p:ph type="sldNum" sz="quarter" idx="12"/>
          </p:nvPr>
        </p:nvSpPr>
        <p:spPr>
          <a:xfrm>
            <a:off x="11278063" y="6513196"/>
            <a:ext cx="632583" cy="258088"/>
          </a:xfrm>
        </p:spPr>
        <p:txBody>
          <a:bodyPr/>
          <a:lstStyle/>
          <a:p>
            <a:r>
              <a:rPr lang="pt-BR" b="1" dirty="0">
                <a:latin typeface="Cambria" panose="02040503050406030204" pitchFamily="18" charset="0"/>
                <a:ea typeface="Verdana" panose="020B0604030504040204" pitchFamily="34" charset="0"/>
                <a:cs typeface="Verdana" panose="020B0604030504040204" pitchFamily="34" charset="0"/>
              </a:rPr>
              <a:t>2</a:t>
            </a:r>
          </a:p>
        </p:txBody>
      </p:sp>
      <p:sp>
        <p:nvSpPr>
          <p:cNvPr id="8" name="Rectangle 916">
            <a:extLst>
              <a:ext uri="{FF2B5EF4-FFF2-40B4-BE49-F238E27FC236}">
                <a16:creationId xmlns:a16="http://schemas.microsoft.com/office/drawing/2014/main" id="{17936A29-D148-49B0-B398-E261CE385176}"/>
              </a:ext>
            </a:extLst>
          </p:cNvPr>
          <p:cNvSpPr>
            <a:spLocks noChangeArrowheads="1"/>
          </p:cNvSpPr>
          <p:nvPr/>
        </p:nvSpPr>
        <p:spPr bwMode="auto">
          <a:xfrm>
            <a:off x="391885" y="875716"/>
            <a:ext cx="11408230" cy="5637479"/>
          </a:xfrm>
          <a:prstGeom prst="rect">
            <a:avLst/>
          </a:prstGeom>
          <a:noFill/>
          <a:ln w="9525">
            <a:noFill/>
            <a:miter lim="800000"/>
            <a:headEnd/>
            <a:tailEnd/>
          </a:ln>
          <a:effectLst/>
        </p:spPr>
        <p:txBody>
          <a:bodyPr/>
          <a:lstStyle/>
          <a:p>
            <a:pPr marL="171450" lvl="0" indent="-171450" algn="just">
              <a:lnSpc>
                <a:spcPct val="150000"/>
              </a:lnSpc>
              <a:buFont typeface="Arial" panose="020B0604020202020204" pitchFamily="34" charset="0"/>
              <a:buChar char="•"/>
            </a:pPr>
            <a:r>
              <a:rPr lang="pt-BR" sz="1400" dirty="0">
                <a:solidFill>
                  <a:srgbClr val="0F3D2D"/>
                </a:solidFill>
                <a:latin typeface="Cambria" panose="02040503050406030204" pitchFamily="18" charset="0"/>
                <a:sym typeface="Wingdings"/>
              </a:rPr>
              <a:t>Contrato de Rateio de Custos e Planejamento Tributário:</a:t>
            </a:r>
          </a:p>
          <a:p>
            <a:pPr marL="800100" lvl="1" indent="-342900" algn="just">
              <a:lnSpc>
                <a:spcPct val="150000"/>
              </a:lnSpc>
              <a:buFont typeface="+mj-lt"/>
              <a:buAutoNum type="alphaLcPeriod"/>
            </a:pPr>
            <a:r>
              <a:rPr lang="pt-BR" sz="1400" dirty="0">
                <a:solidFill>
                  <a:srgbClr val="0F3D2D"/>
                </a:solidFill>
                <a:latin typeface="Cambria" panose="02040503050406030204" pitchFamily="18" charset="0"/>
                <a:sym typeface="Wingdings"/>
              </a:rPr>
              <a:t>Quais os limites ao planejamento tributário no Brasil?</a:t>
            </a:r>
          </a:p>
          <a:p>
            <a:pPr marL="800100" lvl="1" indent="-342900" algn="just">
              <a:lnSpc>
                <a:spcPct val="150000"/>
              </a:lnSpc>
              <a:buFont typeface="+mj-lt"/>
              <a:buAutoNum type="alphaLcPeriod"/>
            </a:pPr>
            <a:r>
              <a:rPr lang="pt-BR" sz="1400" dirty="0">
                <a:solidFill>
                  <a:srgbClr val="0F3D2D"/>
                </a:solidFill>
                <a:latin typeface="Cambria" panose="02040503050406030204" pitchFamily="18" charset="0"/>
                <a:sym typeface="Wingdings"/>
              </a:rPr>
              <a:t>Análise do art. 149, VII, CTN: dolo, fraude ou simulação</a:t>
            </a:r>
          </a:p>
          <a:p>
            <a:pPr marL="800100" lvl="1" indent="-342900" algn="just">
              <a:lnSpc>
                <a:spcPct val="150000"/>
              </a:lnSpc>
              <a:buFont typeface="+mj-lt"/>
              <a:buAutoNum type="alphaLcPeriod"/>
            </a:pPr>
            <a:r>
              <a:rPr lang="pt-BR" sz="1400" dirty="0">
                <a:solidFill>
                  <a:srgbClr val="0F3D2D"/>
                </a:solidFill>
                <a:latin typeface="Cambria" panose="02040503050406030204" pitchFamily="18" charset="0"/>
                <a:sym typeface="Wingdings"/>
              </a:rPr>
              <a:t>Os tribunais administrativos e judiciais brasileiros não admitem conduta adotada pelo contribuinte cujo único propósito seja postergar, reduzir ou eliminar a incidência de tributos (exigência de propósito negocial – </a:t>
            </a:r>
            <a:r>
              <a:rPr lang="pt-BR" sz="1400" i="1" dirty="0">
                <a:solidFill>
                  <a:srgbClr val="0F3D2D"/>
                </a:solidFill>
                <a:latin typeface="Cambria" panose="02040503050406030204" pitchFamily="18" charset="0"/>
                <a:sym typeface="Wingdings"/>
              </a:rPr>
              <a:t>business </a:t>
            </a:r>
            <a:r>
              <a:rPr lang="pt-BR" sz="1400" i="1" dirty="0" err="1">
                <a:solidFill>
                  <a:srgbClr val="0F3D2D"/>
                </a:solidFill>
                <a:latin typeface="Cambria" panose="02040503050406030204" pitchFamily="18" charset="0"/>
                <a:sym typeface="Wingdings"/>
              </a:rPr>
              <a:t>purpose</a:t>
            </a:r>
            <a:r>
              <a:rPr lang="pt-BR" sz="1400" i="1" dirty="0">
                <a:solidFill>
                  <a:srgbClr val="0F3D2D"/>
                </a:solidFill>
                <a:latin typeface="Cambria" panose="02040503050406030204" pitchFamily="18" charset="0"/>
                <a:sym typeface="Wingdings"/>
              </a:rPr>
              <a:t> </a:t>
            </a:r>
            <a:r>
              <a:rPr lang="pt-BR" sz="1400" i="1" dirty="0" err="1">
                <a:solidFill>
                  <a:srgbClr val="0F3D2D"/>
                </a:solidFill>
                <a:latin typeface="Cambria" panose="02040503050406030204" pitchFamily="18" charset="0"/>
                <a:sym typeface="Wingdings"/>
              </a:rPr>
              <a:t>test</a:t>
            </a:r>
            <a:r>
              <a:rPr lang="pt-BR" sz="1400" dirty="0">
                <a:solidFill>
                  <a:srgbClr val="0F3D2D"/>
                </a:solidFill>
                <a:latin typeface="Cambria" panose="02040503050406030204" pitchFamily="18" charset="0"/>
                <a:sym typeface="Wingdings"/>
              </a:rPr>
              <a:t>);</a:t>
            </a:r>
          </a:p>
          <a:p>
            <a:pPr marL="800100" lvl="1" indent="-342900" algn="just">
              <a:lnSpc>
                <a:spcPct val="150000"/>
              </a:lnSpc>
              <a:buFont typeface="+mj-lt"/>
              <a:buAutoNum type="alphaLcPeriod"/>
            </a:pPr>
            <a:r>
              <a:rPr lang="pt-BR" sz="1400" dirty="0">
                <a:solidFill>
                  <a:srgbClr val="0F3D2D"/>
                </a:solidFill>
                <a:latin typeface="Cambria" panose="02040503050406030204" pitchFamily="18" charset="0"/>
                <a:sym typeface="Wingdings"/>
              </a:rPr>
              <a:t>O Contrato de Rateio de Custos é instrumento lícito (ONU e art. 425 do CC) e com propósito negocial específico. Uma vez atendidos os requisitos de validade do contrato, não há razão para que as autoridades fazendárias desconsiderem o negócio jurídico para fins tributários com base no art. 116, parágrafo único do CTN. </a:t>
            </a:r>
          </a:p>
          <a:p>
            <a:pPr marL="171450" lvl="0" indent="-171450" algn="just">
              <a:lnSpc>
                <a:spcPct val="150000"/>
              </a:lnSpc>
              <a:buFont typeface="Arial" panose="020B0604020202020204" pitchFamily="34" charset="0"/>
              <a:buChar char="•"/>
            </a:pPr>
            <a:endParaRPr lang="pt-BR" sz="1400" dirty="0">
              <a:solidFill>
                <a:srgbClr val="0F3D2D"/>
              </a:solidFill>
              <a:latin typeface="Cambria" panose="02040503050406030204" pitchFamily="18" charset="0"/>
              <a:sym typeface="Wingdings"/>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algn="just">
              <a:lnSpc>
                <a:spcPct val="90000"/>
              </a:lnSpc>
            </a:pPr>
            <a:endParaRPr lang="pt-BR" sz="1400" dirty="0">
              <a:solidFill>
                <a:srgbClr val="164E1B"/>
              </a:solidFill>
              <a:latin typeface="Cambria" panose="02040503050406030204" pitchFamily="18" charset="0"/>
            </a:endParaRPr>
          </a:p>
          <a:p>
            <a:pPr lvl="1" algn="just">
              <a:lnSpc>
                <a:spcPct val="90000"/>
              </a:lnSpc>
            </a:pPr>
            <a:endParaRPr lang="pt-BR" sz="1400" dirty="0">
              <a:solidFill>
                <a:srgbClr val="0F3D2D"/>
              </a:solidFill>
              <a:latin typeface="Cambria" panose="02040503050406030204" pitchFamily="18" charset="0"/>
            </a:endParaRPr>
          </a:p>
        </p:txBody>
      </p:sp>
    </p:spTree>
    <p:extLst>
      <p:ext uri="{BB962C8B-B14F-4D97-AF65-F5344CB8AC3E}">
        <p14:creationId xmlns:p14="http://schemas.microsoft.com/office/powerpoint/2010/main" val="1193885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16"/>
          <p:cNvSpPr>
            <a:spLocks noChangeArrowheads="1"/>
          </p:cNvSpPr>
          <p:nvPr/>
        </p:nvSpPr>
        <p:spPr bwMode="auto">
          <a:xfrm>
            <a:off x="295275" y="390715"/>
            <a:ext cx="8547100" cy="295569"/>
          </a:xfrm>
          <a:prstGeom prst="rect">
            <a:avLst/>
          </a:prstGeom>
          <a:noFill/>
          <a:ln w="9525">
            <a:noFill/>
            <a:miter lim="800000"/>
            <a:headEnd/>
            <a:tailEnd/>
          </a:ln>
          <a:effectLst/>
        </p:spPr>
        <p:txBody>
          <a:bodyPr/>
          <a:lstStyle/>
          <a:p>
            <a:pPr>
              <a:lnSpc>
                <a:spcPct val="90000"/>
              </a:lnSpc>
            </a:pPr>
            <a:r>
              <a:rPr lang="pt-BR" b="1" dirty="0">
                <a:solidFill>
                  <a:srgbClr val="0F3D2D"/>
                </a:solidFill>
                <a:latin typeface="Cambria" panose="02040503050406030204" pitchFamily="18" charset="0"/>
              </a:rPr>
              <a:t>Contrato de Rateio de Custos</a:t>
            </a:r>
            <a:endParaRPr lang="pt-BR" sz="1800" b="1" u="none" baseline="0" dirty="0">
              <a:solidFill>
                <a:srgbClr val="0F3D2D"/>
              </a:solidFill>
              <a:latin typeface="Cambria" panose="02040503050406030204" pitchFamily="18" charset="0"/>
            </a:endParaRPr>
          </a:p>
        </p:txBody>
      </p:sp>
      <p:cxnSp>
        <p:nvCxnSpPr>
          <p:cNvPr id="5" name="Conector reto 4"/>
          <p:cNvCxnSpPr/>
          <p:nvPr/>
        </p:nvCxnSpPr>
        <p:spPr bwMode="auto">
          <a:xfrm flipV="1">
            <a:off x="391885" y="769256"/>
            <a:ext cx="11408230" cy="8433"/>
          </a:xfrm>
          <a:prstGeom prst="line">
            <a:avLst/>
          </a:prstGeom>
          <a:solidFill>
            <a:schemeClr val="accent1"/>
          </a:solidFill>
          <a:ln w="15875" cap="flat" cmpd="sng" algn="ctr">
            <a:solidFill>
              <a:srgbClr val="2D451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cxnSp>
      <p:pic>
        <p:nvPicPr>
          <p:cNvPr id="50"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6219" y="296337"/>
            <a:ext cx="2324979" cy="28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CaixaDeTexto 50"/>
          <p:cNvSpPr txBox="1"/>
          <p:nvPr/>
        </p:nvSpPr>
        <p:spPr>
          <a:xfrm>
            <a:off x="10496744" y="533114"/>
            <a:ext cx="1048598" cy="215444"/>
          </a:xfrm>
          <a:prstGeom prst="rect">
            <a:avLst/>
          </a:prstGeom>
          <a:noFill/>
        </p:spPr>
        <p:txBody>
          <a:bodyPr wrap="square" rtlCol="0">
            <a:spAutoFit/>
          </a:bodyPr>
          <a:lstStyle/>
          <a:p>
            <a:r>
              <a:rPr lang="pt-BR" sz="800" dirty="0">
                <a:solidFill>
                  <a:srgbClr val="0F3D2D"/>
                </a:solidFill>
                <a:latin typeface="Times New Roman" panose="02020603050405020304" pitchFamily="18" charset="0"/>
                <a:cs typeface="Times New Roman" panose="02020603050405020304" pitchFamily="18" charset="0"/>
              </a:rPr>
              <a:t>A D V O G A D O S</a:t>
            </a:r>
          </a:p>
        </p:txBody>
      </p:sp>
      <p:sp>
        <p:nvSpPr>
          <p:cNvPr id="10" name="Espaço Reservado para Número de Slide 61"/>
          <p:cNvSpPr>
            <a:spLocks noGrp="1"/>
          </p:cNvSpPr>
          <p:nvPr>
            <p:ph type="sldNum" sz="quarter" idx="12"/>
          </p:nvPr>
        </p:nvSpPr>
        <p:spPr>
          <a:xfrm>
            <a:off x="11278063" y="6513196"/>
            <a:ext cx="632583" cy="258088"/>
          </a:xfrm>
        </p:spPr>
        <p:txBody>
          <a:bodyPr/>
          <a:lstStyle/>
          <a:p>
            <a:r>
              <a:rPr lang="pt-BR" b="1" dirty="0">
                <a:latin typeface="Cambria" panose="02040503050406030204" pitchFamily="18" charset="0"/>
                <a:ea typeface="Verdana" panose="020B0604030504040204" pitchFamily="34" charset="0"/>
                <a:cs typeface="Verdana" panose="020B0604030504040204" pitchFamily="34" charset="0"/>
              </a:rPr>
              <a:t>3</a:t>
            </a:r>
          </a:p>
        </p:txBody>
      </p:sp>
      <p:sp>
        <p:nvSpPr>
          <p:cNvPr id="8" name="Rectangle 916">
            <a:extLst>
              <a:ext uri="{FF2B5EF4-FFF2-40B4-BE49-F238E27FC236}">
                <a16:creationId xmlns:a16="http://schemas.microsoft.com/office/drawing/2014/main" id="{17936A29-D148-49B0-B398-E261CE385176}"/>
              </a:ext>
            </a:extLst>
          </p:cNvPr>
          <p:cNvSpPr>
            <a:spLocks noChangeArrowheads="1"/>
          </p:cNvSpPr>
          <p:nvPr/>
        </p:nvSpPr>
        <p:spPr bwMode="auto">
          <a:xfrm>
            <a:off x="391885" y="875716"/>
            <a:ext cx="11408230" cy="5637479"/>
          </a:xfrm>
          <a:prstGeom prst="rect">
            <a:avLst/>
          </a:prstGeom>
          <a:noFill/>
          <a:ln w="9525">
            <a:noFill/>
            <a:miter lim="800000"/>
            <a:headEnd/>
            <a:tailEnd/>
          </a:ln>
          <a:effectLst/>
        </p:spPr>
        <p:txBody>
          <a:bodyPr/>
          <a:lstStyle/>
          <a:p>
            <a:pPr marL="171450" lvl="0" indent="-171450" algn="just">
              <a:lnSpc>
                <a:spcPct val="150000"/>
              </a:lnSpc>
              <a:buFont typeface="Arial" panose="020B0604020202020204" pitchFamily="34" charset="0"/>
              <a:buChar char="•"/>
            </a:pPr>
            <a:r>
              <a:rPr lang="pt-BR" sz="1400" dirty="0">
                <a:solidFill>
                  <a:srgbClr val="0F3D2D"/>
                </a:solidFill>
                <a:latin typeface="Cambria" panose="02040503050406030204" pitchFamily="18" charset="0"/>
                <a:sym typeface="Wingdings"/>
              </a:rPr>
              <a:t>Trata-se de contrato atípico no direito positivo brasileiro  Insegurança: os critérios e condições para validade não estão explicitados na legislação brasileira.</a:t>
            </a:r>
          </a:p>
          <a:p>
            <a:pPr marL="171450" lvl="0" indent="-171450" algn="just">
              <a:lnSpc>
                <a:spcPct val="150000"/>
              </a:lnSpc>
              <a:buFont typeface="Arial" panose="020B0604020202020204" pitchFamily="34" charset="0"/>
              <a:buChar char="•"/>
            </a:pPr>
            <a:endParaRPr lang="pt-BR" sz="1400" dirty="0">
              <a:solidFill>
                <a:srgbClr val="0F3D2D"/>
              </a:solidFill>
              <a:latin typeface="Cambria" panose="02040503050406030204" pitchFamily="18" charset="0"/>
              <a:sym typeface="Wingdings"/>
            </a:endParaRPr>
          </a:p>
          <a:p>
            <a:pPr marL="171450" indent="-171450" algn="just">
              <a:lnSpc>
                <a:spcPct val="150000"/>
              </a:lnSpc>
              <a:buFont typeface="Arial" panose="020B0604020202020204" pitchFamily="34" charset="0"/>
              <a:buChar char="•"/>
            </a:pPr>
            <a:r>
              <a:rPr lang="pt-BR" sz="1400" dirty="0">
                <a:solidFill>
                  <a:srgbClr val="0F3D2D"/>
                </a:solidFill>
                <a:latin typeface="Cambria" panose="02040503050406030204" pitchFamily="18" charset="0"/>
              </a:rPr>
              <a:t>Entretanto, a jurisprudência (administrativa e judicial) apresenta os requisitos que devem ser observados para que o contrato de rateio de custos seja </a:t>
            </a:r>
            <a:r>
              <a:rPr lang="pt-BR" sz="1400" u="sng" dirty="0">
                <a:solidFill>
                  <a:srgbClr val="0F3D2D"/>
                </a:solidFill>
                <a:latin typeface="Cambria" panose="02040503050406030204" pitchFamily="18" charset="0"/>
              </a:rPr>
              <a:t>aceito para fins fiscais</a:t>
            </a:r>
            <a:r>
              <a:rPr lang="pt-BR" sz="1400" dirty="0">
                <a:solidFill>
                  <a:srgbClr val="0F3D2D"/>
                </a:solidFill>
                <a:latin typeface="Cambria" panose="02040503050406030204" pitchFamily="18" charset="0"/>
              </a:rPr>
              <a:t> </a:t>
            </a:r>
            <a:r>
              <a:rPr lang="pt-BR" sz="1400" dirty="0">
                <a:solidFill>
                  <a:srgbClr val="0F3D2D"/>
                </a:solidFill>
                <a:latin typeface="Cambria" panose="02040503050406030204" pitchFamily="18" charset="0"/>
                <a:sym typeface="Wingdings"/>
              </a:rPr>
              <a:t> necessidade de acompanhamento constante dos precedentes.</a:t>
            </a:r>
          </a:p>
          <a:p>
            <a:pPr marL="285750" indent="-285750" algn="just">
              <a:spcAft>
                <a:spcPts val="1200"/>
              </a:spcAft>
              <a:buFont typeface="Arial"/>
              <a:buChar char="•"/>
            </a:pPr>
            <a:endParaRPr lang="pt-BR" sz="1400" dirty="0">
              <a:solidFill>
                <a:srgbClr val="0F3D2D"/>
              </a:solidFill>
              <a:latin typeface="Cambria" panose="02040503050406030204" pitchFamily="18" charset="0"/>
            </a:endParaRPr>
          </a:p>
          <a:p>
            <a:pPr marL="285750" indent="-285750" algn="just">
              <a:spcAft>
                <a:spcPts val="1200"/>
              </a:spcAft>
              <a:buFont typeface="Arial"/>
              <a:buChar char="•"/>
            </a:pPr>
            <a:r>
              <a:rPr lang="pt-BR" sz="1400" u="sng" dirty="0">
                <a:solidFill>
                  <a:srgbClr val="0F3D2D"/>
                </a:solidFill>
                <a:latin typeface="Cambria" panose="02040503050406030204" pitchFamily="18" charset="0"/>
              </a:rPr>
              <a:t>Requisitos</a:t>
            </a:r>
            <a:r>
              <a:rPr lang="pt-BR" sz="1400" dirty="0">
                <a:solidFill>
                  <a:srgbClr val="0F3D2D"/>
                </a:solidFill>
                <a:latin typeface="Cambria" panose="02040503050406030204" pitchFamily="18" charset="0"/>
              </a:rPr>
              <a:t>:</a:t>
            </a:r>
          </a:p>
          <a:p>
            <a:pPr marL="800100" lvl="1" indent="-342900" algn="just">
              <a:buFont typeface="+mj-lt"/>
              <a:buAutoNum type="alphaLcPeriod"/>
            </a:pPr>
            <a:r>
              <a:rPr lang="pt-BR" sz="1200" dirty="0">
                <a:solidFill>
                  <a:srgbClr val="0F3D2D"/>
                </a:solidFill>
                <a:latin typeface="Cambria" panose="02040503050406030204" pitchFamily="18" charset="0"/>
              </a:rPr>
              <a:t>Contrato prévio, específico e escrito;</a:t>
            </a:r>
          </a:p>
          <a:p>
            <a:pPr marL="800100" lvl="1" indent="-342900" algn="just">
              <a:buFont typeface="+mj-lt"/>
              <a:buAutoNum type="alphaLcPeriod"/>
            </a:pPr>
            <a:endParaRPr lang="pt-BR" sz="1200" dirty="0">
              <a:solidFill>
                <a:srgbClr val="0F3D2D"/>
              </a:solidFill>
              <a:latin typeface="Cambria" panose="02040503050406030204" pitchFamily="18" charset="0"/>
            </a:endParaRPr>
          </a:p>
          <a:p>
            <a:pPr marL="800100" lvl="1" indent="-342900" algn="just">
              <a:buFont typeface="+mj-lt"/>
              <a:buAutoNum type="alphaLcPeriod"/>
            </a:pPr>
            <a:r>
              <a:rPr lang="pt-BR" sz="1200" dirty="0">
                <a:solidFill>
                  <a:srgbClr val="0F3D2D"/>
                </a:solidFill>
                <a:latin typeface="Cambria" panose="02040503050406030204" pitchFamily="18" charset="0"/>
              </a:rPr>
              <a:t>Definição do Centro de Serviços Compartilhados (CSC) e das empresas beneficiárias;</a:t>
            </a:r>
          </a:p>
          <a:p>
            <a:pPr marL="800100" lvl="1" indent="-342900" algn="just">
              <a:buFont typeface="+mj-lt"/>
              <a:buAutoNum type="alphaLcPeriod"/>
            </a:pPr>
            <a:endParaRPr lang="pt-BR" sz="1200" dirty="0">
              <a:solidFill>
                <a:srgbClr val="0F3D2D"/>
              </a:solidFill>
              <a:latin typeface="Cambria" panose="02040503050406030204" pitchFamily="18" charset="0"/>
            </a:endParaRPr>
          </a:p>
          <a:p>
            <a:pPr marL="800100" lvl="1" indent="-342900" algn="just">
              <a:buFont typeface="+mj-lt"/>
              <a:buAutoNum type="alphaLcPeriod"/>
            </a:pPr>
            <a:r>
              <a:rPr lang="pt-BR" sz="1200" dirty="0">
                <a:solidFill>
                  <a:srgbClr val="0F3D2D"/>
                </a:solidFill>
                <a:latin typeface="Cambria" panose="02040503050406030204" pitchFamily="18" charset="0"/>
              </a:rPr>
              <a:t>Definição das atividades compartilhadas:</a:t>
            </a:r>
          </a:p>
          <a:p>
            <a:pPr marL="1771650" lvl="3" indent="-400050" algn="just">
              <a:buFont typeface="+mj-lt"/>
              <a:buAutoNum type="romanLcPeriod"/>
            </a:pPr>
            <a:r>
              <a:rPr lang="pt-BR" sz="1200" dirty="0">
                <a:solidFill>
                  <a:srgbClr val="0F3D2D"/>
                </a:solidFill>
                <a:latin typeface="Cambria" panose="02040503050406030204" pitchFamily="18" charset="0"/>
              </a:rPr>
              <a:t>Prestação de serviço pressupõe um conjunto de atividades necessárias ao seu aperfeiçoamento;</a:t>
            </a:r>
          </a:p>
          <a:p>
            <a:pPr marL="1771650" lvl="3" indent="-400050" algn="just">
              <a:buFont typeface="+mj-lt"/>
              <a:buAutoNum type="romanLcPeriod"/>
            </a:pPr>
            <a:r>
              <a:rPr lang="pt-BR" sz="1200" dirty="0">
                <a:solidFill>
                  <a:srgbClr val="0F3D2D"/>
                </a:solidFill>
                <a:latin typeface="Cambria" panose="02040503050406030204" pitchFamily="18" charset="0"/>
              </a:rPr>
              <a:t>Atividades-meio: são aquelas que apresentam caráter instrumental ao serviço contratado (não fazem parte do objeto social do prestador de serviço) </a:t>
            </a:r>
            <a:r>
              <a:rPr lang="pt-BR" sz="1200" dirty="0">
                <a:solidFill>
                  <a:srgbClr val="0F3D2D"/>
                </a:solidFill>
                <a:latin typeface="Cambria" panose="02040503050406030204" pitchFamily="18" charset="0"/>
                <a:sym typeface="Wingdings"/>
              </a:rPr>
              <a:t> </a:t>
            </a:r>
            <a:r>
              <a:rPr lang="pt-BR" sz="1200" i="1" dirty="0" err="1">
                <a:solidFill>
                  <a:srgbClr val="0F3D2D"/>
                </a:solidFill>
                <a:latin typeface="Cambria" panose="02040503050406030204" pitchFamily="18" charset="0"/>
                <a:sym typeface="Wingdings"/>
              </a:rPr>
              <a:t>back</a:t>
            </a:r>
            <a:r>
              <a:rPr lang="pt-BR" sz="1200" i="1" dirty="0">
                <a:solidFill>
                  <a:srgbClr val="0F3D2D"/>
                </a:solidFill>
                <a:latin typeface="Cambria" panose="02040503050406030204" pitchFamily="18" charset="0"/>
                <a:sym typeface="Wingdings"/>
              </a:rPr>
              <a:t> office</a:t>
            </a:r>
            <a:endParaRPr lang="pt-BR" sz="1200" i="1" dirty="0">
              <a:solidFill>
                <a:srgbClr val="0F3D2D"/>
              </a:solidFill>
              <a:latin typeface="Cambria" panose="02040503050406030204" pitchFamily="18" charset="0"/>
            </a:endParaRPr>
          </a:p>
          <a:p>
            <a:pPr marL="1771650" lvl="3" indent="-400050" algn="just">
              <a:buFont typeface="+mj-lt"/>
              <a:buAutoNum type="romanLcPeriod"/>
            </a:pPr>
            <a:r>
              <a:rPr lang="pt-BR" sz="1200" dirty="0">
                <a:solidFill>
                  <a:srgbClr val="0F3D2D"/>
                </a:solidFill>
                <a:latin typeface="Cambria" panose="02040503050406030204" pitchFamily="18" charset="0"/>
              </a:rPr>
              <a:t>Atividades-fim: são aquelas diretamente ligadas ao serviço contratado, gerando proveito econômico imediato ao prestador e utilidade imediata ao tomador do serviço (fazem parte do objeto social do prestador do serviço);</a:t>
            </a:r>
          </a:p>
          <a:p>
            <a:pPr marL="1771650" lvl="3" indent="-400050" algn="just">
              <a:buFont typeface="+mj-lt"/>
              <a:buAutoNum type="romanLcPeriod"/>
            </a:pPr>
            <a:r>
              <a:rPr lang="pt-BR" sz="1200" dirty="0">
                <a:solidFill>
                  <a:srgbClr val="0F3D2D"/>
                </a:solidFill>
                <a:latin typeface="Cambria" panose="02040503050406030204" pitchFamily="18" charset="0"/>
              </a:rPr>
              <a:t>Deve-se ter rigor redobrado na identificação dessas atividades para evitar a caracterização da prestação de serviço </a:t>
            </a:r>
            <a:r>
              <a:rPr lang="pt-BR" sz="1200" dirty="0">
                <a:solidFill>
                  <a:srgbClr val="0F3D2D"/>
                </a:solidFill>
                <a:latin typeface="Cambria" panose="02040503050406030204" pitchFamily="18" charset="0"/>
                <a:sym typeface="Wingdings"/>
              </a:rPr>
              <a:t> dificuldade prática.</a:t>
            </a:r>
          </a:p>
          <a:p>
            <a:pPr marL="1771650" lvl="3" indent="-400050" algn="just">
              <a:buFont typeface="+mj-lt"/>
              <a:buAutoNum type="romanLcPeriod"/>
            </a:pPr>
            <a:endParaRPr lang="pt-BR" sz="1200" dirty="0">
              <a:solidFill>
                <a:srgbClr val="0F3D2D"/>
              </a:solidFill>
              <a:latin typeface="Cambria" panose="02040503050406030204" pitchFamily="18" charset="0"/>
              <a:sym typeface="Wingdings"/>
            </a:endParaRPr>
          </a:p>
          <a:p>
            <a:pPr marL="800100" lvl="1" indent="-342900" algn="just">
              <a:buFont typeface="+mj-lt"/>
              <a:buAutoNum type="alphaLcPeriod"/>
            </a:pPr>
            <a:r>
              <a:rPr lang="pt-BR" sz="1200" dirty="0">
                <a:solidFill>
                  <a:srgbClr val="0F3D2D"/>
                </a:solidFill>
                <a:latin typeface="Cambria" panose="02040503050406030204" pitchFamily="18" charset="0"/>
              </a:rPr>
              <a:t>Estabelecimento de critério prévio, objetivo, comprovável e razoável:</a:t>
            </a:r>
          </a:p>
          <a:p>
            <a:pPr marL="1771650" lvl="3" indent="-400050" algn="just">
              <a:buFont typeface="+mj-lt"/>
              <a:buAutoNum type="romanLcPeriod"/>
            </a:pPr>
            <a:r>
              <a:rPr lang="pt-BR" sz="1200" dirty="0">
                <a:solidFill>
                  <a:srgbClr val="0F3D2D"/>
                </a:solidFill>
                <a:latin typeface="Cambria" panose="02040503050406030204" pitchFamily="18" charset="0"/>
              </a:rPr>
              <a:t>Critérios aceitos em precedentes administrativos: (</a:t>
            </a:r>
            <a:r>
              <a:rPr lang="pt-BR" sz="1200" dirty="0" err="1">
                <a:solidFill>
                  <a:srgbClr val="0F3D2D"/>
                </a:solidFill>
                <a:latin typeface="Cambria" panose="02040503050406030204" pitchFamily="18" charset="0"/>
              </a:rPr>
              <a:t>i</a:t>
            </a:r>
            <a:r>
              <a:rPr lang="pt-BR" sz="1200" dirty="0">
                <a:solidFill>
                  <a:srgbClr val="0F3D2D"/>
                </a:solidFill>
                <a:latin typeface="Cambria" panose="02040503050406030204" pitchFamily="18" charset="0"/>
              </a:rPr>
              <a:t>) contagem de tempo gasto pelo empregado em atividades relacionadas à empresa (</a:t>
            </a:r>
            <a:r>
              <a:rPr lang="pt-BR" sz="1200" i="1" dirty="0">
                <a:solidFill>
                  <a:srgbClr val="0F3D2D"/>
                </a:solidFill>
                <a:latin typeface="Cambria" panose="02040503050406030204" pitchFamily="18" charset="0"/>
              </a:rPr>
              <a:t>timesheet</a:t>
            </a:r>
            <a:r>
              <a:rPr lang="pt-BR" sz="1200" dirty="0">
                <a:solidFill>
                  <a:srgbClr val="0F3D2D"/>
                </a:solidFill>
                <a:latin typeface="Cambria" panose="02040503050406030204" pitchFamily="18" charset="0"/>
              </a:rPr>
              <a:t>); (</a:t>
            </a:r>
            <a:r>
              <a:rPr lang="pt-BR" sz="1200" dirty="0" err="1">
                <a:solidFill>
                  <a:srgbClr val="0F3D2D"/>
                </a:solidFill>
                <a:latin typeface="Cambria" panose="02040503050406030204" pitchFamily="18" charset="0"/>
              </a:rPr>
              <a:t>ii</a:t>
            </a:r>
            <a:r>
              <a:rPr lang="pt-BR" sz="1200" dirty="0">
                <a:solidFill>
                  <a:srgbClr val="0F3D2D"/>
                </a:solidFill>
                <a:latin typeface="Cambria" panose="02040503050406030204" pitchFamily="18" charset="0"/>
              </a:rPr>
              <a:t>) o faturamento de cada empresa (</a:t>
            </a:r>
            <a:r>
              <a:rPr lang="pt-BR" sz="1200" i="1" dirty="0" err="1">
                <a:solidFill>
                  <a:srgbClr val="0F3D2D"/>
                </a:solidFill>
                <a:latin typeface="Cambria" panose="02040503050406030204" pitchFamily="18" charset="0"/>
              </a:rPr>
              <a:t>gross</a:t>
            </a:r>
            <a:r>
              <a:rPr lang="pt-BR" sz="1200" i="1" dirty="0">
                <a:solidFill>
                  <a:srgbClr val="0F3D2D"/>
                </a:solidFill>
                <a:latin typeface="Cambria" panose="02040503050406030204" pitchFamily="18" charset="0"/>
              </a:rPr>
              <a:t> </a:t>
            </a:r>
            <a:r>
              <a:rPr lang="pt-BR" sz="1200" i="1" dirty="0" err="1">
                <a:solidFill>
                  <a:srgbClr val="0F3D2D"/>
                </a:solidFill>
                <a:latin typeface="Cambria" panose="02040503050406030204" pitchFamily="18" charset="0"/>
              </a:rPr>
              <a:t>revenue</a:t>
            </a:r>
            <a:r>
              <a:rPr lang="pt-BR" sz="1200" dirty="0">
                <a:solidFill>
                  <a:srgbClr val="0F3D2D"/>
                </a:solidFill>
                <a:latin typeface="Cambria" panose="02040503050406030204" pitchFamily="18" charset="0"/>
              </a:rPr>
              <a:t>); e (</a:t>
            </a:r>
            <a:r>
              <a:rPr lang="pt-BR" sz="1200" dirty="0" err="1">
                <a:solidFill>
                  <a:srgbClr val="0F3D2D"/>
                </a:solidFill>
                <a:latin typeface="Cambria" panose="02040503050406030204" pitchFamily="18" charset="0"/>
              </a:rPr>
              <a:t>iii</a:t>
            </a:r>
            <a:r>
              <a:rPr lang="pt-BR" sz="1200" dirty="0">
                <a:solidFill>
                  <a:srgbClr val="0F3D2D"/>
                </a:solidFill>
                <a:latin typeface="Cambria" panose="02040503050406030204" pitchFamily="18" charset="0"/>
              </a:rPr>
              <a:t>) o número de empregados formalmente vinculados a cada empresa (</a:t>
            </a:r>
            <a:r>
              <a:rPr lang="pt-BR" sz="1200" i="1" dirty="0" err="1">
                <a:solidFill>
                  <a:srgbClr val="0F3D2D"/>
                </a:solidFill>
                <a:latin typeface="Cambria" panose="02040503050406030204" pitchFamily="18" charset="0"/>
              </a:rPr>
              <a:t>headcount</a:t>
            </a:r>
            <a:r>
              <a:rPr lang="pt-BR" sz="1200" dirty="0">
                <a:solidFill>
                  <a:srgbClr val="0F3D2D"/>
                </a:solidFill>
                <a:latin typeface="Cambria" panose="02040503050406030204" pitchFamily="18" charset="0"/>
              </a:rPr>
              <a:t>).</a:t>
            </a:r>
          </a:p>
          <a:p>
            <a:pPr marL="1771650" lvl="3" indent="-400050" algn="just">
              <a:buFont typeface="+mj-lt"/>
              <a:buAutoNum type="romanLcPeriod"/>
            </a:pPr>
            <a:r>
              <a:rPr lang="pt-BR" sz="1200" dirty="0">
                <a:solidFill>
                  <a:srgbClr val="0F3D2D"/>
                </a:solidFill>
                <a:latin typeface="Cambria" panose="02040503050406030204" pitchFamily="18" charset="0"/>
              </a:rPr>
              <a:t>Possibilidade de pensar em novos critérios, desde que cumpram os requisitos especificados.</a:t>
            </a:r>
          </a:p>
          <a:p>
            <a:pPr marL="1771650" lvl="3" indent="-400050" algn="just">
              <a:buFont typeface="+mj-lt"/>
              <a:buAutoNum type="romanLcPeriod"/>
            </a:pPr>
            <a:endParaRPr lang="pt-BR" sz="1200" dirty="0">
              <a:solidFill>
                <a:srgbClr val="0F3D2D"/>
              </a:solidFill>
              <a:latin typeface="Cambria" panose="02040503050406030204" pitchFamily="18" charset="0"/>
            </a:endParaRPr>
          </a:p>
          <a:p>
            <a:pPr marL="800100" lvl="1" indent="-342900" algn="just">
              <a:buFont typeface="+mj-lt"/>
              <a:buAutoNum type="alphaLcPeriod"/>
            </a:pPr>
            <a:r>
              <a:rPr lang="pt-BR" sz="1200" dirty="0">
                <a:solidFill>
                  <a:srgbClr val="0F3D2D"/>
                </a:solidFill>
                <a:latin typeface="Cambria" panose="02040503050406030204" pitchFamily="18" charset="0"/>
              </a:rPr>
              <a:t>Inexistência de margem de lucro e mero ressarcimento por nota de débito.</a:t>
            </a:r>
          </a:p>
          <a:p>
            <a:pPr marL="800100" lvl="1" indent="-342900" algn="just">
              <a:lnSpc>
                <a:spcPct val="150000"/>
              </a:lnSpc>
              <a:buFont typeface="+mj-lt"/>
              <a:buAutoNum type="alphaLcPeriod"/>
            </a:pPr>
            <a:endParaRPr lang="pt-BR" sz="14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algn="just">
              <a:lnSpc>
                <a:spcPct val="90000"/>
              </a:lnSpc>
            </a:pPr>
            <a:endParaRPr lang="pt-BR" sz="1400" dirty="0">
              <a:solidFill>
                <a:srgbClr val="164E1B"/>
              </a:solidFill>
              <a:latin typeface="Cambria" panose="02040503050406030204" pitchFamily="18" charset="0"/>
            </a:endParaRPr>
          </a:p>
          <a:p>
            <a:pPr lvl="1" algn="just">
              <a:lnSpc>
                <a:spcPct val="90000"/>
              </a:lnSpc>
            </a:pPr>
            <a:endParaRPr lang="pt-BR" sz="1400" dirty="0">
              <a:solidFill>
                <a:srgbClr val="0F3D2D"/>
              </a:solidFill>
              <a:latin typeface="Cambria" panose="02040503050406030204" pitchFamily="18" charset="0"/>
            </a:endParaRPr>
          </a:p>
        </p:txBody>
      </p:sp>
    </p:spTree>
    <p:extLst>
      <p:ext uri="{BB962C8B-B14F-4D97-AF65-F5344CB8AC3E}">
        <p14:creationId xmlns:p14="http://schemas.microsoft.com/office/powerpoint/2010/main" val="173591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15" end="1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16" end="1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17" end="1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16"/>
          <p:cNvSpPr>
            <a:spLocks noChangeArrowheads="1"/>
          </p:cNvSpPr>
          <p:nvPr/>
        </p:nvSpPr>
        <p:spPr bwMode="auto">
          <a:xfrm>
            <a:off x="295275" y="390715"/>
            <a:ext cx="8547100" cy="295569"/>
          </a:xfrm>
          <a:prstGeom prst="rect">
            <a:avLst/>
          </a:prstGeom>
          <a:noFill/>
          <a:ln w="9525">
            <a:noFill/>
            <a:miter lim="800000"/>
            <a:headEnd/>
            <a:tailEnd/>
          </a:ln>
          <a:effectLst/>
        </p:spPr>
        <p:txBody>
          <a:bodyPr/>
          <a:lstStyle/>
          <a:p>
            <a:pPr>
              <a:lnSpc>
                <a:spcPct val="90000"/>
              </a:lnSpc>
            </a:pPr>
            <a:r>
              <a:rPr lang="pt-BR" b="1" dirty="0">
                <a:solidFill>
                  <a:srgbClr val="0F3D2D"/>
                </a:solidFill>
                <a:latin typeface="Cambria" panose="02040503050406030204" pitchFamily="18" charset="0"/>
              </a:rPr>
              <a:t>Contrato de Rateio de Custos</a:t>
            </a:r>
            <a:endParaRPr lang="pt-BR" sz="1800" b="1" u="none" baseline="0" dirty="0">
              <a:solidFill>
                <a:srgbClr val="0F3D2D"/>
              </a:solidFill>
              <a:latin typeface="Cambria" panose="02040503050406030204" pitchFamily="18" charset="0"/>
            </a:endParaRPr>
          </a:p>
        </p:txBody>
      </p:sp>
      <p:cxnSp>
        <p:nvCxnSpPr>
          <p:cNvPr id="5" name="Conector reto 4"/>
          <p:cNvCxnSpPr/>
          <p:nvPr/>
        </p:nvCxnSpPr>
        <p:spPr bwMode="auto">
          <a:xfrm flipV="1">
            <a:off x="391885" y="769256"/>
            <a:ext cx="11408230" cy="8433"/>
          </a:xfrm>
          <a:prstGeom prst="line">
            <a:avLst/>
          </a:prstGeom>
          <a:solidFill>
            <a:schemeClr val="accent1"/>
          </a:solidFill>
          <a:ln w="15875" cap="flat" cmpd="sng" algn="ctr">
            <a:solidFill>
              <a:srgbClr val="2D451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cxnSp>
      <p:pic>
        <p:nvPicPr>
          <p:cNvPr id="50"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6219" y="296337"/>
            <a:ext cx="2324979" cy="28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CaixaDeTexto 50"/>
          <p:cNvSpPr txBox="1"/>
          <p:nvPr/>
        </p:nvSpPr>
        <p:spPr>
          <a:xfrm>
            <a:off x="10496744" y="533114"/>
            <a:ext cx="1048598" cy="215444"/>
          </a:xfrm>
          <a:prstGeom prst="rect">
            <a:avLst/>
          </a:prstGeom>
          <a:noFill/>
        </p:spPr>
        <p:txBody>
          <a:bodyPr wrap="square" rtlCol="0">
            <a:spAutoFit/>
          </a:bodyPr>
          <a:lstStyle/>
          <a:p>
            <a:r>
              <a:rPr lang="pt-BR" sz="800" dirty="0">
                <a:solidFill>
                  <a:srgbClr val="0F3D2D"/>
                </a:solidFill>
                <a:latin typeface="Times New Roman" panose="02020603050405020304" pitchFamily="18" charset="0"/>
                <a:cs typeface="Times New Roman" panose="02020603050405020304" pitchFamily="18" charset="0"/>
              </a:rPr>
              <a:t>A D V O G A D O S</a:t>
            </a:r>
          </a:p>
        </p:txBody>
      </p:sp>
      <p:sp>
        <p:nvSpPr>
          <p:cNvPr id="10" name="Espaço Reservado para Número de Slide 61"/>
          <p:cNvSpPr>
            <a:spLocks noGrp="1"/>
          </p:cNvSpPr>
          <p:nvPr>
            <p:ph type="sldNum" sz="quarter" idx="12"/>
          </p:nvPr>
        </p:nvSpPr>
        <p:spPr>
          <a:xfrm>
            <a:off x="11278063" y="6513196"/>
            <a:ext cx="632583" cy="258088"/>
          </a:xfrm>
        </p:spPr>
        <p:txBody>
          <a:bodyPr/>
          <a:lstStyle/>
          <a:p>
            <a:r>
              <a:rPr lang="pt-BR" b="1" dirty="0">
                <a:latin typeface="Cambria" panose="02040503050406030204" pitchFamily="18" charset="0"/>
                <a:ea typeface="Verdana" panose="020B0604030504040204" pitchFamily="34" charset="0"/>
                <a:cs typeface="Verdana" panose="020B0604030504040204" pitchFamily="34" charset="0"/>
              </a:rPr>
              <a:t>4</a:t>
            </a:r>
          </a:p>
        </p:txBody>
      </p:sp>
      <p:sp>
        <p:nvSpPr>
          <p:cNvPr id="8" name="Rectangle 916">
            <a:extLst>
              <a:ext uri="{FF2B5EF4-FFF2-40B4-BE49-F238E27FC236}">
                <a16:creationId xmlns:a16="http://schemas.microsoft.com/office/drawing/2014/main" id="{17936A29-D148-49B0-B398-E261CE385176}"/>
              </a:ext>
            </a:extLst>
          </p:cNvPr>
          <p:cNvSpPr>
            <a:spLocks noChangeArrowheads="1"/>
          </p:cNvSpPr>
          <p:nvPr/>
        </p:nvSpPr>
        <p:spPr bwMode="auto">
          <a:xfrm>
            <a:off x="391885" y="875716"/>
            <a:ext cx="11408230" cy="5637479"/>
          </a:xfrm>
          <a:prstGeom prst="rect">
            <a:avLst/>
          </a:prstGeom>
          <a:noFill/>
          <a:ln w="9525">
            <a:noFill/>
            <a:miter lim="800000"/>
            <a:headEnd/>
            <a:tailEnd/>
          </a:ln>
          <a:effectLst/>
        </p:spPr>
        <p:txBody>
          <a:bodyPr/>
          <a:lstStyle/>
          <a:p>
            <a:pPr marL="285750" indent="-285750" algn="just">
              <a:lnSpc>
                <a:spcPct val="150000"/>
              </a:lnSpc>
              <a:buFont typeface="Arial"/>
              <a:buChar char="•"/>
            </a:pPr>
            <a:r>
              <a:rPr lang="pt-BR" sz="1400" dirty="0">
                <a:solidFill>
                  <a:srgbClr val="0F3D2D"/>
                </a:solidFill>
                <a:latin typeface="Cambria" panose="02040503050406030204" pitchFamily="18" charset="0"/>
              </a:rPr>
              <a:t>Conceito de </a:t>
            </a:r>
            <a:r>
              <a:rPr lang="pt-BR" sz="1400" i="1" dirty="0">
                <a:solidFill>
                  <a:srgbClr val="0F3D2D"/>
                </a:solidFill>
                <a:latin typeface="Cambria" panose="02040503050406030204" pitchFamily="18" charset="0"/>
              </a:rPr>
              <a:t>Grupo Econômico</a:t>
            </a:r>
            <a:r>
              <a:rPr lang="pt-BR" sz="1400" dirty="0">
                <a:solidFill>
                  <a:srgbClr val="0F3D2D"/>
                </a:solidFill>
                <a:latin typeface="Cambria" panose="02040503050406030204" pitchFamily="18" charset="0"/>
              </a:rPr>
              <a:t>: conjunto de empresas ou grupos de empresas conectadas por </a:t>
            </a:r>
            <a:r>
              <a:rPr lang="pt-BR" sz="1400" u="sng" dirty="0">
                <a:solidFill>
                  <a:srgbClr val="0F3D2D"/>
                </a:solidFill>
                <a:latin typeface="Cambria" panose="02040503050406030204" pitchFamily="18" charset="0"/>
              </a:rPr>
              <a:t>contribuição ao capital </a:t>
            </a:r>
            <a:r>
              <a:rPr lang="pt-BR" sz="1400" dirty="0">
                <a:solidFill>
                  <a:srgbClr val="0F3D2D"/>
                </a:solidFill>
                <a:latin typeface="Cambria" panose="02040503050406030204" pitchFamily="18" charset="0"/>
              </a:rPr>
              <a:t>(controlada ou coligada) ou por </a:t>
            </a:r>
            <a:r>
              <a:rPr lang="pt-BR" sz="1400" u="sng" dirty="0">
                <a:solidFill>
                  <a:srgbClr val="0F3D2D"/>
                </a:solidFill>
                <a:latin typeface="Cambria" panose="02040503050406030204" pitchFamily="18" charset="0"/>
              </a:rPr>
              <a:t>convenção</a:t>
            </a:r>
            <a:r>
              <a:rPr lang="pt-BR" sz="1400" dirty="0">
                <a:solidFill>
                  <a:srgbClr val="0F3D2D"/>
                </a:solidFill>
                <a:latin typeface="Cambria" panose="02040503050406030204" pitchFamily="18" charset="0"/>
              </a:rPr>
              <a:t> (ainda que sem participação no capital) com o objetivo de reunir esforços e/ou recursos para desenvolver determinada atividade comum.</a:t>
            </a:r>
          </a:p>
          <a:p>
            <a:pPr marL="742950" lvl="1" indent="-285750" algn="just">
              <a:lnSpc>
                <a:spcPct val="150000"/>
              </a:lnSpc>
              <a:buFont typeface="Wingdings" charset="2"/>
              <a:buChar char="ü"/>
            </a:pPr>
            <a:r>
              <a:rPr lang="pt-BR" sz="1400" u="sng" dirty="0">
                <a:solidFill>
                  <a:srgbClr val="0F3D2D"/>
                </a:solidFill>
                <a:latin typeface="Cambria" panose="02040503050406030204" pitchFamily="18" charset="0"/>
              </a:rPr>
              <a:t>Grupo Econômico de Fato</a:t>
            </a:r>
            <a:r>
              <a:rPr lang="pt-BR" sz="1400" dirty="0">
                <a:solidFill>
                  <a:srgbClr val="0F3D2D"/>
                </a:solidFill>
                <a:latin typeface="Cambria" panose="02040503050406030204" pitchFamily="18" charset="0"/>
              </a:rPr>
              <a:t>: existência de vínculo societário entre as empresas pertencentes ao grupo </a:t>
            </a:r>
            <a:r>
              <a:rPr lang="pt-BR" sz="1400" dirty="0">
                <a:solidFill>
                  <a:srgbClr val="0F3D2D"/>
                </a:solidFill>
                <a:latin typeface="Cambria" panose="02040503050406030204" pitchFamily="18" charset="0"/>
                <a:sym typeface="Wingdings"/>
              </a:rPr>
              <a:t> participação acionária ou nas cotas da empresa (controladas e coligadas).</a:t>
            </a:r>
          </a:p>
          <a:p>
            <a:pPr marL="742950" lvl="1" indent="-285750" algn="just">
              <a:lnSpc>
                <a:spcPct val="150000"/>
              </a:lnSpc>
              <a:buFont typeface="Wingdings" charset="2"/>
              <a:buChar char="ü"/>
            </a:pPr>
            <a:r>
              <a:rPr lang="pt-BR" sz="1400" u="sng" dirty="0">
                <a:solidFill>
                  <a:srgbClr val="0F3D2D"/>
                </a:solidFill>
                <a:latin typeface="Cambria" panose="02040503050406030204" pitchFamily="18" charset="0"/>
                <a:sym typeface="Wingdings"/>
              </a:rPr>
              <a:t>Grupo Econômico de Direito</a:t>
            </a:r>
            <a:r>
              <a:rPr lang="pt-BR" sz="1400" dirty="0">
                <a:solidFill>
                  <a:srgbClr val="0F3D2D"/>
                </a:solidFill>
                <a:latin typeface="Cambria" panose="02040503050406030204" pitchFamily="18" charset="0"/>
                <a:sym typeface="Wingdings"/>
              </a:rPr>
              <a:t>: o vínculo entre as empresas é convencional (contratual), sem a contribuição de capital  caso de consórcios de empresas (</a:t>
            </a:r>
            <a:r>
              <a:rPr lang="pt-BR" sz="1400" i="1" dirty="0">
                <a:solidFill>
                  <a:srgbClr val="0F3D2D"/>
                </a:solidFill>
                <a:latin typeface="Cambria" panose="02040503050406030204" pitchFamily="18" charset="0"/>
                <a:sym typeface="Wingdings"/>
              </a:rPr>
              <a:t>joint venture</a:t>
            </a:r>
            <a:r>
              <a:rPr lang="pt-BR" sz="1400" dirty="0">
                <a:solidFill>
                  <a:srgbClr val="0F3D2D"/>
                </a:solidFill>
                <a:latin typeface="Cambria" panose="02040503050406030204" pitchFamily="18" charset="0"/>
                <a:sym typeface="Wingdings"/>
              </a:rPr>
              <a:t>)</a:t>
            </a:r>
            <a:endParaRPr lang="pt-BR" sz="1400" dirty="0">
              <a:solidFill>
                <a:srgbClr val="0F3D2D"/>
              </a:solidFill>
              <a:latin typeface="Cambria" panose="02040503050406030204" pitchFamily="18" charset="0"/>
            </a:endParaRPr>
          </a:p>
          <a:p>
            <a:pPr algn="just">
              <a:lnSpc>
                <a:spcPct val="90000"/>
              </a:lnSpc>
            </a:pPr>
            <a:endParaRPr lang="pt-BR" sz="1200" dirty="0">
              <a:solidFill>
                <a:srgbClr val="0F3D2D"/>
              </a:solidFill>
              <a:latin typeface="Cambria" panose="02040503050406030204" pitchFamily="18" charset="0"/>
            </a:endParaRPr>
          </a:p>
          <a:p>
            <a:pPr algn="just">
              <a:lnSpc>
                <a:spcPct val="90000"/>
              </a:lnSpc>
            </a:pPr>
            <a:endParaRPr lang="pt-BR" sz="1200" dirty="0">
              <a:solidFill>
                <a:srgbClr val="0F3D2D"/>
              </a:solidFill>
              <a:latin typeface="Cambria" panose="02040503050406030204" pitchFamily="18" charset="0"/>
            </a:endParaRPr>
          </a:p>
          <a:p>
            <a:pPr marL="171450" lvl="0" indent="-171450" algn="just">
              <a:lnSpc>
                <a:spcPct val="150000"/>
              </a:lnSpc>
              <a:buFont typeface="Arial" panose="020B0604020202020204" pitchFamily="34" charset="0"/>
              <a:buChar char="•"/>
            </a:pPr>
            <a:r>
              <a:rPr lang="pt-BR" sz="1400" dirty="0">
                <a:solidFill>
                  <a:srgbClr val="0F3D2D"/>
                </a:solidFill>
                <a:latin typeface="Cambria" panose="02040503050406030204" pitchFamily="18" charset="0"/>
              </a:rPr>
              <a:t>A criação de um CSC devidamente formalizado em contrato é suficiente para caracterizar um grupo econômico </a:t>
            </a:r>
            <a:r>
              <a:rPr lang="pt-BR" sz="1400" dirty="0">
                <a:solidFill>
                  <a:srgbClr val="0F3D2D"/>
                </a:solidFill>
                <a:latin typeface="Cambria" panose="02040503050406030204" pitchFamily="18" charset="0"/>
                <a:sym typeface="Wingdings"/>
              </a:rPr>
              <a:t> </a:t>
            </a:r>
            <a:r>
              <a:rPr lang="pt-BR" sz="1400" dirty="0">
                <a:solidFill>
                  <a:srgbClr val="0F3D2D"/>
                </a:solidFill>
                <a:latin typeface="Cambria" panose="02040503050406030204" pitchFamily="18" charset="0"/>
              </a:rPr>
              <a:t>causa da formação do grupo econômico. Porém, a prática mostra que o CSC surge no âmbito de grandes corporações como consequência da formação de grupos econômicos, no intuito de gerar maior eficiência econômica.</a:t>
            </a: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algn="just">
              <a:lnSpc>
                <a:spcPct val="90000"/>
              </a:lnSpc>
            </a:pPr>
            <a:endParaRPr lang="pt-BR" sz="1400" dirty="0">
              <a:solidFill>
                <a:srgbClr val="164E1B"/>
              </a:solidFill>
              <a:latin typeface="Cambria" panose="02040503050406030204" pitchFamily="18" charset="0"/>
            </a:endParaRPr>
          </a:p>
          <a:p>
            <a:pPr lvl="1" algn="just">
              <a:lnSpc>
                <a:spcPct val="90000"/>
              </a:lnSpc>
            </a:pPr>
            <a:endParaRPr lang="pt-BR" sz="1400" dirty="0">
              <a:solidFill>
                <a:srgbClr val="0F3D2D"/>
              </a:solidFill>
              <a:latin typeface="Cambria" panose="02040503050406030204" pitchFamily="18" charset="0"/>
            </a:endParaRPr>
          </a:p>
        </p:txBody>
      </p:sp>
    </p:spTree>
    <p:extLst>
      <p:ext uri="{BB962C8B-B14F-4D97-AF65-F5344CB8AC3E}">
        <p14:creationId xmlns:p14="http://schemas.microsoft.com/office/powerpoint/2010/main" val="2503604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16"/>
          <p:cNvSpPr>
            <a:spLocks noChangeArrowheads="1"/>
          </p:cNvSpPr>
          <p:nvPr/>
        </p:nvSpPr>
        <p:spPr bwMode="auto">
          <a:xfrm>
            <a:off x="295275" y="390715"/>
            <a:ext cx="8547100" cy="295569"/>
          </a:xfrm>
          <a:prstGeom prst="rect">
            <a:avLst/>
          </a:prstGeom>
          <a:noFill/>
          <a:ln w="9525">
            <a:noFill/>
            <a:miter lim="800000"/>
            <a:headEnd/>
            <a:tailEnd/>
          </a:ln>
          <a:effectLst/>
        </p:spPr>
        <p:txBody>
          <a:bodyPr/>
          <a:lstStyle/>
          <a:p>
            <a:pPr>
              <a:lnSpc>
                <a:spcPct val="90000"/>
              </a:lnSpc>
            </a:pPr>
            <a:r>
              <a:rPr lang="pt-BR" b="1" dirty="0">
                <a:solidFill>
                  <a:srgbClr val="0F3D2D"/>
                </a:solidFill>
                <a:latin typeface="Cambria" panose="02040503050406030204" pitchFamily="18" charset="0"/>
              </a:rPr>
              <a:t>Contrato de Rateio de Custos</a:t>
            </a:r>
            <a:endParaRPr lang="pt-BR" sz="1800" b="1" u="none" baseline="0" dirty="0">
              <a:solidFill>
                <a:srgbClr val="0F3D2D"/>
              </a:solidFill>
              <a:latin typeface="Cambria" panose="02040503050406030204" pitchFamily="18" charset="0"/>
            </a:endParaRPr>
          </a:p>
        </p:txBody>
      </p:sp>
      <p:cxnSp>
        <p:nvCxnSpPr>
          <p:cNvPr id="5" name="Conector reto 4"/>
          <p:cNvCxnSpPr/>
          <p:nvPr/>
        </p:nvCxnSpPr>
        <p:spPr bwMode="auto">
          <a:xfrm flipV="1">
            <a:off x="391885" y="769256"/>
            <a:ext cx="11408230" cy="8433"/>
          </a:xfrm>
          <a:prstGeom prst="line">
            <a:avLst/>
          </a:prstGeom>
          <a:solidFill>
            <a:schemeClr val="accent1"/>
          </a:solidFill>
          <a:ln w="15875" cap="flat" cmpd="sng" algn="ctr">
            <a:solidFill>
              <a:srgbClr val="2D451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cxnSp>
      <p:pic>
        <p:nvPicPr>
          <p:cNvPr id="50"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6219" y="296337"/>
            <a:ext cx="2324979" cy="28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CaixaDeTexto 50"/>
          <p:cNvSpPr txBox="1"/>
          <p:nvPr/>
        </p:nvSpPr>
        <p:spPr>
          <a:xfrm>
            <a:off x="10496744" y="533114"/>
            <a:ext cx="1048598" cy="215444"/>
          </a:xfrm>
          <a:prstGeom prst="rect">
            <a:avLst/>
          </a:prstGeom>
          <a:noFill/>
        </p:spPr>
        <p:txBody>
          <a:bodyPr wrap="square" rtlCol="0">
            <a:spAutoFit/>
          </a:bodyPr>
          <a:lstStyle/>
          <a:p>
            <a:r>
              <a:rPr lang="pt-BR" sz="800" dirty="0">
                <a:solidFill>
                  <a:srgbClr val="0F3D2D"/>
                </a:solidFill>
                <a:latin typeface="Times New Roman" panose="02020603050405020304" pitchFamily="18" charset="0"/>
                <a:cs typeface="Times New Roman" panose="02020603050405020304" pitchFamily="18" charset="0"/>
              </a:rPr>
              <a:t>A D V O G A D O S</a:t>
            </a:r>
          </a:p>
        </p:txBody>
      </p:sp>
      <p:sp>
        <p:nvSpPr>
          <p:cNvPr id="10" name="Espaço Reservado para Número de Slide 61"/>
          <p:cNvSpPr>
            <a:spLocks noGrp="1"/>
          </p:cNvSpPr>
          <p:nvPr>
            <p:ph type="sldNum" sz="quarter" idx="12"/>
          </p:nvPr>
        </p:nvSpPr>
        <p:spPr>
          <a:xfrm>
            <a:off x="11278063" y="6513196"/>
            <a:ext cx="632583" cy="258088"/>
          </a:xfrm>
        </p:spPr>
        <p:txBody>
          <a:bodyPr/>
          <a:lstStyle/>
          <a:p>
            <a:r>
              <a:rPr lang="pt-BR" b="1" dirty="0">
                <a:latin typeface="Cambria" panose="02040503050406030204" pitchFamily="18" charset="0"/>
                <a:ea typeface="Verdana" panose="020B0604030504040204" pitchFamily="34" charset="0"/>
                <a:cs typeface="Verdana" panose="020B0604030504040204" pitchFamily="34" charset="0"/>
              </a:rPr>
              <a:t>5</a:t>
            </a:r>
          </a:p>
        </p:txBody>
      </p:sp>
      <p:sp>
        <p:nvSpPr>
          <p:cNvPr id="8" name="Rectangle 916">
            <a:extLst>
              <a:ext uri="{FF2B5EF4-FFF2-40B4-BE49-F238E27FC236}">
                <a16:creationId xmlns:a16="http://schemas.microsoft.com/office/drawing/2014/main" id="{17936A29-D148-49B0-B398-E261CE385176}"/>
              </a:ext>
            </a:extLst>
          </p:cNvPr>
          <p:cNvSpPr>
            <a:spLocks noChangeArrowheads="1"/>
          </p:cNvSpPr>
          <p:nvPr/>
        </p:nvSpPr>
        <p:spPr bwMode="auto">
          <a:xfrm>
            <a:off x="1168721" y="863387"/>
            <a:ext cx="8782171" cy="5637479"/>
          </a:xfrm>
          <a:prstGeom prst="rect">
            <a:avLst/>
          </a:prstGeom>
          <a:noFill/>
          <a:ln w="9525">
            <a:noFill/>
            <a:miter lim="800000"/>
            <a:headEnd/>
            <a:tailEnd/>
          </a:ln>
          <a:effectLst/>
        </p:spPr>
        <p:txBody>
          <a:bodyPr/>
          <a:lstStyle/>
          <a:p>
            <a:pPr algn="ctr">
              <a:lnSpc>
                <a:spcPct val="90000"/>
              </a:lnSpc>
            </a:pPr>
            <a:endParaRPr lang="pt-BR" sz="1200" dirty="0">
              <a:solidFill>
                <a:srgbClr val="0F3D2D"/>
              </a:solidFill>
              <a:latin typeface="Cambria" panose="02040503050406030204" pitchFamily="18" charset="0"/>
            </a:endParaRPr>
          </a:p>
          <a:p>
            <a:pPr marL="171450" indent="-171450" algn="ctr">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ctr">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ctr">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algn="ctr">
              <a:lnSpc>
                <a:spcPct val="90000"/>
              </a:lnSpc>
            </a:pPr>
            <a:endParaRPr lang="pt-BR" sz="1400" dirty="0">
              <a:solidFill>
                <a:srgbClr val="164E1B"/>
              </a:solidFill>
              <a:latin typeface="Cambria" panose="02040503050406030204" pitchFamily="18" charset="0"/>
            </a:endParaRPr>
          </a:p>
          <a:p>
            <a:pPr lvl="1" algn="ctr">
              <a:lnSpc>
                <a:spcPct val="90000"/>
              </a:lnSpc>
            </a:pPr>
            <a:endParaRPr lang="pt-BR" sz="1400" dirty="0">
              <a:solidFill>
                <a:srgbClr val="0F3D2D"/>
              </a:solidFill>
              <a:latin typeface="Cambria" panose="02040503050406030204" pitchFamily="18" charset="0"/>
            </a:endParaRPr>
          </a:p>
        </p:txBody>
      </p:sp>
      <p:grpSp>
        <p:nvGrpSpPr>
          <p:cNvPr id="9" name="Group 8"/>
          <p:cNvGrpSpPr/>
          <p:nvPr/>
        </p:nvGrpSpPr>
        <p:grpSpPr>
          <a:xfrm>
            <a:off x="2429152" y="1454821"/>
            <a:ext cx="7337742" cy="4529192"/>
            <a:chOff x="2273283" y="3649381"/>
            <a:chExt cx="5187766" cy="2014078"/>
          </a:xfrm>
        </p:grpSpPr>
        <p:sp>
          <p:nvSpPr>
            <p:cNvPr id="11" name="Rectangle 10"/>
            <p:cNvSpPr/>
            <p:nvPr/>
          </p:nvSpPr>
          <p:spPr>
            <a:xfrm>
              <a:off x="4254098" y="3649381"/>
              <a:ext cx="1393371" cy="739739"/>
            </a:xfrm>
            <a:prstGeom prst="rect">
              <a:avLst/>
            </a:prstGeom>
            <a:gradFill flip="none" rotWithShape="1">
              <a:gsLst>
                <a:gs pos="0">
                  <a:schemeClr val="accent1">
                    <a:satMod val="103000"/>
                    <a:lumMod val="102000"/>
                    <a:tint val="94000"/>
                    <a:alpha val="0"/>
                  </a:schemeClr>
                </a:gs>
                <a:gs pos="50000">
                  <a:schemeClr val="accent1">
                    <a:satMod val="110000"/>
                    <a:lumMod val="100000"/>
                    <a:shade val="100000"/>
                    <a:alpha val="0"/>
                  </a:schemeClr>
                </a:gs>
                <a:gs pos="100000">
                  <a:schemeClr val="accent1">
                    <a:lumMod val="99000"/>
                    <a:satMod val="120000"/>
                    <a:shade val="78000"/>
                    <a:alpha val="0"/>
                  </a:schemeClr>
                </a:gs>
              </a:gsLst>
              <a:lin ang="5400000" scaled="0"/>
              <a:tileRec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XPTO </a:t>
              </a:r>
              <a:r>
                <a:rPr lang="en-US" b="1" dirty="0" err="1">
                  <a:solidFill>
                    <a:schemeClr val="tx1"/>
                  </a:solidFill>
                </a:rPr>
                <a:t>Participações</a:t>
              </a:r>
              <a:endParaRPr lang="en-US" b="1" dirty="0">
                <a:solidFill>
                  <a:schemeClr val="tx1"/>
                </a:solidFill>
              </a:endParaRPr>
            </a:p>
          </p:txBody>
        </p:sp>
        <p:sp>
          <p:nvSpPr>
            <p:cNvPr id="12" name="Rectangle 11"/>
            <p:cNvSpPr/>
            <p:nvPr/>
          </p:nvSpPr>
          <p:spPr>
            <a:xfrm>
              <a:off x="2273283" y="4923720"/>
              <a:ext cx="1146757" cy="739739"/>
            </a:xfrm>
            <a:prstGeom prst="rect">
              <a:avLst/>
            </a:prstGeom>
            <a:gradFill flip="none" rotWithShape="1">
              <a:gsLst>
                <a:gs pos="0">
                  <a:schemeClr val="accent1">
                    <a:satMod val="103000"/>
                    <a:lumMod val="102000"/>
                    <a:tint val="94000"/>
                    <a:alpha val="0"/>
                  </a:schemeClr>
                </a:gs>
                <a:gs pos="50000">
                  <a:schemeClr val="accent1">
                    <a:satMod val="110000"/>
                    <a:lumMod val="100000"/>
                    <a:shade val="100000"/>
                    <a:alpha val="0"/>
                  </a:schemeClr>
                </a:gs>
                <a:gs pos="100000">
                  <a:schemeClr val="accent1">
                    <a:lumMod val="99000"/>
                    <a:satMod val="120000"/>
                    <a:shade val="78000"/>
                    <a:alpha val="0"/>
                  </a:schemeClr>
                </a:gs>
              </a:gsLst>
              <a:lin ang="5400000" scaled="0"/>
              <a:tileRect/>
            </a:gra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a:solidFill>
                    <a:srgbClr val="000000"/>
                  </a:solidFill>
                </a:rPr>
                <a:t>Comércio</a:t>
              </a:r>
              <a:r>
                <a:rPr lang="en-US" b="1" dirty="0">
                  <a:solidFill>
                    <a:srgbClr val="000000"/>
                  </a:solidFill>
                </a:rPr>
                <a:t> de </a:t>
              </a:r>
              <a:r>
                <a:rPr lang="en-US" b="1" dirty="0" err="1">
                  <a:solidFill>
                    <a:srgbClr val="000000"/>
                  </a:solidFill>
                </a:rPr>
                <a:t>Alimentos</a:t>
              </a:r>
              <a:endParaRPr lang="en-US" b="1" dirty="0">
                <a:solidFill>
                  <a:srgbClr val="000000"/>
                </a:solidFill>
              </a:endParaRPr>
            </a:p>
          </p:txBody>
        </p:sp>
        <p:sp>
          <p:nvSpPr>
            <p:cNvPr id="13" name="Rectangle 12"/>
            <p:cNvSpPr/>
            <p:nvPr/>
          </p:nvSpPr>
          <p:spPr>
            <a:xfrm>
              <a:off x="4373939" y="4915841"/>
              <a:ext cx="1146757" cy="739739"/>
            </a:xfrm>
            <a:prstGeom prst="rect">
              <a:avLst/>
            </a:prstGeom>
            <a:gradFill flip="none" rotWithShape="1">
              <a:gsLst>
                <a:gs pos="0">
                  <a:schemeClr val="accent1">
                    <a:satMod val="103000"/>
                    <a:lumMod val="102000"/>
                    <a:tint val="94000"/>
                    <a:alpha val="0"/>
                  </a:schemeClr>
                </a:gs>
                <a:gs pos="50000">
                  <a:schemeClr val="accent1">
                    <a:satMod val="110000"/>
                    <a:lumMod val="100000"/>
                    <a:shade val="100000"/>
                    <a:alpha val="0"/>
                  </a:schemeClr>
                </a:gs>
                <a:gs pos="100000">
                  <a:schemeClr val="accent1">
                    <a:lumMod val="99000"/>
                    <a:satMod val="120000"/>
                    <a:shade val="78000"/>
                    <a:alpha val="0"/>
                  </a:schemeClr>
                </a:gs>
              </a:gsLst>
              <a:lin ang="5400000" scaled="0"/>
              <a:tileRect/>
            </a:gra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a:solidFill>
                    <a:srgbClr val="000000"/>
                  </a:solidFill>
                </a:rPr>
                <a:t>Indústria</a:t>
              </a:r>
              <a:r>
                <a:rPr lang="en-US" b="1" dirty="0">
                  <a:solidFill>
                    <a:srgbClr val="000000"/>
                  </a:solidFill>
                </a:rPr>
                <a:t> de </a:t>
              </a:r>
              <a:r>
                <a:rPr lang="en-US" b="1" dirty="0" err="1">
                  <a:solidFill>
                    <a:srgbClr val="000000"/>
                  </a:solidFill>
                </a:rPr>
                <a:t>Bebidas</a:t>
              </a:r>
              <a:endParaRPr lang="en-US" b="1" dirty="0">
                <a:solidFill>
                  <a:srgbClr val="000000"/>
                </a:solidFill>
              </a:endParaRPr>
            </a:p>
          </p:txBody>
        </p:sp>
        <p:sp>
          <p:nvSpPr>
            <p:cNvPr id="14" name="Rectangle 13"/>
            <p:cNvSpPr/>
            <p:nvPr/>
          </p:nvSpPr>
          <p:spPr>
            <a:xfrm>
              <a:off x="6314292" y="4920295"/>
              <a:ext cx="1146757" cy="739739"/>
            </a:xfrm>
            <a:prstGeom prst="rect">
              <a:avLst/>
            </a:prstGeom>
            <a:gradFill flip="none" rotWithShape="1">
              <a:gsLst>
                <a:gs pos="0">
                  <a:schemeClr val="accent1">
                    <a:satMod val="103000"/>
                    <a:lumMod val="102000"/>
                    <a:tint val="94000"/>
                    <a:alpha val="0"/>
                  </a:schemeClr>
                </a:gs>
                <a:gs pos="50000">
                  <a:schemeClr val="accent1">
                    <a:satMod val="110000"/>
                    <a:lumMod val="100000"/>
                    <a:shade val="100000"/>
                    <a:alpha val="0"/>
                  </a:schemeClr>
                </a:gs>
                <a:gs pos="100000">
                  <a:schemeClr val="accent1">
                    <a:lumMod val="99000"/>
                    <a:satMod val="120000"/>
                    <a:shade val="78000"/>
                    <a:alpha val="0"/>
                  </a:schemeClr>
                </a:gs>
              </a:gsLst>
              <a:lin ang="5400000" scaled="0"/>
              <a:tileRect/>
            </a:gra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a:solidFill>
                    <a:srgbClr val="000000"/>
                  </a:solidFill>
                </a:rPr>
                <a:t>Agência</a:t>
              </a:r>
              <a:r>
                <a:rPr lang="en-US" b="1" dirty="0">
                  <a:solidFill>
                    <a:srgbClr val="000000"/>
                  </a:solidFill>
                </a:rPr>
                <a:t> de </a:t>
              </a:r>
              <a:r>
                <a:rPr lang="en-US" b="1" dirty="0" err="1">
                  <a:solidFill>
                    <a:srgbClr val="000000"/>
                  </a:solidFill>
                </a:rPr>
                <a:t>Publicidade</a:t>
              </a:r>
              <a:endParaRPr lang="en-US" b="1" dirty="0">
                <a:solidFill>
                  <a:srgbClr val="000000"/>
                </a:solidFill>
              </a:endParaRPr>
            </a:p>
          </p:txBody>
        </p:sp>
        <p:cxnSp>
          <p:nvCxnSpPr>
            <p:cNvPr id="15" name="Straight Connector 14"/>
            <p:cNvCxnSpPr>
              <a:stCxn id="11" idx="2"/>
              <a:endCxn id="13" idx="0"/>
            </p:cNvCxnSpPr>
            <p:nvPr/>
          </p:nvCxnSpPr>
          <p:spPr>
            <a:xfrm flipH="1">
              <a:off x="4947318" y="4389120"/>
              <a:ext cx="3466" cy="526721"/>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2836066" y="4648029"/>
              <a:ext cx="2108554" cy="12329"/>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4944619" y="4635701"/>
              <a:ext cx="1948254" cy="12328"/>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a:endCxn id="14" idx="0"/>
            </p:cNvCxnSpPr>
            <p:nvPr/>
          </p:nvCxnSpPr>
          <p:spPr>
            <a:xfrm>
              <a:off x="6880542" y="4623371"/>
              <a:ext cx="7129" cy="29692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endCxn id="12" idx="0"/>
            </p:cNvCxnSpPr>
            <p:nvPr/>
          </p:nvCxnSpPr>
          <p:spPr>
            <a:xfrm flipH="1">
              <a:off x="2846662" y="4648029"/>
              <a:ext cx="1734" cy="275691"/>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grpSp>
      <p:grpSp>
        <p:nvGrpSpPr>
          <p:cNvPr id="20" name="Group 19"/>
          <p:cNvGrpSpPr/>
          <p:nvPr/>
        </p:nvGrpSpPr>
        <p:grpSpPr>
          <a:xfrm>
            <a:off x="9172664" y="2234067"/>
            <a:ext cx="1658136" cy="2774948"/>
            <a:chOff x="9172664" y="2234067"/>
            <a:chExt cx="1658136" cy="2774948"/>
          </a:xfrm>
        </p:grpSpPr>
        <p:sp>
          <p:nvSpPr>
            <p:cNvPr id="6" name="Curved Left Arrow 5"/>
            <p:cNvSpPr/>
            <p:nvPr/>
          </p:nvSpPr>
          <p:spPr>
            <a:xfrm>
              <a:off x="10007612" y="2351650"/>
              <a:ext cx="823188" cy="2657365"/>
            </a:xfrm>
            <a:prstGeom prst="curvedLeftArrow">
              <a:avLst/>
            </a:prstGeom>
            <a:solidFill>
              <a:schemeClr val="accent6">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000000"/>
                  </a:solidFill>
                </a:ln>
                <a:solidFill>
                  <a:schemeClr val="tx1"/>
                </a:solidFill>
              </a:endParaRPr>
            </a:p>
          </p:txBody>
        </p:sp>
        <p:sp>
          <p:nvSpPr>
            <p:cNvPr id="7" name="TextBox 6"/>
            <p:cNvSpPr txBox="1"/>
            <p:nvPr/>
          </p:nvSpPr>
          <p:spPr>
            <a:xfrm>
              <a:off x="9172664" y="2234067"/>
              <a:ext cx="654296" cy="461665"/>
            </a:xfrm>
            <a:prstGeom prst="rect">
              <a:avLst/>
            </a:prstGeom>
            <a:noFill/>
          </p:spPr>
          <p:txBody>
            <a:bodyPr wrap="none" rtlCol="0">
              <a:spAutoFit/>
            </a:bodyPr>
            <a:lstStyle/>
            <a:p>
              <a:r>
                <a:rPr lang="en-US" sz="2400" dirty="0">
                  <a:solidFill>
                    <a:srgbClr val="FF0000"/>
                  </a:solidFill>
                </a:rPr>
                <a:t>CSC</a:t>
              </a:r>
            </a:p>
          </p:txBody>
        </p:sp>
      </p:grpSp>
    </p:spTree>
    <p:extLst>
      <p:ext uri="{BB962C8B-B14F-4D97-AF65-F5344CB8AC3E}">
        <p14:creationId xmlns:p14="http://schemas.microsoft.com/office/powerpoint/2010/main" val="172608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16"/>
          <p:cNvSpPr>
            <a:spLocks noChangeArrowheads="1"/>
          </p:cNvSpPr>
          <p:nvPr/>
        </p:nvSpPr>
        <p:spPr bwMode="auto">
          <a:xfrm>
            <a:off x="295275" y="390715"/>
            <a:ext cx="8547100" cy="295569"/>
          </a:xfrm>
          <a:prstGeom prst="rect">
            <a:avLst/>
          </a:prstGeom>
          <a:noFill/>
          <a:ln w="9525">
            <a:noFill/>
            <a:miter lim="800000"/>
            <a:headEnd/>
            <a:tailEnd/>
          </a:ln>
          <a:effectLst/>
        </p:spPr>
        <p:txBody>
          <a:bodyPr/>
          <a:lstStyle/>
          <a:p>
            <a:pPr>
              <a:lnSpc>
                <a:spcPct val="90000"/>
              </a:lnSpc>
            </a:pPr>
            <a:r>
              <a:rPr lang="pt-BR" b="1" dirty="0">
                <a:solidFill>
                  <a:srgbClr val="0F3D2D"/>
                </a:solidFill>
                <a:latin typeface="Cambria" panose="02040503050406030204" pitchFamily="18" charset="0"/>
              </a:rPr>
              <a:t>Aspectos Tributários do Contrato de Rateio de Custos: Perspectiva do CSC</a:t>
            </a:r>
            <a:endParaRPr lang="pt-BR" sz="1800" b="1" u="none" baseline="0" dirty="0">
              <a:solidFill>
                <a:srgbClr val="0F3D2D"/>
              </a:solidFill>
              <a:latin typeface="Cambria" panose="02040503050406030204" pitchFamily="18" charset="0"/>
            </a:endParaRPr>
          </a:p>
        </p:txBody>
      </p:sp>
      <p:cxnSp>
        <p:nvCxnSpPr>
          <p:cNvPr id="5" name="Conector reto 4"/>
          <p:cNvCxnSpPr/>
          <p:nvPr/>
        </p:nvCxnSpPr>
        <p:spPr bwMode="auto">
          <a:xfrm flipV="1">
            <a:off x="391885" y="769256"/>
            <a:ext cx="11408230" cy="8433"/>
          </a:xfrm>
          <a:prstGeom prst="line">
            <a:avLst/>
          </a:prstGeom>
          <a:solidFill>
            <a:schemeClr val="accent1"/>
          </a:solidFill>
          <a:ln w="15875" cap="flat" cmpd="sng" algn="ctr">
            <a:solidFill>
              <a:srgbClr val="2D451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cxnSp>
      <p:pic>
        <p:nvPicPr>
          <p:cNvPr id="50"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6219" y="296337"/>
            <a:ext cx="2324979" cy="28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CaixaDeTexto 50"/>
          <p:cNvSpPr txBox="1"/>
          <p:nvPr/>
        </p:nvSpPr>
        <p:spPr>
          <a:xfrm>
            <a:off x="10496744" y="533114"/>
            <a:ext cx="1048598" cy="215444"/>
          </a:xfrm>
          <a:prstGeom prst="rect">
            <a:avLst/>
          </a:prstGeom>
          <a:noFill/>
        </p:spPr>
        <p:txBody>
          <a:bodyPr wrap="square" rtlCol="0">
            <a:spAutoFit/>
          </a:bodyPr>
          <a:lstStyle/>
          <a:p>
            <a:r>
              <a:rPr lang="pt-BR" sz="800" dirty="0">
                <a:solidFill>
                  <a:srgbClr val="0F3D2D"/>
                </a:solidFill>
                <a:latin typeface="Times New Roman" panose="02020603050405020304" pitchFamily="18" charset="0"/>
                <a:cs typeface="Times New Roman" panose="02020603050405020304" pitchFamily="18" charset="0"/>
              </a:rPr>
              <a:t>A D V O G A D O S</a:t>
            </a:r>
          </a:p>
        </p:txBody>
      </p:sp>
      <p:sp>
        <p:nvSpPr>
          <p:cNvPr id="10" name="Espaço Reservado para Número de Slide 61"/>
          <p:cNvSpPr>
            <a:spLocks noGrp="1"/>
          </p:cNvSpPr>
          <p:nvPr>
            <p:ph type="sldNum" sz="quarter" idx="12"/>
          </p:nvPr>
        </p:nvSpPr>
        <p:spPr>
          <a:xfrm>
            <a:off x="11278063" y="6513196"/>
            <a:ext cx="632583" cy="258088"/>
          </a:xfrm>
        </p:spPr>
        <p:txBody>
          <a:bodyPr/>
          <a:lstStyle/>
          <a:p>
            <a:r>
              <a:rPr lang="pt-BR" b="1" dirty="0">
                <a:latin typeface="Cambria" panose="02040503050406030204" pitchFamily="18" charset="0"/>
                <a:ea typeface="Verdana" panose="020B0604030504040204" pitchFamily="34" charset="0"/>
                <a:cs typeface="Verdana" panose="020B0604030504040204" pitchFamily="34" charset="0"/>
              </a:rPr>
              <a:t>6</a:t>
            </a:r>
          </a:p>
        </p:txBody>
      </p:sp>
      <p:sp>
        <p:nvSpPr>
          <p:cNvPr id="8" name="Rectangle 916">
            <a:extLst>
              <a:ext uri="{FF2B5EF4-FFF2-40B4-BE49-F238E27FC236}">
                <a16:creationId xmlns:a16="http://schemas.microsoft.com/office/drawing/2014/main" id="{17936A29-D148-49B0-B398-E261CE385176}"/>
              </a:ext>
            </a:extLst>
          </p:cNvPr>
          <p:cNvSpPr>
            <a:spLocks noChangeArrowheads="1"/>
          </p:cNvSpPr>
          <p:nvPr/>
        </p:nvSpPr>
        <p:spPr bwMode="auto">
          <a:xfrm>
            <a:off x="391885" y="875716"/>
            <a:ext cx="11408230" cy="5637479"/>
          </a:xfrm>
          <a:prstGeom prst="rect">
            <a:avLst/>
          </a:prstGeom>
          <a:noFill/>
          <a:ln w="9525">
            <a:noFill/>
            <a:miter lim="800000"/>
            <a:headEnd/>
            <a:tailEnd/>
          </a:ln>
          <a:effectLst/>
        </p:spPr>
        <p:txBody>
          <a:bodyPr/>
          <a:lstStyle/>
          <a:p>
            <a:pPr marL="285750" indent="-285750" algn="just">
              <a:lnSpc>
                <a:spcPct val="150000"/>
              </a:lnSpc>
              <a:buFont typeface="Arial"/>
              <a:buChar char="•"/>
            </a:pPr>
            <a:r>
              <a:rPr lang="pt-BR" sz="1400" dirty="0">
                <a:solidFill>
                  <a:srgbClr val="0F3D2D"/>
                </a:solidFill>
                <a:latin typeface="Cambria" panose="02040503050406030204" pitchFamily="18" charset="0"/>
              </a:rPr>
              <a:t>Diante da ausência de tratamento tributário específico, é necessário analisar cada um dos tributos cujos fatos geradores podem trazer dúvidas quanto a sua incidência diante de um contrato de rateio de custos.</a:t>
            </a: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742950" lvl="1" indent="-285750" algn="just">
              <a:lnSpc>
                <a:spcPct val="150000"/>
              </a:lnSpc>
              <a:buFont typeface="+mj-lt"/>
              <a:buAutoNum type="arabicPeriod"/>
            </a:pPr>
            <a:r>
              <a:rPr lang="pt-BR" sz="1400" b="1" dirty="0">
                <a:solidFill>
                  <a:srgbClr val="0F3D2D"/>
                </a:solidFill>
                <a:latin typeface="Cambria" panose="02040503050406030204" pitchFamily="18" charset="0"/>
              </a:rPr>
              <a:t>Imposto de Renda da Pessoa Jurídica (IRPJ)</a:t>
            </a: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r>
              <a:rPr lang="pt-BR" sz="1400" dirty="0">
                <a:solidFill>
                  <a:srgbClr val="0F3D2D"/>
                </a:solidFill>
                <a:latin typeface="Cambria" panose="02040503050406030204" pitchFamily="18" charset="0"/>
              </a:rPr>
              <a:t>O </a:t>
            </a:r>
            <a:r>
              <a:rPr lang="pt-BR" sz="1400" u="sng" dirty="0">
                <a:solidFill>
                  <a:srgbClr val="0F3D2D"/>
                </a:solidFill>
                <a:latin typeface="Cambria" panose="02040503050406030204" pitchFamily="18" charset="0"/>
              </a:rPr>
              <a:t>fato gerador </a:t>
            </a:r>
            <a:r>
              <a:rPr lang="pt-BR" sz="1400" dirty="0">
                <a:solidFill>
                  <a:srgbClr val="0F3D2D"/>
                </a:solidFill>
                <a:latin typeface="Cambria" panose="02040503050406030204" pitchFamily="18" charset="0"/>
              </a:rPr>
              <a:t>do IRPJ é a aquisição da disponibilidade jurídica ou econômica de renda, assim entendida como o produto do capital, do trabalho ou da combinação de ambos; ou proventos de qualquer natureza, que são os demais acréscimos patrimoniais. A </a:t>
            </a:r>
            <a:r>
              <a:rPr lang="pt-BR" sz="1400" u="sng" dirty="0">
                <a:solidFill>
                  <a:srgbClr val="0F3D2D"/>
                </a:solidFill>
                <a:latin typeface="Cambria" panose="02040503050406030204" pitchFamily="18" charset="0"/>
              </a:rPr>
              <a:t>base de cálculo </a:t>
            </a:r>
            <a:r>
              <a:rPr lang="pt-BR" sz="1400" dirty="0">
                <a:solidFill>
                  <a:srgbClr val="0F3D2D"/>
                </a:solidFill>
                <a:latin typeface="Cambria" panose="02040503050406030204" pitchFamily="18" charset="0"/>
              </a:rPr>
              <a:t>é o lucro real, presumido ou arbitrado.</a:t>
            </a: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r>
              <a:rPr lang="pt-BR" sz="1400" dirty="0">
                <a:solidFill>
                  <a:srgbClr val="0F3D2D"/>
                </a:solidFill>
                <a:latin typeface="Cambria" panose="02040503050406030204" pitchFamily="18" charset="0"/>
              </a:rPr>
              <a:t>Em suma, a incidência de IRPJ pressupõe a existência de </a:t>
            </a:r>
            <a:r>
              <a:rPr lang="pt-BR" sz="1400" u="sng" dirty="0">
                <a:solidFill>
                  <a:srgbClr val="0F3D2D"/>
                </a:solidFill>
                <a:latin typeface="Cambria" panose="02040503050406030204" pitchFamily="18" charset="0"/>
              </a:rPr>
              <a:t>acréscimo patrimonial </a:t>
            </a:r>
            <a:r>
              <a:rPr lang="pt-BR" sz="1400" dirty="0">
                <a:solidFill>
                  <a:srgbClr val="0F3D2D"/>
                </a:solidFill>
                <a:latin typeface="Cambria" panose="02040503050406030204" pitchFamily="18" charset="0"/>
                <a:sym typeface="Wingdings"/>
              </a:rPr>
              <a:t> Exclui-se qualquer tipo de </a:t>
            </a:r>
            <a:r>
              <a:rPr lang="pt-BR" sz="1400" u="sng" dirty="0">
                <a:solidFill>
                  <a:srgbClr val="0F3D2D"/>
                </a:solidFill>
                <a:latin typeface="Cambria" panose="02040503050406030204" pitchFamily="18" charset="0"/>
                <a:sym typeface="Wingdings"/>
              </a:rPr>
              <a:t>recomposição patrimonial.</a:t>
            </a:r>
          </a:p>
          <a:p>
            <a:pPr marL="285750" indent="-285750" algn="just">
              <a:lnSpc>
                <a:spcPct val="150000"/>
              </a:lnSpc>
              <a:buFont typeface="Arial"/>
              <a:buChar char="•"/>
            </a:pPr>
            <a:endParaRPr lang="pt-BR" sz="1400" u="sng" dirty="0">
              <a:solidFill>
                <a:srgbClr val="0F3D2D"/>
              </a:solidFill>
              <a:latin typeface="Cambria" panose="02040503050406030204" pitchFamily="18" charset="0"/>
              <a:sym typeface="Wingdings"/>
            </a:endParaRPr>
          </a:p>
          <a:p>
            <a:pPr marL="285750" indent="-285750" algn="just">
              <a:lnSpc>
                <a:spcPct val="150000"/>
              </a:lnSpc>
              <a:buFont typeface="Arial"/>
              <a:buChar char="•"/>
            </a:pPr>
            <a:r>
              <a:rPr lang="pt-BR" sz="1400" dirty="0">
                <a:solidFill>
                  <a:srgbClr val="0F3D2D"/>
                </a:solidFill>
                <a:latin typeface="Cambria" panose="02040503050406030204" pitchFamily="18" charset="0"/>
                <a:sym typeface="Wingdings"/>
              </a:rPr>
              <a:t>O Contrato de rateio de custos tem o propósito de permitir a alocação de despesas entre as empresas que dele participam, no intuito de determinar o modo e a medida com que cada empresa vai reembolsar os custos das atividade incorrida pelo CSC.</a:t>
            </a:r>
          </a:p>
          <a:p>
            <a:pPr marL="285750" indent="-285750" algn="just">
              <a:lnSpc>
                <a:spcPct val="150000"/>
              </a:lnSpc>
              <a:buFont typeface="Arial"/>
              <a:buChar char="•"/>
            </a:pPr>
            <a:endParaRPr lang="pt-BR" sz="1400" dirty="0">
              <a:solidFill>
                <a:srgbClr val="0F3D2D"/>
              </a:solidFill>
              <a:latin typeface="Cambria" panose="02040503050406030204" pitchFamily="18" charset="0"/>
              <a:sym typeface="Wingdings"/>
            </a:endParaRPr>
          </a:p>
          <a:p>
            <a:pPr marL="285750" indent="-285750" algn="just">
              <a:lnSpc>
                <a:spcPct val="150000"/>
              </a:lnSpc>
              <a:buFont typeface="Arial"/>
              <a:buChar char="•"/>
            </a:pPr>
            <a:r>
              <a:rPr lang="pt-BR" sz="1400" dirty="0">
                <a:solidFill>
                  <a:srgbClr val="0F3D2D"/>
                </a:solidFill>
                <a:latin typeface="Cambria" panose="02040503050406030204" pitchFamily="18" charset="0"/>
                <a:sym typeface="Wingdings"/>
              </a:rPr>
              <a:t>O CSC atua por conta e ordem de terceiro  Em contrapartida recebe mero reembolso (recomposição financeira), razão pela qual não há acréscimo patrimonial que sirva de base à incidência do IRPJ  ausência de capacidade contributiva.</a:t>
            </a:r>
          </a:p>
          <a:p>
            <a:pPr marL="285750" indent="-285750" algn="just">
              <a:lnSpc>
                <a:spcPct val="150000"/>
              </a:lnSpc>
              <a:buFont typeface="Arial"/>
              <a:buChar char="•"/>
            </a:pPr>
            <a:endParaRPr lang="pt-BR" sz="1400" dirty="0">
              <a:solidFill>
                <a:srgbClr val="0F3D2D"/>
              </a:solidFill>
              <a:latin typeface="Cambria" panose="02040503050406030204" pitchFamily="18" charset="0"/>
              <a:sym typeface="Wingdings"/>
            </a:endParaRPr>
          </a:p>
          <a:p>
            <a:pPr marL="285750" indent="-285750" algn="just">
              <a:lnSpc>
                <a:spcPct val="150000"/>
              </a:lnSpc>
              <a:buFont typeface="Arial"/>
              <a:buChar char="•"/>
            </a:pPr>
            <a:r>
              <a:rPr lang="pt-BR" sz="1400" dirty="0">
                <a:solidFill>
                  <a:srgbClr val="0F3D2D"/>
                </a:solidFill>
                <a:latin typeface="Cambria" panose="02040503050406030204" pitchFamily="18" charset="0"/>
                <a:sym typeface="Wingdings"/>
              </a:rPr>
              <a:t>Há diversos precedentes do antigo Conselho de Contribuintes e do CARF nesse sentido.</a:t>
            </a:r>
          </a:p>
          <a:p>
            <a:pPr algn="just">
              <a:lnSpc>
                <a:spcPct val="150000"/>
              </a:lnSpc>
            </a:pPr>
            <a:endParaRPr lang="pt-BR" sz="1200" dirty="0">
              <a:solidFill>
                <a:srgbClr val="0F3D2D"/>
              </a:solidFill>
              <a:latin typeface="Cambria" panose="02040503050406030204" pitchFamily="18" charset="0"/>
            </a:endParaRPr>
          </a:p>
          <a:p>
            <a:pPr algn="just">
              <a:lnSpc>
                <a:spcPct val="90000"/>
              </a:lnSpc>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algn="just">
              <a:lnSpc>
                <a:spcPct val="90000"/>
              </a:lnSpc>
            </a:pPr>
            <a:endParaRPr lang="pt-BR" sz="1400" dirty="0">
              <a:solidFill>
                <a:srgbClr val="164E1B"/>
              </a:solidFill>
              <a:latin typeface="Cambria" panose="02040503050406030204" pitchFamily="18" charset="0"/>
            </a:endParaRPr>
          </a:p>
          <a:p>
            <a:pPr lvl="1" algn="just">
              <a:lnSpc>
                <a:spcPct val="90000"/>
              </a:lnSpc>
            </a:pPr>
            <a:endParaRPr lang="pt-BR" sz="1400" dirty="0">
              <a:solidFill>
                <a:srgbClr val="0F3D2D"/>
              </a:solidFill>
              <a:latin typeface="Cambria" panose="02040503050406030204" pitchFamily="18" charset="0"/>
            </a:endParaRPr>
          </a:p>
        </p:txBody>
      </p:sp>
    </p:spTree>
    <p:extLst>
      <p:ext uri="{BB962C8B-B14F-4D97-AF65-F5344CB8AC3E}">
        <p14:creationId xmlns:p14="http://schemas.microsoft.com/office/powerpoint/2010/main" val="3109612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16"/>
          <p:cNvSpPr>
            <a:spLocks noChangeArrowheads="1"/>
          </p:cNvSpPr>
          <p:nvPr/>
        </p:nvSpPr>
        <p:spPr bwMode="auto">
          <a:xfrm>
            <a:off x="295275" y="390715"/>
            <a:ext cx="8547100" cy="295569"/>
          </a:xfrm>
          <a:prstGeom prst="rect">
            <a:avLst/>
          </a:prstGeom>
          <a:noFill/>
          <a:ln w="9525">
            <a:noFill/>
            <a:miter lim="800000"/>
            <a:headEnd/>
            <a:tailEnd/>
          </a:ln>
          <a:effectLst/>
        </p:spPr>
        <p:txBody>
          <a:bodyPr/>
          <a:lstStyle/>
          <a:p>
            <a:pPr>
              <a:lnSpc>
                <a:spcPct val="90000"/>
              </a:lnSpc>
            </a:pPr>
            <a:r>
              <a:rPr lang="pt-BR" b="1" dirty="0">
                <a:solidFill>
                  <a:srgbClr val="0F3D2D"/>
                </a:solidFill>
                <a:latin typeface="Cambria" panose="02040503050406030204" pitchFamily="18" charset="0"/>
              </a:rPr>
              <a:t>Aspectos Tributários do Contrato de Rateio de Custos</a:t>
            </a:r>
            <a:endParaRPr lang="pt-BR" sz="1800" b="1" u="none" baseline="0" dirty="0">
              <a:solidFill>
                <a:srgbClr val="0F3D2D"/>
              </a:solidFill>
              <a:latin typeface="Cambria" panose="02040503050406030204" pitchFamily="18" charset="0"/>
            </a:endParaRPr>
          </a:p>
        </p:txBody>
      </p:sp>
      <p:cxnSp>
        <p:nvCxnSpPr>
          <p:cNvPr id="5" name="Conector reto 4"/>
          <p:cNvCxnSpPr/>
          <p:nvPr/>
        </p:nvCxnSpPr>
        <p:spPr bwMode="auto">
          <a:xfrm flipV="1">
            <a:off x="391885" y="769256"/>
            <a:ext cx="11408230" cy="8433"/>
          </a:xfrm>
          <a:prstGeom prst="line">
            <a:avLst/>
          </a:prstGeom>
          <a:solidFill>
            <a:schemeClr val="accent1"/>
          </a:solidFill>
          <a:ln w="15875" cap="flat" cmpd="sng" algn="ctr">
            <a:solidFill>
              <a:srgbClr val="2D451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cxnSp>
      <p:pic>
        <p:nvPicPr>
          <p:cNvPr id="50"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6219" y="296337"/>
            <a:ext cx="2324979" cy="28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CaixaDeTexto 50"/>
          <p:cNvSpPr txBox="1"/>
          <p:nvPr/>
        </p:nvSpPr>
        <p:spPr>
          <a:xfrm>
            <a:off x="10496744" y="533114"/>
            <a:ext cx="1048598" cy="215444"/>
          </a:xfrm>
          <a:prstGeom prst="rect">
            <a:avLst/>
          </a:prstGeom>
          <a:noFill/>
        </p:spPr>
        <p:txBody>
          <a:bodyPr wrap="square" rtlCol="0">
            <a:spAutoFit/>
          </a:bodyPr>
          <a:lstStyle/>
          <a:p>
            <a:r>
              <a:rPr lang="pt-BR" sz="800" dirty="0">
                <a:solidFill>
                  <a:srgbClr val="0F3D2D"/>
                </a:solidFill>
                <a:latin typeface="Times New Roman" panose="02020603050405020304" pitchFamily="18" charset="0"/>
                <a:cs typeface="Times New Roman" panose="02020603050405020304" pitchFamily="18" charset="0"/>
              </a:rPr>
              <a:t>A D V O G A D O S</a:t>
            </a:r>
          </a:p>
        </p:txBody>
      </p:sp>
      <p:sp>
        <p:nvSpPr>
          <p:cNvPr id="10" name="Espaço Reservado para Número de Slide 61"/>
          <p:cNvSpPr>
            <a:spLocks noGrp="1"/>
          </p:cNvSpPr>
          <p:nvPr>
            <p:ph type="sldNum" sz="quarter" idx="12"/>
          </p:nvPr>
        </p:nvSpPr>
        <p:spPr>
          <a:xfrm>
            <a:off x="11278063" y="6513196"/>
            <a:ext cx="632583" cy="258088"/>
          </a:xfrm>
        </p:spPr>
        <p:txBody>
          <a:bodyPr/>
          <a:lstStyle/>
          <a:p>
            <a:r>
              <a:rPr lang="pt-BR" b="1" dirty="0">
                <a:latin typeface="Cambria" panose="02040503050406030204" pitchFamily="18" charset="0"/>
                <a:ea typeface="Verdana" panose="020B0604030504040204" pitchFamily="34" charset="0"/>
                <a:cs typeface="Verdana" panose="020B0604030504040204" pitchFamily="34" charset="0"/>
              </a:rPr>
              <a:t>7</a:t>
            </a:r>
          </a:p>
        </p:txBody>
      </p:sp>
      <p:sp>
        <p:nvSpPr>
          <p:cNvPr id="8" name="Rectangle 916">
            <a:extLst>
              <a:ext uri="{FF2B5EF4-FFF2-40B4-BE49-F238E27FC236}">
                <a16:creationId xmlns:a16="http://schemas.microsoft.com/office/drawing/2014/main" id="{17936A29-D148-49B0-B398-E261CE385176}"/>
              </a:ext>
            </a:extLst>
          </p:cNvPr>
          <p:cNvSpPr>
            <a:spLocks noChangeArrowheads="1"/>
          </p:cNvSpPr>
          <p:nvPr/>
        </p:nvSpPr>
        <p:spPr bwMode="auto">
          <a:xfrm>
            <a:off x="391885" y="875716"/>
            <a:ext cx="11408230" cy="5637479"/>
          </a:xfrm>
          <a:prstGeom prst="rect">
            <a:avLst/>
          </a:prstGeom>
          <a:noFill/>
          <a:ln w="9525">
            <a:noFill/>
            <a:miter lim="800000"/>
            <a:headEnd/>
            <a:tailEnd/>
          </a:ln>
          <a:effectLst/>
        </p:spPr>
        <p:txBody>
          <a:bodyPr/>
          <a:lstStyle/>
          <a:p>
            <a:pPr lvl="1" algn="just">
              <a:lnSpc>
                <a:spcPct val="150000"/>
              </a:lnSpc>
            </a:pPr>
            <a:r>
              <a:rPr lang="pt-BR" sz="1400" dirty="0">
                <a:solidFill>
                  <a:srgbClr val="0F3D2D"/>
                </a:solidFill>
                <a:latin typeface="Cambria" panose="02040503050406030204" pitchFamily="18" charset="0"/>
              </a:rPr>
              <a:t>2.	</a:t>
            </a:r>
            <a:r>
              <a:rPr lang="pt-BR" sz="1400" b="1" dirty="0">
                <a:solidFill>
                  <a:srgbClr val="0F3D2D"/>
                </a:solidFill>
                <a:latin typeface="Cambria" panose="02040503050406030204" pitchFamily="18" charset="0"/>
              </a:rPr>
              <a:t>Contribuição Social sobre o Lucro Líquido (CSL)</a:t>
            </a: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r>
              <a:rPr lang="pt-BR" sz="1400" dirty="0">
                <a:solidFill>
                  <a:srgbClr val="0F3D2D"/>
                </a:solidFill>
                <a:latin typeface="Cambria" panose="02040503050406030204" pitchFamily="18" charset="0"/>
              </a:rPr>
              <a:t>O </a:t>
            </a:r>
            <a:r>
              <a:rPr lang="pt-BR" sz="1400" u="sng" dirty="0">
                <a:solidFill>
                  <a:srgbClr val="0F3D2D"/>
                </a:solidFill>
                <a:latin typeface="Cambria" panose="02040503050406030204" pitchFamily="18" charset="0"/>
              </a:rPr>
              <a:t>fato gerador </a:t>
            </a:r>
            <a:r>
              <a:rPr lang="pt-BR" sz="1400" dirty="0">
                <a:solidFill>
                  <a:srgbClr val="0F3D2D"/>
                </a:solidFill>
                <a:latin typeface="Cambria" panose="02040503050406030204" pitchFamily="18" charset="0"/>
              </a:rPr>
              <a:t>da CSL é a obtenção de lucro, enquanto a </a:t>
            </a:r>
            <a:r>
              <a:rPr lang="pt-BR" sz="1400" u="sng" dirty="0">
                <a:solidFill>
                  <a:srgbClr val="0F3D2D"/>
                </a:solidFill>
                <a:latin typeface="Cambria" panose="02040503050406030204" pitchFamily="18" charset="0"/>
              </a:rPr>
              <a:t>base de cálculo </a:t>
            </a:r>
            <a:r>
              <a:rPr lang="pt-BR" sz="1400" dirty="0">
                <a:solidFill>
                  <a:srgbClr val="0F3D2D"/>
                </a:solidFill>
                <a:latin typeface="Cambria" panose="02040503050406030204" pitchFamily="18" charset="0"/>
              </a:rPr>
              <a:t>é o resultado do exercício, antes da provisão para o IPRJ.</a:t>
            </a: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r>
              <a:rPr lang="pt-BR" sz="1400" dirty="0">
                <a:solidFill>
                  <a:srgbClr val="0F3D2D"/>
                </a:solidFill>
                <a:latin typeface="Cambria" panose="02040503050406030204" pitchFamily="18" charset="0"/>
              </a:rPr>
              <a:t>Considerando que o lucro é modalidade de acréscimo patrimonial, tudo o que foi falado para o IRPJ no item anterior vale para a CSL </a:t>
            </a:r>
            <a:r>
              <a:rPr lang="pt-BR" sz="1400" dirty="0">
                <a:solidFill>
                  <a:srgbClr val="0F3D2D"/>
                </a:solidFill>
                <a:latin typeface="Cambria" panose="02040503050406030204" pitchFamily="18" charset="0"/>
                <a:sym typeface="Wingdings"/>
              </a:rPr>
              <a:t> não há que se falar na sua incidência quando do reembolso decorrente do contrato de rateio de custos.</a:t>
            </a:r>
          </a:p>
          <a:p>
            <a:pPr marL="285750" indent="-285750" algn="just">
              <a:lnSpc>
                <a:spcPct val="150000"/>
              </a:lnSpc>
              <a:buFont typeface="Arial"/>
              <a:buChar char="•"/>
            </a:pPr>
            <a:endParaRPr lang="pt-BR" sz="1400" dirty="0">
              <a:solidFill>
                <a:srgbClr val="0F3D2D"/>
              </a:solidFill>
              <a:latin typeface="Cambria" panose="02040503050406030204" pitchFamily="18" charset="0"/>
              <a:sym typeface="Wingdings"/>
            </a:endParaRPr>
          </a:p>
          <a:p>
            <a:pPr marL="285750" indent="-285750" algn="just">
              <a:lnSpc>
                <a:spcPct val="150000"/>
              </a:lnSpc>
              <a:buFont typeface="Arial"/>
              <a:buChar char="•"/>
            </a:pPr>
            <a:endParaRPr lang="pt-BR" sz="1400" dirty="0">
              <a:solidFill>
                <a:srgbClr val="0F3D2D"/>
              </a:solidFill>
              <a:latin typeface="Cambria" panose="02040503050406030204" pitchFamily="18" charset="0"/>
              <a:sym typeface="Wingdings"/>
            </a:endParaRPr>
          </a:p>
          <a:p>
            <a:pPr marL="800100" lvl="1" indent="-342900" algn="just">
              <a:lnSpc>
                <a:spcPct val="150000"/>
              </a:lnSpc>
              <a:buAutoNum type="arabicPeriod" startAt="3"/>
            </a:pPr>
            <a:r>
              <a:rPr lang="pt-BR" sz="1400" b="1" dirty="0">
                <a:solidFill>
                  <a:srgbClr val="0F3D2D"/>
                </a:solidFill>
                <a:latin typeface="Cambria" panose="02040503050406030204" pitchFamily="18" charset="0"/>
                <a:sym typeface="Wingdings"/>
              </a:rPr>
              <a:t>Contribuição ao Programa de Integração Social (PIS) e Contribuição ao Financiamento da Seguridade Social (COFINS)</a:t>
            </a:r>
          </a:p>
          <a:p>
            <a:pPr marL="342900" indent="-342900" algn="just">
              <a:lnSpc>
                <a:spcPct val="150000"/>
              </a:lnSpc>
              <a:buFont typeface="Arial"/>
              <a:buChar char="•"/>
            </a:pPr>
            <a:r>
              <a:rPr lang="pt-BR" sz="1400" dirty="0">
                <a:solidFill>
                  <a:srgbClr val="0F3D2D"/>
                </a:solidFill>
                <a:latin typeface="Cambria" panose="02040503050406030204" pitchFamily="18" charset="0"/>
                <a:sym typeface="Wingdings"/>
              </a:rPr>
              <a:t>O </a:t>
            </a:r>
            <a:r>
              <a:rPr lang="pt-BR" sz="1400" u="sng" dirty="0">
                <a:solidFill>
                  <a:srgbClr val="0F3D2D"/>
                </a:solidFill>
                <a:latin typeface="Cambria" panose="02040503050406030204" pitchFamily="18" charset="0"/>
                <a:sym typeface="Wingdings"/>
              </a:rPr>
              <a:t>fato gerador </a:t>
            </a:r>
            <a:r>
              <a:rPr lang="pt-BR" sz="1400" dirty="0">
                <a:solidFill>
                  <a:srgbClr val="0F3D2D"/>
                </a:solidFill>
                <a:latin typeface="Cambria" panose="02040503050406030204" pitchFamily="18" charset="0"/>
                <a:sym typeface="Wingdings"/>
              </a:rPr>
              <a:t>do PIS e da COFINS é a obtenção de receita, enquanto a </a:t>
            </a:r>
            <a:r>
              <a:rPr lang="pt-BR" sz="1400" u="sng" dirty="0">
                <a:solidFill>
                  <a:srgbClr val="0F3D2D"/>
                </a:solidFill>
                <a:latin typeface="Cambria" panose="02040503050406030204" pitchFamily="18" charset="0"/>
                <a:sym typeface="Wingdings"/>
              </a:rPr>
              <a:t>base de cálculo </a:t>
            </a:r>
            <a:r>
              <a:rPr lang="pt-BR" sz="1400" dirty="0">
                <a:solidFill>
                  <a:srgbClr val="0F3D2D"/>
                </a:solidFill>
                <a:latin typeface="Cambria" panose="02040503050406030204" pitchFamily="18" charset="0"/>
                <a:sym typeface="Wingdings"/>
              </a:rPr>
              <a:t>é a receita auferida pela pessoa jurídica, descontados os créditos admitidos pela legislação (regime não cumulativo)</a:t>
            </a:r>
          </a:p>
          <a:p>
            <a:pPr marL="342900" indent="-342900" algn="just">
              <a:lnSpc>
                <a:spcPct val="150000"/>
              </a:lnSpc>
              <a:buFont typeface="Arial"/>
              <a:buChar char="•"/>
            </a:pPr>
            <a:endParaRPr lang="pt-BR" sz="1400" dirty="0">
              <a:solidFill>
                <a:srgbClr val="0F3D2D"/>
              </a:solidFill>
              <a:latin typeface="Cambria" panose="02040503050406030204" pitchFamily="18" charset="0"/>
              <a:sym typeface="Wingdings"/>
            </a:endParaRPr>
          </a:p>
          <a:p>
            <a:pPr marL="342900" indent="-342900" algn="just">
              <a:lnSpc>
                <a:spcPct val="150000"/>
              </a:lnSpc>
              <a:buFont typeface="Arial"/>
              <a:buChar char="•"/>
            </a:pPr>
            <a:r>
              <a:rPr lang="pt-BR" sz="1400" u="sng" dirty="0">
                <a:solidFill>
                  <a:srgbClr val="0F3D2D"/>
                </a:solidFill>
                <a:latin typeface="Cambria" panose="02040503050406030204" pitchFamily="18" charset="0"/>
                <a:sym typeface="Wingdings"/>
              </a:rPr>
              <a:t>Base de Cálculo</a:t>
            </a:r>
            <a:r>
              <a:rPr lang="pt-BR" sz="1400" dirty="0">
                <a:solidFill>
                  <a:srgbClr val="0F3D2D"/>
                </a:solidFill>
                <a:latin typeface="Cambria" panose="02040503050406030204" pitchFamily="18" charset="0"/>
                <a:sym typeface="Wingdings"/>
              </a:rPr>
              <a:t>: há duas correntes sobre a delimitação do que é “receita” para fins de determinação da base de cálculo</a:t>
            </a:r>
          </a:p>
          <a:p>
            <a:pPr marL="800100" lvl="1" indent="-342900" algn="just">
              <a:lnSpc>
                <a:spcPct val="150000"/>
              </a:lnSpc>
              <a:buFont typeface="+mj-lt"/>
              <a:buAutoNum type="alphaLcPeriod"/>
            </a:pPr>
            <a:r>
              <a:rPr lang="pt-BR" sz="1400" i="1" dirty="0">
                <a:solidFill>
                  <a:srgbClr val="0F3D2D"/>
                </a:solidFill>
                <a:latin typeface="Cambria" panose="02040503050406030204" pitchFamily="18" charset="0"/>
                <a:sym typeface="Wingdings"/>
              </a:rPr>
              <a:t>Primeira Corrente</a:t>
            </a:r>
            <a:r>
              <a:rPr lang="pt-BR" sz="1400" dirty="0">
                <a:solidFill>
                  <a:srgbClr val="0F3D2D"/>
                </a:solidFill>
                <a:latin typeface="Cambria" panose="02040503050406030204" pitchFamily="18" charset="0"/>
                <a:sym typeface="Wingdings"/>
              </a:rPr>
              <a:t>: todos os ingressos devem compor a base de cálculo do PIS e da COFINS e as únicas exclusões admitidas são as previstas em lei.  reembolso decorrente de contrato de rateio de custos é tributado.</a:t>
            </a:r>
          </a:p>
          <a:p>
            <a:pPr marL="800100" lvl="1" indent="-342900" algn="just">
              <a:lnSpc>
                <a:spcPct val="150000"/>
              </a:lnSpc>
              <a:buFont typeface="+mj-lt"/>
              <a:buAutoNum type="alphaLcPeriod"/>
            </a:pPr>
            <a:r>
              <a:rPr lang="pt-BR" sz="1400" i="1" dirty="0">
                <a:solidFill>
                  <a:srgbClr val="0F3D2D"/>
                </a:solidFill>
                <a:latin typeface="Cambria" panose="02040503050406030204" pitchFamily="18" charset="0"/>
                <a:sym typeface="Wingdings"/>
              </a:rPr>
              <a:t>Segunda Corrente</a:t>
            </a:r>
            <a:r>
              <a:rPr lang="pt-BR" sz="1400" dirty="0">
                <a:solidFill>
                  <a:srgbClr val="0F3D2D"/>
                </a:solidFill>
                <a:latin typeface="Cambria" panose="02040503050406030204" pitchFamily="18" charset="0"/>
                <a:sym typeface="Wingdings"/>
              </a:rPr>
              <a:t>: os ingressos caracterizados como meras entradas de cunho transitório devem ser excluídos da base de cálculo do PIS e da COFINS, pois não acrescem ao patrimônio da pessoa jurídica  reembolso decorrente de contrato de rateio de custos não é tributado.</a:t>
            </a:r>
          </a:p>
          <a:p>
            <a:pPr marL="800100" lvl="1" indent="-342900" algn="just">
              <a:lnSpc>
                <a:spcPct val="150000"/>
              </a:lnSpc>
              <a:buFont typeface="+mj-lt"/>
              <a:buAutoNum type="alphaLcPeriod"/>
            </a:pPr>
            <a:endParaRPr lang="pt-BR" sz="1400" dirty="0">
              <a:solidFill>
                <a:srgbClr val="0F3D2D"/>
              </a:solidFill>
              <a:latin typeface="Cambria" panose="02040503050406030204" pitchFamily="18" charset="0"/>
            </a:endParaRPr>
          </a:p>
          <a:p>
            <a:pPr algn="just">
              <a:lnSpc>
                <a:spcPct val="150000"/>
              </a:lnSpc>
            </a:pPr>
            <a:endParaRPr lang="pt-BR" sz="1200" dirty="0">
              <a:solidFill>
                <a:srgbClr val="0F3D2D"/>
              </a:solidFill>
              <a:latin typeface="Cambria" panose="02040503050406030204" pitchFamily="18" charset="0"/>
            </a:endParaRPr>
          </a:p>
          <a:p>
            <a:pPr algn="just">
              <a:lnSpc>
                <a:spcPct val="90000"/>
              </a:lnSpc>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algn="just">
              <a:lnSpc>
                <a:spcPct val="90000"/>
              </a:lnSpc>
            </a:pPr>
            <a:endParaRPr lang="pt-BR" sz="1400" dirty="0">
              <a:solidFill>
                <a:srgbClr val="164E1B"/>
              </a:solidFill>
              <a:latin typeface="Cambria" panose="02040503050406030204" pitchFamily="18" charset="0"/>
            </a:endParaRPr>
          </a:p>
          <a:p>
            <a:pPr lvl="1" algn="just">
              <a:lnSpc>
                <a:spcPct val="90000"/>
              </a:lnSpc>
            </a:pPr>
            <a:endParaRPr lang="pt-BR" sz="1400" dirty="0">
              <a:solidFill>
                <a:srgbClr val="0F3D2D"/>
              </a:solidFill>
              <a:latin typeface="Cambria" panose="02040503050406030204" pitchFamily="18" charset="0"/>
            </a:endParaRPr>
          </a:p>
        </p:txBody>
      </p:sp>
    </p:spTree>
    <p:extLst>
      <p:ext uri="{BB962C8B-B14F-4D97-AF65-F5344CB8AC3E}">
        <p14:creationId xmlns:p14="http://schemas.microsoft.com/office/powerpoint/2010/main" val="1150659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16"/>
          <p:cNvSpPr>
            <a:spLocks noChangeArrowheads="1"/>
          </p:cNvSpPr>
          <p:nvPr/>
        </p:nvSpPr>
        <p:spPr bwMode="auto">
          <a:xfrm>
            <a:off x="295275" y="390715"/>
            <a:ext cx="8547100" cy="295569"/>
          </a:xfrm>
          <a:prstGeom prst="rect">
            <a:avLst/>
          </a:prstGeom>
          <a:noFill/>
          <a:ln w="9525">
            <a:noFill/>
            <a:miter lim="800000"/>
            <a:headEnd/>
            <a:tailEnd/>
          </a:ln>
          <a:effectLst/>
        </p:spPr>
        <p:txBody>
          <a:bodyPr/>
          <a:lstStyle/>
          <a:p>
            <a:pPr>
              <a:lnSpc>
                <a:spcPct val="90000"/>
              </a:lnSpc>
            </a:pPr>
            <a:r>
              <a:rPr lang="pt-BR" b="1" dirty="0">
                <a:solidFill>
                  <a:srgbClr val="0F3D2D"/>
                </a:solidFill>
                <a:latin typeface="Cambria" panose="02040503050406030204" pitchFamily="18" charset="0"/>
              </a:rPr>
              <a:t>Aspectos Tributários do Contrato de Rateio de Custos</a:t>
            </a:r>
            <a:endParaRPr lang="pt-BR" sz="1800" b="1" u="none" baseline="0" dirty="0">
              <a:solidFill>
                <a:srgbClr val="0F3D2D"/>
              </a:solidFill>
              <a:latin typeface="Cambria" panose="02040503050406030204" pitchFamily="18" charset="0"/>
            </a:endParaRPr>
          </a:p>
        </p:txBody>
      </p:sp>
      <p:cxnSp>
        <p:nvCxnSpPr>
          <p:cNvPr id="5" name="Conector reto 4"/>
          <p:cNvCxnSpPr/>
          <p:nvPr/>
        </p:nvCxnSpPr>
        <p:spPr bwMode="auto">
          <a:xfrm flipV="1">
            <a:off x="391885" y="769256"/>
            <a:ext cx="11408230" cy="8433"/>
          </a:xfrm>
          <a:prstGeom prst="line">
            <a:avLst/>
          </a:prstGeom>
          <a:solidFill>
            <a:schemeClr val="accent1"/>
          </a:solidFill>
          <a:ln w="15875" cap="flat" cmpd="sng" algn="ctr">
            <a:solidFill>
              <a:srgbClr val="2D451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cxnSp>
      <p:pic>
        <p:nvPicPr>
          <p:cNvPr id="50"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6219" y="296337"/>
            <a:ext cx="2324979" cy="28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CaixaDeTexto 50"/>
          <p:cNvSpPr txBox="1"/>
          <p:nvPr/>
        </p:nvSpPr>
        <p:spPr>
          <a:xfrm>
            <a:off x="10496744" y="533114"/>
            <a:ext cx="1048598" cy="215444"/>
          </a:xfrm>
          <a:prstGeom prst="rect">
            <a:avLst/>
          </a:prstGeom>
          <a:noFill/>
        </p:spPr>
        <p:txBody>
          <a:bodyPr wrap="square" rtlCol="0">
            <a:spAutoFit/>
          </a:bodyPr>
          <a:lstStyle/>
          <a:p>
            <a:r>
              <a:rPr lang="pt-BR" sz="800" dirty="0">
                <a:solidFill>
                  <a:srgbClr val="0F3D2D"/>
                </a:solidFill>
                <a:latin typeface="Times New Roman" panose="02020603050405020304" pitchFamily="18" charset="0"/>
                <a:cs typeface="Times New Roman" panose="02020603050405020304" pitchFamily="18" charset="0"/>
              </a:rPr>
              <a:t>A D V O G A D O S</a:t>
            </a:r>
          </a:p>
        </p:txBody>
      </p:sp>
      <p:sp>
        <p:nvSpPr>
          <p:cNvPr id="10" name="Espaço Reservado para Número de Slide 61"/>
          <p:cNvSpPr>
            <a:spLocks noGrp="1"/>
          </p:cNvSpPr>
          <p:nvPr>
            <p:ph type="sldNum" sz="quarter" idx="12"/>
          </p:nvPr>
        </p:nvSpPr>
        <p:spPr>
          <a:xfrm>
            <a:off x="11278063" y="6513196"/>
            <a:ext cx="632583" cy="258088"/>
          </a:xfrm>
        </p:spPr>
        <p:txBody>
          <a:bodyPr/>
          <a:lstStyle/>
          <a:p>
            <a:r>
              <a:rPr lang="pt-BR" b="1" dirty="0">
                <a:latin typeface="Cambria" panose="02040503050406030204" pitchFamily="18" charset="0"/>
                <a:ea typeface="Verdana" panose="020B0604030504040204" pitchFamily="34" charset="0"/>
                <a:cs typeface="Verdana" panose="020B0604030504040204" pitchFamily="34" charset="0"/>
              </a:rPr>
              <a:t>8</a:t>
            </a:r>
          </a:p>
        </p:txBody>
      </p:sp>
      <p:sp>
        <p:nvSpPr>
          <p:cNvPr id="8" name="Rectangle 916">
            <a:extLst>
              <a:ext uri="{FF2B5EF4-FFF2-40B4-BE49-F238E27FC236}">
                <a16:creationId xmlns:a16="http://schemas.microsoft.com/office/drawing/2014/main" id="{17936A29-D148-49B0-B398-E261CE385176}"/>
              </a:ext>
            </a:extLst>
          </p:cNvPr>
          <p:cNvSpPr>
            <a:spLocks noChangeArrowheads="1"/>
          </p:cNvSpPr>
          <p:nvPr/>
        </p:nvSpPr>
        <p:spPr bwMode="auto">
          <a:xfrm>
            <a:off x="391885" y="875716"/>
            <a:ext cx="11408230" cy="5637479"/>
          </a:xfrm>
          <a:prstGeom prst="rect">
            <a:avLst/>
          </a:prstGeom>
          <a:noFill/>
          <a:ln w="9525">
            <a:noFill/>
            <a:miter lim="800000"/>
            <a:headEnd/>
            <a:tailEnd/>
          </a:ln>
          <a:effectLst/>
        </p:spPr>
        <p:txBody>
          <a:bodyPr/>
          <a:lstStyle/>
          <a:p>
            <a:pPr marL="285750" indent="-285750" algn="just">
              <a:lnSpc>
                <a:spcPct val="150000"/>
              </a:lnSpc>
              <a:buFont typeface="Arial"/>
              <a:buChar char="•"/>
            </a:pPr>
            <a:r>
              <a:rPr lang="pt-BR" sz="1400" u="sng" dirty="0">
                <a:solidFill>
                  <a:srgbClr val="0F3D2D"/>
                </a:solidFill>
                <a:latin typeface="Cambria" panose="02040503050406030204" pitchFamily="18" charset="0"/>
              </a:rPr>
              <a:t>Receita</a:t>
            </a:r>
            <a:r>
              <a:rPr lang="pt-BR" sz="1400" dirty="0">
                <a:solidFill>
                  <a:srgbClr val="0F3D2D"/>
                </a:solidFill>
                <a:latin typeface="Cambria" panose="02040503050406030204" pitchFamily="18" charset="0"/>
              </a:rPr>
              <a:t>: (i) ingresso definitivo; (</a:t>
            </a:r>
            <a:r>
              <a:rPr lang="pt-BR" sz="1400" dirty="0" err="1">
                <a:solidFill>
                  <a:srgbClr val="0F3D2D"/>
                </a:solidFill>
                <a:latin typeface="Cambria" panose="02040503050406030204" pitchFamily="18" charset="0"/>
              </a:rPr>
              <a:t>ii</a:t>
            </a:r>
            <a:r>
              <a:rPr lang="pt-BR" sz="1400" dirty="0">
                <a:solidFill>
                  <a:srgbClr val="0F3D2D"/>
                </a:solidFill>
                <a:latin typeface="Cambria" panose="02040503050406030204" pitchFamily="18" charset="0"/>
              </a:rPr>
              <a:t>) de recursos financeiros que acresça ao patrimônio da pessoa jurídica; (</a:t>
            </a:r>
            <a:r>
              <a:rPr lang="pt-BR" sz="1400" dirty="0" err="1">
                <a:solidFill>
                  <a:srgbClr val="0F3D2D"/>
                </a:solidFill>
                <a:latin typeface="Cambria" panose="02040503050406030204" pitchFamily="18" charset="0"/>
              </a:rPr>
              <a:t>iii</a:t>
            </a:r>
            <a:r>
              <a:rPr lang="pt-BR" sz="1400" dirty="0">
                <a:solidFill>
                  <a:srgbClr val="0F3D2D"/>
                </a:solidFill>
                <a:latin typeface="Cambria" panose="02040503050406030204" pitchFamily="18" charset="0"/>
              </a:rPr>
              <a:t>) vinculado ao exercício da atividade empresarial; e (</a:t>
            </a:r>
            <a:r>
              <a:rPr lang="pt-BR" sz="1400" dirty="0" err="1">
                <a:solidFill>
                  <a:srgbClr val="0F3D2D"/>
                </a:solidFill>
                <a:latin typeface="Cambria" panose="02040503050406030204" pitchFamily="18" charset="0"/>
              </a:rPr>
              <a:t>iv</a:t>
            </a:r>
            <a:r>
              <a:rPr lang="pt-BR" sz="1400" dirty="0">
                <a:solidFill>
                  <a:srgbClr val="0F3D2D"/>
                </a:solidFill>
                <a:latin typeface="Cambria" panose="02040503050406030204" pitchFamily="18" charset="0"/>
              </a:rPr>
              <a:t>) decorrente de contraprestação pela venda de mercadoria, prestação de serviço, cessão onerosa de bens e direitos e remuneração de investimento.</a:t>
            </a: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r>
              <a:rPr lang="pt-BR" sz="1400" dirty="0">
                <a:solidFill>
                  <a:srgbClr val="0F3D2D"/>
                </a:solidFill>
                <a:latin typeface="Cambria" panose="02040503050406030204" pitchFamily="18" charset="0"/>
              </a:rPr>
              <a:t>Pronunciamento Conceitual Básico do Comitê de Pronunciamentos Contábeis:</a:t>
            </a: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lvl="1" algn="just">
              <a:lnSpc>
                <a:spcPct val="150000"/>
              </a:lnSpc>
            </a:pPr>
            <a:r>
              <a:rPr lang="pt-BR" sz="1200" i="1" dirty="0">
                <a:solidFill>
                  <a:srgbClr val="0F3D2D"/>
                </a:solidFill>
                <a:latin typeface="Cambria" panose="02040503050406030204" pitchFamily="18" charset="0"/>
              </a:rPr>
              <a:t>4.25. Os elementos de receitas e despesas são definidas como segue:</a:t>
            </a:r>
          </a:p>
          <a:p>
            <a:pPr lvl="1" algn="just">
              <a:lnSpc>
                <a:spcPct val="150000"/>
              </a:lnSpc>
            </a:pPr>
            <a:r>
              <a:rPr lang="pt-BR" sz="1200" i="1" dirty="0">
                <a:solidFill>
                  <a:srgbClr val="0F3D2D"/>
                </a:solidFill>
                <a:latin typeface="Cambria" panose="02040503050406030204" pitchFamily="18" charset="0"/>
              </a:rPr>
              <a:t>(a) Receitas são aumentos nos benefícios econômicos durante o período contábil, </a:t>
            </a:r>
            <a:r>
              <a:rPr lang="pt-BR" sz="1200" i="1" dirty="0">
                <a:solidFill>
                  <a:srgbClr val="0F3D2D"/>
                </a:solidFill>
                <a:effectLst>
                  <a:outerShdw blurRad="38100" dist="38100" dir="2700000" algn="tl">
                    <a:srgbClr val="000000">
                      <a:alpha val="43137"/>
                    </a:srgbClr>
                  </a:outerShdw>
                </a:effectLst>
                <a:latin typeface="Cambria" panose="02040503050406030204" pitchFamily="18" charset="0"/>
              </a:rPr>
              <a:t>sob a forma de entrada de recursos </a:t>
            </a:r>
            <a:r>
              <a:rPr lang="pt-BR" sz="1200" i="1" dirty="0">
                <a:solidFill>
                  <a:srgbClr val="0F3D2D"/>
                </a:solidFill>
                <a:latin typeface="Cambria" panose="02040503050406030204" pitchFamily="18" charset="0"/>
              </a:rPr>
              <a:t>ou do aumento de ativos ou diminuição de passivos, </a:t>
            </a:r>
            <a:r>
              <a:rPr lang="pt-BR" sz="1200" i="1" dirty="0">
                <a:solidFill>
                  <a:srgbClr val="0F3D2D"/>
                </a:solidFill>
                <a:effectLst>
                  <a:outerShdw blurRad="38100" dist="38100" dir="2700000" algn="tl">
                    <a:srgbClr val="000000">
                      <a:alpha val="43137"/>
                    </a:srgbClr>
                  </a:outerShdw>
                </a:effectLst>
                <a:latin typeface="Cambria" panose="02040503050406030204" pitchFamily="18" charset="0"/>
              </a:rPr>
              <a:t>que resultam em aumentos do patrimônio líquido </a:t>
            </a:r>
            <a:r>
              <a:rPr lang="pt-BR" sz="1200" i="1" dirty="0">
                <a:solidFill>
                  <a:srgbClr val="0F3D2D"/>
                </a:solidFill>
                <a:latin typeface="Cambria" panose="02040503050406030204" pitchFamily="18" charset="0"/>
              </a:rPr>
              <a:t>e que não estejam relacionados com a contribuição dos detentores dos instrumentos patrimoniais.</a:t>
            </a: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r>
              <a:rPr lang="pt-BR" sz="1400" u="sng" dirty="0">
                <a:solidFill>
                  <a:srgbClr val="0F3D2D"/>
                </a:solidFill>
                <a:latin typeface="Cambria" panose="02040503050406030204" pitchFamily="18" charset="0"/>
              </a:rPr>
              <a:t>Conclusão</a:t>
            </a:r>
            <a:r>
              <a:rPr lang="pt-BR" sz="1400" dirty="0">
                <a:solidFill>
                  <a:srgbClr val="0F3D2D"/>
                </a:solidFill>
                <a:latin typeface="Cambria" panose="02040503050406030204" pitchFamily="18" charset="0"/>
              </a:rPr>
              <a:t>: não há incidência de PIS e COFINS pois reembolso não configura receita.</a:t>
            </a: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r>
              <a:rPr lang="pt-BR" sz="1400" u="sng" dirty="0">
                <a:solidFill>
                  <a:srgbClr val="0F3D2D"/>
                </a:solidFill>
                <a:latin typeface="Cambria" panose="02040503050406030204" pitchFamily="18" charset="0"/>
              </a:rPr>
              <a:t>Atenção</a:t>
            </a:r>
            <a:r>
              <a:rPr lang="pt-BR" sz="1400" dirty="0">
                <a:solidFill>
                  <a:srgbClr val="0F3D2D"/>
                </a:solidFill>
                <a:latin typeface="Cambria" panose="02040503050406030204" pitchFamily="18" charset="0"/>
              </a:rPr>
              <a:t>: há precedentes para ambos os lados </a:t>
            </a:r>
            <a:r>
              <a:rPr lang="pt-BR" sz="1400" dirty="0">
                <a:solidFill>
                  <a:srgbClr val="0F3D2D"/>
                </a:solidFill>
                <a:latin typeface="Cambria" panose="02040503050406030204" pitchFamily="18" charset="0"/>
                <a:sym typeface="Wingdings" panose="05000000000000000000" pitchFamily="2" charset="2"/>
              </a:rPr>
              <a:t> </a:t>
            </a:r>
            <a:r>
              <a:rPr lang="pt-BR" sz="1400" dirty="0">
                <a:solidFill>
                  <a:srgbClr val="0F3D2D"/>
                </a:solidFill>
                <a:latin typeface="Cambria" panose="02040503050406030204" pitchFamily="18" charset="0"/>
              </a:rPr>
              <a:t>Solução de Divergência n 23 de  23 de setembro de 2013:</a:t>
            </a: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lvl="1" algn="just">
              <a:lnSpc>
                <a:spcPct val="90000"/>
              </a:lnSpc>
            </a:pPr>
            <a:r>
              <a:rPr lang="pt-BR" sz="1200" dirty="0">
                <a:solidFill>
                  <a:srgbClr val="0F3D2D"/>
                </a:solidFill>
                <a:latin typeface="Cambria" panose="02040503050406030204" pitchFamily="18" charset="0"/>
              </a:rPr>
              <a:t>“22. 	Neste contexto, impende reconhecer que os </a:t>
            </a:r>
            <a:r>
              <a:rPr lang="pt-BR" sz="1200" dirty="0">
                <a:solidFill>
                  <a:srgbClr val="0F3D2D"/>
                </a:solidFill>
                <a:effectLst>
                  <a:outerShdw blurRad="38100" dist="38100" dir="2700000" algn="tl">
                    <a:srgbClr val="000000">
                      <a:alpha val="43137"/>
                    </a:srgbClr>
                  </a:outerShdw>
                </a:effectLst>
                <a:latin typeface="Cambria" panose="02040503050406030204" pitchFamily="18" charset="0"/>
              </a:rPr>
              <a:t>valores auferidos pela pessoa jurídica centralizadora como ressarcimento pelos demais integrantes do grupo econômico dos dispêndios que ela suportou com as atividades compartilhadas não constituem receita</a:t>
            </a:r>
            <a:r>
              <a:rPr lang="pt-BR" sz="1200" dirty="0">
                <a:solidFill>
                  <a:srgbClr val="0F3D2D"/>
                </a:solidFill>
                <a:latin typeface="Cambria" panose="02040503050406030204" pitchFamily="18" charset="0"/>
              </a:rPr>
              <a:t> por lhes faltar essencialmente  elemento caracterizador desse tipo de ingresso, qual seja, o ganho, o potencial para gerar acréscimo patrimonial.</a:t>
            </a:r>
          </a:p>
          <a:p>
            <a:pPr lvl="1" algn="just">
              <a:lnSpc>
                <a:spcPct val="90000"/>
              </a:lnSpc>
            </a:pPr>
            <a:endParaRPr lang="pt-BR" sz="1200" dirty="0">
              <a:solidFill>
                <a:srgbClr val="0F3D2D"/>
              </a:solidFill>
              <a:latin typeface="Cambria" panose="02040503050406030204" pitchFamily="18" charset="0"/>
            </a:endParaRPr>
          </a:p>
          <a:p>
            <a:pPr lvl="1" algn="just">
              <a:lnSpc>
                <a:spcPct val="90000"/>
              </a:lnSpc>
            </a:pPr>
            <a:r>
              <a:rPr lang="pt-BR" sz="1200" dirty="0">
                <a:solidFill>
                  <a:srgbClr val="0F3D2D"/>
                </a:solidFill>
                <a:latin typeface="Cambria" panose="02040503050406030204" pitchFamily="18" charset="0"/>
              </a:rPr>
              <a:t>23. 	 Com efeito, é peculiar ao gerenciamento concentrado de despesas que uma entidade pertencente ao grupo econômico, normalmente a matriz, assuma inicialmente os custos e despesas necessários para operacionalização da sistemática. Tais dispêndios são de responsabilidade de todas as unidades que usufruam dos bens e serviços consumidos. </a:t>
            </a:r>
            <a:r>
              <a:rPr lang="pt-BR" sz="1200" dirty="0">
                <a:solidFill>
                  <a:srgbClr val="0F3D2D"/>
                </a:solidFill>
                <a:effectLst>
                  <a:outerShdw blurRad="38100" dist="38100" dir="2700000" algn="tl">
                    <a:srgbClr val="000000">
                      <a:alpha val="43137"/>
                    </a:srgbClr>
                  </a:outerShdw>
                </a:effectLst>
                <a:latin typeface="Cambria" panose="02040503050406030204" pitchFamily="18" charset="0"/>
              </a:rPr>
              <a:t>O fato de a unidade centralizadora dos custos e despesas receber das unidades descentralizadas as importâncias que inicialmente suportou, em benefício destas, não configura receita, mas simplesmente reembolso dos valores adiantados</a:t>
            </a:r>
            <a:r>
              <a:rPr lang="pt-BR" sz="1200" dirty="0">
                <a:solidFill>
                  <a:srgbClr val="0F3D2D"/>
                </a:solidFill>
                <a:latin typeface="Cambria" panose="02040503050406030204" pitchFamily="18" charset="0"/>
              </a:rPr>
              <a:t>."</a:t>
            </a:r>
          </a:p>
          <a:p>
            <a:pPr algn="just">
              <a:lnSpc>
                <a:spcPct val="90000"/>
              </a:lnSpc>
            </a:pPr>
            <a:endParaRPr lang="pt-BR" sz="1400" dirty="0">
              <a:solidFill>
                <a:srgbClr val="164E1B"/>
              </a:solidFill>
              <a:latin typeface="Cambria" panose="02040503050406030204" pitchFamily="18" charset="0"/>
            </a:endParaRPr>
          </a:p>
          <a:p>
            <a:pPr marL="285750" indent="-285750" algn="just">
              <a:lnSpc>
                <a:spcPct val="90000"/>
              </a:lnSpc>
              <a:buFont typeface="Arial"/>
              <a:buChar char="•"/>
            </a:pPr>
            <a:endParaRPr lang="pt-BR" sz="1400" dirty="0">
              <a:solidFill>
                <a:srgbClr val="0F3D2D"/>
              </a:solidFill>
              <a:latin typeface="Cambria" panose="02040503050406030204" pitchFamily="18" charset="0"/>
            </a:endParaRPr>
          </a:p>
          <a:p>
            <a:pPr marL="285750" indent="-285750" algn="just">
              <a:lnSpc>
                <a:spcPct val="90000"/>
              </a:lnSpc>
              <a:buFont typeface="Arial"/>
              <a:buChar char="•"/>
            </a:pPr>
            <a:endParaRPr lang="pt-BR" sz="1400" dirty="0">
              <a:solidFill>
                <a:srgbClr val="0F3D2D"/>
              </a:solidFill>
              <a:latin typeface="Cambria" panose="02040503050406030204" pitchFamily="18" charset="0"/>
            </a:endParaRPr>
          </a:p>
        </p:txBody>
      </p:sp>
    </p:spTree>
    <p:extLst>
      <p:ext uri="{BB962C8B-B14F-4D97-AF65-F5344CB8AC3E}">
        <p14:creationId xmlns:p14="http://schemas.microsoft.com/office/powerpoint/2010/main" val="2425979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16"/>
          <p:cNvSpPr>
            <a:spLocks noChangeArrowheads="1"/>
          </p:cNvSpPr>
          <p:nvPr/>
        </p:nvSpPr>
        <p:spPr bwMode="auto">
          <a:xfrm>
            <a:off x="295275" y="390715"/>
            <a:ext cx="8547100" cy="295569"/>
          </a:xfrm>
          <a:prstGeom prst="rect">
            <a:avLst/>
          </a:prstGeom>
          <a:noFill/>
          <a:ln w="9525">
            <a:noFill/>
            <a:miter lim="800000"/>
            <a:headEnd/>
            <a:tailEnd/>
          </a:ln>
          <a:effectLst/>
        </p:spPr>
        <p:txBody>
          <a:bodyPr/>
          <a:lstStyle/>
          <a:p>
            <a:pPr>
              <a:lnSpc>
                <a:spcPct val="90000"/>
              </a:lnSpc>
            </a:pPr>
            <a:r>
              <a:rPr lang="pt-BR" b="1" dirty="0">
                <a:solidFill>
                  <a:srgbClr val="0F3D2D"/>
                </a:solidFill>
                <a:latin typeface="Cambria" panose="02040503050406030204" pitchFamily="18" charset="0"/>
              </a:rPr>
              <a:t>Aspectos Tributários do Contrato de Rateio de Custos</a:t>
            </a:r>
            <a:endParaRPr lang="pt-BR" sz="1800" b="1" u="none" baseline="0" dirty="0">
              <a:solidFill>
                <a:srgbClr val="0F3D2D"/>
              </a:solidFill>
              <a:latin typeface="Cambria" panose="02040503050406030204" pitchFamily="18" charset="0"/>
            </a:endParaRPr>
          </a:p>
        </p:txBody>
      </p:sp>
      <p:cxnSp>
        <p:nvCxnSpPr>
          <p:cNvPr id="5" name="Conector reto 4"/>
          <p:cNvCxnSpPr/>
          <p:nvPr/>
        </p:nvCxnSpPr>
        <p:spPr bwMode="auto">
          <a:xfrm flipV="1">
            <a:off x="391885" y="769256"/>
            <a:ext cx="11408230" cy="8433"/>
          </a:xfrm>
          <a:prstGeom prst="line">
            <a:avLst/>
          </a:prstGeom>
          <a:solidFill>
            <a:schemeClr val="accent1"/>
          </a:solidFill>
          <a:ln w="15875" cap="flat" cmpd="sng" algn="ctr">
            <a:solidFill>
              <a:srgbClr val="2D451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cxnSp>
      <p:pic>
        <p:nvPicPr>
          <p:cNvPr id="50"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6219" y="296337"/>
            <a:ext cx="2324979" cy="28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CaixaDeTexto 50"/>
          <p:cNvSpPr txBox="1"/>
          <p:nvPr/>
        </p:nvSpPr>
        <p:spPr>
          <a:xfrm>
            <a:off x="10496744" y="533114"/>
            <a:ext cx="1048598" cy="215444"/>
          </a:xfrm>
          <a:prstGeom prst="rect">
            <a:avLst/>
          </a:prstGeom>
          <a:noFill/>
        </p:spPr>
        <p:txBody>
          <a:bodyPr wrap="square" rtlCol="0">
            <a:spAutoFit/>
          </a:bodyPr>
          <a:lstStyle/>
          <a:p>
            <a:r>
              <a:rPr lang="pt-BR" sz="800" dirty="0">
                <a:solidFill>
                  <a:srgbClr val="0F3D2D"/>
                </a:solidFill>
                <a:latin typeface="Times New Roman" panose="02020603050405020304" pitchFamily="18" charset="0"/>
                <a:cs typeface="Times New Roman" panose="02020603050405020304" pitchFamily="18" charset="0"/>
              </a:rPr>
              <a:t>A D V O G A D O S</a:t>
            </a:r>
          </a:p>
        </p:txBody>
      </p:sp>
      <p:sp>
        <p:nvSpPr>
          <p:cNvPr id="10" name="Espaço Reservado para Número de Slide 61"/>
          <p:cNvSpPr>
            <a:spLocks noGrp="1"/>
          </p:cNvSpPr>
          <p:nvPr>
            <p:ph type="sldNum" sz="quarter" idx="12"/>
          </p:nvPr>
        </p:nvSpPr>
        <p:spPr>
          <a:xfrm>
            <a:off x="11278063" y="6513196"/>
            <a:ext cx="632583" cy="258088"/>
          </a:xfrm>
        </p:spPr>
        <p:txBody>
          <a:bodyPr/>
          <a:lstStyle/>
          <a:p>
            <a:r>
              <a:rPr lang="pt-BR" b="1" dirty="0">
                <a:latin typeface="Cambria" panose="02040503050406030204" pitchFamily="18" charset="0"/>
                <a:ea typeface="Verdana" panose="020B0604030504040204" pitchFamily="34" charset="0"/>
                <a:cs typeface="Verdana" panose="020B0604030504040204" pitchFamily="34" charset="0"/>
              </a:rPr>
              <a:t>9</a:t>
            </a:r>
          </a:p>
        </p:txBody>
      </p:sp>
      <p:sp>
        <p:nvSpPr>
          <p:cNvPr id="3" name="Retângulo 2">
            <a:extLst>
              <a:ext uri="{FF2B5EF4-FFF2-40B4-BE49-F238E27FC236}">
                <a16:creationId xmlns:a16="http://schemas.microsoft.com/office/drawing/2014/main" id="{A47EB60D-F08B-4C1B-B98E-32281F824D6D}"/>
              </a:ext>
            </a:extLst>
          </p:cNvPr>
          <p:cNvSpPr/>
          <p:nvPr/>
        </p:nvSpPr>
        <p:spPr>
          <a:xfrm>
            <a:off x="391885" y="2736502"/>
            <a:ext cx="11408230" cy="1997919"/>
          </a:xfrm>
          <a:prstGeom prst="rect">
            <a:avLst/>
          </a:prstGeom>
        </p:spPr>
        <p:txBody>
          <a:bodyPr wrap="square">
            <a:spAutoFit/>
          </a:bodyPr>
          <a:lstStyle/>
          <a:p>
            <a:pPr>
              <a:lnSpc>
                <a:spcPct val="150000"/>
              </a:lnSpc>
            </a:pPr>
            <a:r>
              <a:rPr lang="pt-BR" sz="1400" dirty="0">
                <a:solidFill>
                  <a:srgbClr val="0F3D2D"/>
                </a:solidFill>
              </a:rPr>
              <a:t>COFINS/PIS - BASE DE CÁLCULO - EXCLUSÃO - REEMBOLSO OU RESSARCIMENTO DE DESPESAS POR SERVIÇOS COMPARTILHADOS. As quantias recebidas pela controladora a título de reembolso ou ressarcimento, por despesas com serviços compartilhados sem qualquer margem de lucro ou finalidade lucrativa, não se inserem no conceito de faturamento ou receita bruta decorrente da exploração da venda de serviços ou de quaisquer outras receitas tributáveis pelas contribuições do PIS e da COFINS, </a:t>
            </a:r>
            <a:r>
              <a:rPr lang="pt-BR" sz="1400" dirty="0">
                <a:solidFill>
                  <a:srgbClr val="0F3D2D"/>
                </a:solidFill>
                <a:effectLst>
                  <a:outerShdw blurRad="38100" dist="38100" dir="2700000" algn="tl">
                    <a:srgbClr val="000000">
                      <a:alpha val="43137"/>
                    </a:srgbClr>
                  </a:outerShdw>
                </a:effectLst>
              </a:rPr>
              <a:t>seja porque se encontram fora do objeto das atividades institucionais (atividade-fim) da controladora, seja porque não representam entradas de receitas novas oriundas do exercício da atividade empresarial, vez que se destinam apenas à justa reposição de seu patrimônio</a:t>
            </a:r>
            <a:r>
              <a:rPr lang="pt-BR" sz="1400" dirty="0">
                <a:solidFill>
                  <a:srgbClr val="0F3D2D"/>
                </a:solidFill>
              </a:rPr>
              <a:t>, reduzido ou diminuído em razão de gastos efetivados em proveito da controlada (CARF, Acordão 3402-001.912, julgado em 27.09.2012)</a:t>
            </a:r>
          </a:p>
        </p:txBody>
      </p:sp>
    </p:spTree>
    <p:extLst>
      <p:ext uri="{BB962C8B-B14F-4D97-AF65-F5344CB8AC3E}">
        <p14:creationId xmlns:p14="http://schemas.microsoft.com/office/powerpoint/2010/main" val="3966062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16"/>
          <p:cNvSpPr>
            <a:spLocks noChangeArrowheads="1"/>
          </p:cNvSpPr>
          <p:nvPr/>
        </p:nvSpPr>
        <p:spPr bwMode="auto">
          <a:xfrm>
            <a:off x="295275" y="390715"/>
            <a:ext cx="8547100" cy="295569"/>
          </a:xfrm>
          <a:prstGeom prst="rect">
            <a:avLst/>
          </a:prstGeom>
          <a:noFill/>
          <a:ln w="9525">
            <a:noFill/>
            <a:miter lim="800000"/>
            <a:headEnd/>
            <a:tailEnd/>
          </a:ln>
          <a:effectLst/>
        </p:spPr>
        <p:txBody>
          <a:bodyPr/>
          <a:lstStyle/>
          <a:p>
            <a:pPr>
              <a:lnSpc>
                <a:spcPct val="90000"/>
              </a:lnSpc>
            </a:pPr>
            <a:r>
              <a:rPr lang="pt-BR" b="1" dirty="0">
                <a:solidFill>
                  <a:srgbClr val="0F3D2D"/>
                </a:solidFill>
                <a:latin typeface="Cambria" panose="02040503050406030204" pitchFamily="18" charset="0"/>
              </a:rPr>
              <a:t>Aspectos Tributários do Contrato de Rateio de Custos</a:t>
            </a:r>
            <a:endParaRPr lang="pt-BR" sz="1800" b="1" u="none" baseline="0" dirty="0">
              <a:solidFill>
                <a:srgbClr val="0F3D2D"/>
              </a:solidFill>
              <a:latin typeface="Cambria" panose="02040503050406030204" pitchFamily="18" charset="0"/>
            </a:endParaRPr>
          </a:p>
        </p:txBody>
      </p:sp>
      <p:cxnSp>
        <p:nvCxnSpPr>
          <p:cNvPr id="5" name="Conector reto 4"/>
          <p:cNvCxnSpPr/>
          <p:nvPr/>
        </p:nvCxnSpPr>
        <p:spPr bwMode="auto">
          <a:xfrm flipV="1">
            <a:off x="391885" y="769256"/>
            <a:ext cx="11408230" cy="8433"/>
          </a:xfrm>
          <a:prstGeom prst="line">
            <a:avLst/>
          </a:prstGeom>
          <a:solidFill>
            <a:schemeClr val="accent1"/>
          </a:solidFill>
          <a:ln w="15875" cap="flat" cmpd="sng" algn="ctr">
            <a:solidFill>
              <a:srgbClr val="2D451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cxnSp>
      <p:pic>
        <p:nvPicPr>
          <p:cNvPr id="50"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6219" y="296337"/>
            <a:ext cx="2324979" cy="28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CaixaDeTexto 50"/>
          <p:cNvSpPr txBox="1"/>
          <p:nvPr/>
        </p:nvSpPr>
        <p:spPr>
          <a:xfrm>
            <a:off x="10496744" y="533114"/>
            <a:ext cx="1048598" cy="215444"/>
          </a:xfrm>
          <a:prstGeom prst="rect">
            <a:avLst/>
          </a:prstGeom>
          <a:noFill/>
        </p:spPr>
        <p:txBody>
          <a:bodyPr wrap="square" rtlCol="0">
            <a:spAutoFit/>
          </a:bodyPr>
          <a:lstStyle/>
          <a:p>
            <a:r>
              <a:rPr lang="pt-BR" sz="800" dirty="0">
                <a:solidFill>
                  <a:srgbClr val="0F3D2D"/>
                </a:solidFill>
                <a:latin typeface="Times New Roman" panose="02020603050405020304" pitchFamily="18" charset="0"/>
                <a:cs typeface="Times New Roman" panose="02020603050405020304" pitchFamily="18" charset="0"/>
              </a:rPr>
              <a:t>A D V O G A D O S</a:t>
            </a:r>
          </a:p>
        </p:txBody>
      </p:sp>
      <p:sp>
        <p:nvSpPr>
          <p:cNvPr id="10" name="Espaço Reservado para Número de Slide 61"/>
          <p:cNvSpPr>
            <a:spLocks noGrp="1"/>
          </p:cNvSpPr>
          <p:nvPr>
            <p:ph type="sldNum" sz="quarter" idx="12"/>
          </p:nvPr>
        </p:nvSpPr>
        <p:spPr>
          <a:xfrm>
            <a:off x="11278063" y="6513196"/>
            <a:ext cx="632583" cy="258088"/>
          </a:xfrm>
        </p:spPr>
        <p:txBody>
          <a:bodyPr/>
          <a:lstStyle/>
          <a:p>
            <a:r>
              <a:rPr lang="pt-BR" b="1" dirty="0">
                <a:latin typeface="Cambria" panose="02040503050406030204" pitchFamily="18" charset="0"/>
                <a:ea typeface="Verdana" panose="020B0604030504040204" pitchFamily="34" charset="0"/>
                <a:cs typeface="Verdana" panose="020B0604030504040204" pitchFamily="34" charset="0"/>
              </a:rPr>
              <a:t>10</a:t>
            </a:r>
          </a:p>
        </p:txBody>
      </p:sp>
      <p:sp>
        <p:nvSpPr>
          <p:cNvPr id="8" name="Rectangle 916">
            <a:extLst>
              <a:ext uri="{FF2B5EF4-FFF2-40B4-BE49-F238E27FC236}">
                <a16:creationId xmlns:a16="http://schemas.microsoft.com/office/drawing/2014/main" id="{17936A29-D148-49B0-B398-E261CE385176}"/>
              </a:ext>
            </a:extLst>
          </p:cNvPr>
          <p:cNvSpPr>
            <a:spLocks noChangeArrowheads="1"/>
          </p:cNvSpPr>
          <p:nvPr/>
        </p:nvSpPr>
        <p:spPr bwMode="auto">
          <a:xfrm>
            <a:off x="391885" y="875716"/>
            <a:ext cx="11408230" cy="5637479"/>
          </a:xfrm>
          <a:prstGeom prst="rect">
            <a:avLst/>
          </a:prstGeom>
          <a:noFill/>
          <a:ln w="9525">
            <a:noFill/>
            <a:miter lim="800000"/>
            <a:headEnd/>
            <a:tailEnd/>
          </a:ln>
          <a:effectLst/>
        </p:spPr>
        <p:txBody>
          <a:bodyPr/>
          <a:lstStyle/>
          <a:p>
            <a:pPr lvl="1" algn="just">
              <a:lnSpc>
                <a:spcPct val="150000"/>
              </a:lnSpc>
            </a:pPr>
            <a:r>
              <a:rPr lang="pt-BR" sz="1400" b="1" dirty="0">
                <a:solidFill>
                  <a:srgbClr val="0F3D2D"/>
                </a:solidFill>
                <a:latin typeface="Cambria" panose="02040503050406030204" pitchFamily="18" charset="0"/>
              </a:rPr>
              <a:t>4.	Imposto sobre a Prestação de Serviço de Qualquer Natureza (ISS)</a:t>
            </a:r>
          </a:p>
          <a:p>
            <a:pPr marL="285750" indent="-285750" algn="just">
              <a:lnSpc>
                <a:spcPct val="150000"/>
              </a:lnSpc>
              <a:buFont typeface="Arial"/>
              <a:buChar char="•"/>
            </a:pPr>
            <a:r>
              <a:rPr lang="pt-BR" sz="1400" dirty="0">
                <a:solidFill>
                  <a:srgbClr val="0F3D2D"/>
                </a:solidFill>
                <a:latin typeface="Cambria" panose="02040503050406030204" pitchFamily="18" charset="0"/>
              </a:rPr>
              <a:t>O </a:t>
            </a:r>
            <a:r>
              <a:rPr lang="pt-BR" sz="1400" u="sng" dirty="0">
                <a:solidFill>
                  <a:srgbClr val="0F3D2D"/>
                </a:solidFill>
                <a:latin typeface="Cambria" panose="02040503050406030204" pitchFamily="18" charset="0"/>
              </a:rPr>
              <a:t>fato gerador </a:t>
            </a:r>
            <a:r>
              <a:rPr lang="pt-BR" sz="1400" dirty="0">
                <a:solidFill>
                  <a:srgbClr val="0F3D2D"/>
                </a:solidFill>
                <a:latin typeface="Cambria" panose="02040503050406030204" pitchFamily="18" charset="0"/>
              </a:rPr>
              <a:t>do ISS é a prestação onerosa de serviço, enquanto a </a:t>
            </a:r>
            <a:r>
              <a:rPr lang="pt-BR" sz="1400" u="sng" dirty="0">
                <a:solidFill>
                  <a:srgbClr val="0F3D2D"/>
                </a:solidFill>
                <a:latin typeface="Cambria" panose="02040503050406030204" pitchFamily="18" charset="0"/>
              </a:rPr>
              <a:t>base de cálculo </a:t>
            </a:r>
            <a:r>
              <a:rPr lang="pt-BR" sz="1400" dirty="0">
                <a:solidFill>
                  <a:srgbClr val="0F3D2D"/>
                </a:solidFill>
                <a:latin typeface="Cambria" panose="02040503050406030204" pitchFamily="18" charset="0"/>
              </a:rPr>
              <a:t>é o preço pago pelo serviço prestado.</a:t>
            </a: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r>
              <a:rPr lang="pt-BR" sz="1400" dirty="0">
                <a:solidFill>
                  <a:srgbClr val="0F3D2D"/>
                </a:solidFill>
                <a:latin typeface="Cambria" panose="02040503050406030204" pitchFamily="18" charset="0"/>
              </a:rPr>
              <a:t>O contrato de rateio de custos não se confunde com o contrato de prestação de serviço, pois:</a:t>
            </a:r>
          </a:p>
          <a:p>
            <a:pPr marL="800100" lvl="1" indent="-342900" algn="just">
              <a:lnSpc>
                <a:spcPct val="150000"/>
              </a:lnSpc>
              <a:buFont typeface="+mj-lt"/>
              <a:buAutoNum type="alphaLcPeriod"/>
            </a:pPr>
            <a:r>
              <a:rPr lang="pt-BR" sz="1400" dirty="0">
                <a:solidFill>
                  <a:srgbClr val="0F3D2D"/>
                </a:solidFill>
                <a:latin typeface="Cambria" panose="02040503050406030204" pitchFamily="18" charset="0"/>
              </a:rPr>
              <a:t>Não é oneroso, logo não remunera via preço (custo + margem de lucro), mas sim reembolso </a:t>
            </a:r>
            <a:r>
              <a:rPr lang="pt-BR" sz="1400" dirty="0">
                <a:solidFill>
                  <a:srgbClr val="0F3D2D"/>
                </a:solidFill>
                <a:latin typeface="Cambria" panose="02040503050406030204" pitchFamily="18" charset="0"/>
                <a:sym typeface="Wingdings"/>
              </a:rPr>
              <a:t> ausência de capacidade contributiva</a:t>
            </a:r>
            <a:r>
              <a:rPr lang="pt-BR" sz="1400" dirty="0">
                <a:solidFill>
                  <a:srgbClr val="0F3D2D"/>
                </a:solidFill>
                <a:latin typeface="Cambria" panose="02040503050406030204" pitchFamily="18" charset="0"/>
              </a:rPr>
              <a:t>;</a:t>
            </a:r>
          </a:p>
          <a:p>
            <a:pPr marL="800100" lvl="1" indent="-342900" algn="just">
              <a:lnSpc>
                <a:spcPct val="150000"/>
              </a:lnSpc>
              <a:buFont typeface="+mj-lt"/>
              <a:buAutoNum type="alphaLcPeriod"/>
            </a:pPr>
            <a:r>
              <a:rPr lang="pt-BR" sz="1400" dirty="0">
                <a:solidFill>
                  <a:srgbClr val="0F3D2D"/>
                </a:solidFill>
                <a:latin typeface="Cambria" panose="02040503050406030204" pitchFamily="18" charset="0"/>
              </a:rPr>
              <a:t>Seu objeto é atividade-meio e não atividade-fim.</a:t>
            </a: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lvl="3" algn="just">
              <a:lnSpc>
                <a:spcPct val="150000"/>
              </a:lnSpc>
            </a:pPr>
            <a:r>
              <a:rPr lang="pt-BR" sz="1200" i="1" dirty="0">
                <a:solidFill>
                  <a:srgbClr val="0F3D2D"/>
                </a:solidFill>
                <a:latin typeface="Cambria" panose="02040503050406030204" pitchFamily="18" charset="0"/>
              </a:rPr>
              <a:t>TRIBUTÁRIO  - ISS </a:t>
            </a:r>
            <a:r>
              <a:rPr lang="mr-IN" sz="1200" i="1" dirty="0">
                <a:solidFill>
                  <a:srgbClr val="0F3D2D"/>
                </a:solidFill>
                <a:latin typeface="Cambria" panose="02040503050406030204" pitchFamily="18" charset="0"/>
              </a:rPr>
              <a:t>–</a:t>
            </a:r>
            <a:r>
              <a:rPr lang="pt-BR" sz="1200" i="1" dirty="0">
                <a:solidFill>
                  <a:srgbClr val="0F3D2D"/>
                </a:solidFill>
                <a:latin typeface="Cambria" panose="02040503050406030204" pitchFamily="18" charset="0"/>
              </a:rPr>
              <a:t> BASE DE CÁLCULO </a:t>
            </a:r>
            <a:r>
              <a:rPr lang="mr-IN" sz="1200" i="1" dirty="0">
                <a:solidFill>
                  <a:srgbClr val="0F3D2D"/>
                </a:solidFill>
                <a:latin typeface="Cambria" panose="02040503050406030204" pitchFamily="18" charset="0"/>
              </a:rPr>
              <a:t>–</a:t>
            </a:r>
            <a:r>
              <a:rPr lang="pt-BR" sz="1200" i="1" dirty="0">
                <a:solidFill>
                  <a:srgbClr val="0F3D2D"/>
                </a:solidFill>
                <a:latin typeface="Cambria" panose="02040503050406030204" pitchFamily="18" charset="0"/>
              </a:rPr>
              <a:t> SERVIÇO DE TRANSPORTE </a:t>
            </a:r>
            <a:r>
              <a:rPr lang="mr-IN" sz="1200" i="1" dirty="0">
                <a:solidFill>
                  <a:srgbClr val="0F3D2D"/>
                </a:solidFill>
                <a:latin typeface="Cambria" panose="02040503050406030204" pitchFamily="18" charset="0"/>
              </a:rPr>
              <a:t>–</a:t>
            </a:r>
            <a:r>
              <a:rPr lang="pt-BR" sz="1200" i="1" dirty="0">
                <a:solidFill>
                  <a:srgbClr val="0F3D2D"/>
                </a:solidFill>
                <a:latin typeface="Cambria" panose="02040503050406030204" pitchFamily="18" charset="0"/>
              </a:rPr>
              <a:t> DESPESAS REEMBOLSÁVEIS </a:t>
            </a:r>
            <a:r>
              <a:rPr lang="mr-IN" sz="1200" i="1" dirty="0">
                <a:solidFill>
                  <a:srgbClr val="0F3D2D"/>
                </a:solidFill>
                <a:latin typeface="Cambria" panose="02040503050406030204" pitchFamily="18" charset="0"/>
              </a:rPr>
              <a:t>–</a:t>
            </a:r>
            <a:r>
              <a:rPr lang="pt-BR" sz="1200" i="1" dirty="0">
                <a:solidFill>
                  <a:srgbClr val="0F3D2D"/>
                </a:solidFill>
                <a:latin typeface="Cambria" panose="02040503050406030204" pitchFamily="18" charset="0"/>
              </a:rPr>
              <a:t> DEDUÇÃO </a:t>
            </a:r>
            <a:r>
              <a:rPr lang="mr-IN" sz="1200" i="1" dirty="0">
                <a:solidFill>
                  <a:srgbClr val="0F3D2D"/>
                </a:solidFill>
                <a:latin typeface="Cambria" panose="02040503050406030204" pitchFamily="18" charset="0"/>
              </a:rPr>
              <a:t>–</a:t>
            </a:r>
            <a:r>
              <a:rPr lang="pt-BR" sz="1200" i="1" dirty="0">
                <a:solidFill>
                  <a:srgbClr val="0F3D2D"/>
                </a:solidFill>
                <a:latin typeface="Cambria" panose="02040503050406030204" pitchFamily="18" charset="0"/>
              </a:rPr>
              <a:t> POSSIBILIDADE. 1. Consoante a jurisprudência do STJ as despesas necessárias à prestação de serviço que não importem na atividade-fim do prestador são excluídas da base de cálculo do tributo. Precedentes. 2. Hipótese em que o transportador efetua despesas em nome dos tomadores do serviço, que serão posteriormente reembolsadas. Dedução da base de cálculo do ISS. (STJ, Acórdão </a:t>
            </a:r>
            <a:r>
              <a:rPr lang="pt-BR" sz="1200" i="1" dirty="0" err="1">
                <a:solidFill>
                  <a:srgbClr val="0F3D2D"/>
                </a:solidFill>
                <a:latin typeface="Cambria" panose="02040503050406030204" pitchFamily="18" charset="0"/>
              </a:rPr>
              <a:t>n</a:t>
            </a:r>
            <a:r>
              <a:rPr lang="pt-BR" sz="1200" i="1" dirty="0">
                <a:solidFill>
                  <a:srgbClr val="0F3D2D"/>
                </a:solidFill>
                <a:latin typeface="Cambria" panose="02040503050406030204" pitchFamily="18" charset="0"/>
              </a:rPr>
              <a:t>. 105-14.908, Relator </a:t>
            </a:r>
            <a:r>
              <a:rPr lang="pt-BR" sz="1200" i="1" dirty="0" err="1">
                <a:solidFill>
                  <a:srgbClr val="0F3D2D"/>
                </a:solidFill>
                <a:latin typeface="Cambria" panose="02040503050406030204" pitchFamily="18" charset="0"/>
              </a:rPr>
              <a:t>Corintho</a:t>
            </a:r>
            <a:r>
              <a:rPr lang="pt-BR" sz="1200" i="1" dirty="0">
                <a:solidFill>
                  <a:srgbClr val="0F3D2D"/>
                </a:solidFill>
                <a:latin typeface="Cambria" panose="02040503050406030204" pitchFamily="18" charset="0"/>
              </a:rPr>
              <a:t> Oliveira Machado, julgado em 27.01.2005)</a:t>
            </a:r>
          </a:p>
          <a:p>
            <a:pPr marL="800100" lvl="1" indent="-342900" algn="just">
              <a:lnSpc>
                <a:spcPct val="150000"/>
              </a:lnSpc>
              <a:buFont typeface="+mj-lt"/>
              <a:buAutoNum type="alphaLcPeriod"/>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algn="just">
              <a:lnSpc>
                <a:spcPct val="150000"/>
              </a:lnSpc>
            </a:pPr>
            <a:endParaRPr lang="pt-BR" sz="1200" dirty="0">
              <a:solidFill>
                <a:srgbClr val="0F3D2D"/>
              </a:solidFill>
              <a:latin typeface="Cambria" panose="02040503050406030204" pitchFamily="18" charset="0"/>
            </a:endParaRPr>
          </a:p>
          <a:p>
            <a:pPr algn="just">
              <a:lnSpc>
                <a:spcPct val="90000"/>
              </a:lnSpc>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algn="just">
              <a:lnSpc>
                <a:spcPct val="90000"/>
              </a:lnSpc>
            </a:pPr>
            <a:endParaRPr lang="pt-BR" sz="1400" dirty="0">
              <a:solidFill>
                <a:srgbClr val="164E1B"/>
              </a:solidFill>
              <a:latin typeface="Cambria" panose="02040503050406030204" pitchFamily="18" charset="0"/>
            </a:endParaRPr>
          </a:p>
          <a:p>
            <a:pPr lvl="1" algn="just">
              <a:lnSpc>
                <a:spcPct val="90000"/>
              </a:lnSpc>
            </a:pPr>
            <a:endParaRPr lang="pt-BR" sz="1400" dirty="0">
              <a:solidFill>
                <a:srgbClr val="0F3D2D"/>
              </a:solidFill>
              <a:latin typeface="Cambria" panose="02040503050406030204" pitchFamily="18" charset="0"/>
            </a:endParaRPr>
          </a:p>
        </p:txBody>
      </p:sp>
    </p:spTree>
    <p:extLst>
      <p:ext uri="{BB962C8B-B14F-4D97-AF65-F5344CB8AC3E}">
        <p14:creationId xmlns:p14="http://schemas.microsoft.com/office/powerpoint/2010/main" val="2343086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16"/>
          <p:cNvSpPr>
            <a:spLocks noChangeArrowheads="1"/>
          </p:cNvSpPr>
          <p:nvPr/>
        </p:nvSpPr>
        <p:spPr bwMode="auto">
          <a:xfrm>
            <a:off x="295275" y="390715"/>
            <a:ext cx="8547100" cy="295569"/>
          </a:xfrm>
          <a:prstGeom prst="rect">
            <a:avLst/>
          </a:prstGeom>
          <a:noFill/>
          <a:ln w="9525">
            <a:noFill/>
            <a:miter lim="800000"/>
            <a:headEnd/>
            <a:tailEnd/>
          </a:ln>
          <a:effectLst/>
        </p:spPr>
        <p:txBody>
          <a:bodyPr/>
          <a:lstStyle/>
          <a:p>
            <a:pPr>
              <a:lnSpc>
                <a:spcPct val="90000"/>
              </a:lnSpc>
            </a:pPr>
            <a:r>
              <a:rPr lang="pt-BR" b="1" dirty="0">
                <a:solidFill>
                  <a:srgbClr val="0F3D2D"/>
                </a:solidFill>
                <a:latin typeface="Cambria" panose="02040503050406030204" pitchFamily="18" charset="0"/>
              </a:rPr>
              <a:t>Aspectos Tributários do Contrato de Rateio de Custos: Perspectiva do Tomador</a:t>
            </a:r>
            <a:endParaRPr lang="pt-BR" sz="1800" b="1" u="none" baseline="0" dirty="0">
              <a:solidFill>
                <a:srgbClr val="0F3D2D"/>
              </a:solidFill>
              <a:latin typeface="Cambria" panose="02040503050406030204" pitchFamily="18" charset="0"/>
            </a:endParaRPr>
          </a:p>
        </p:txBody>
      </p:sp>
      <p:cxnSp>
        <p:nvCxnSpPr>
          <p:cNvPr id="5" name="Conector reto 4"/>
          <p:cNvCxnSpPr/>
          <p:nvPr/>
        </p:nvCxnSpPr>
        <p:spPr bwMode="auto">
          <a:xfrm flipV="1">
            <a:off x="391885" y="769256"/>
            <a:ext cx="11408230" cy="8433"/>
          </a:xfrm>
          <a:prstGeom prst="line">
            <a:avLst/>
          </a:prstGeom>
          <a:solidFill>
            <a:schemeClr val="accent1"/>
          </a:solidFill>
          <a:ln w="15875" cap="flat" cmpd="sng" algn="ctr">
            <a:solidFill>
              <a:srgbClr val="2D451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cxnSp>
      <p:pic>
        <p:nvPicPr>
          <p:cNvPr id="50"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6219" y="296337"/>
            <a:ext cx="2324979" cy="28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CaixaDeTexto 50"/>
          <p:cNvSpPr txBox="1"/>
          <p:nvPr/>
        </p:nvSpPr>
        <p:spPr>
          <a:xfrm>
            <a:off x="10496744" y="533114"/>
            <a:ext cx="1048598" cy="215444"/>
          </a:xfrm>
          <a:prstGeom prst="rect">
            <a:avLst/>
          </a:prstGeom>
          <a:noFill/>
        </p:spPr>
        <p:txBody>
          <a:bodyPr wrap="square" rtlCol="0">
            <a:spAutoFit/>
          </a:bodyPr>
          <a:lstStyle/>
          <a:p>
            <a:r>
              <a:rPr lang="pt-BR" sz="800" dirty="0">
                <a:solidFill>
                  <a:srgbClr val="0F3D2D"/>
                </a:solidFill>
                <a:latin typeface="Times New Roman" panose="02020603050405020304" pitchFamily="18" charset="0"/>
                <a:cs typeface="Times New Roman" panose="02020603050405020304" pitchFamily="18" charset="0"/>
              </a:rPr>
              <a:t>A D V O G A D O S</a:t>
            </a:r>
          </a:p>
        </p:txBody>
      </p:sp>
      <p:sp>
        <p:nvSpPr>
          <p:cNvPr id="10" name="Espaço Reservado para Número de Slide 61"/>
          <p:cNvSpPr>
            <a:spLocks noGrp="1"/>
          </p:cNvSpPr>
          <p:nvPr>
            <p:ph type="sldNum" sz="quarter" idx="12"/>
          </p:nvPr>
        </p:nvSpPr>
        <p:spPr>
          <a:xfrm>
            <a:off x="11278063" y="6513196"/>
            <a:ext cx="632583" cy="258088"/>
          </a:xfrm>
        </p:spPr>
        <p:txBody>
          <a:bodyPr/>
          <a:lstStyle/>
          <a:p>
            <a:r>
              <a:rPr lang="pt-BR" b="1" dirty="0">
                <a:latin typeface="Cambria" panose="02040503050406030204" pitchFamily="18" charset="0"/>
                <a:ea typeface="Verdana" panose="020B0604030504040204" pitchFamily="34" charset="0"/>
                <a:cs typeface="Verdana" panose="020B0604030504040204" pitchFamily="34" charset="0"/>
              </a:rPr>
              <a:t>11</a:t>
            </a:r>
          </a:p>
        </p:txBody>
      </p:sp>
      <p:sp>
        <p:nvSpPr>
          <p:cNvPr id="8" name="Rectangle 916">
            <a:extLst>
              <a:ext uri="{FF2B5EF4-FFF2-40B4-BE49-F238E27FC236}">
                <a16:creationId xmlns:a16="http://schemas.microsoft.com/office/drawing/2014/main" id="{17936A29-D148-49B0-B398-E261CE385176}"/>
              </a:ext>
            </a:extLst>
          </p:cNvPr>
          <p:cNvSpPr>
            <a:spLocks noChangeArrowheads="1"/>
          </p:cNvSpPr>
          <p:nvPr/>
        </p:nvSpPr>
        <p:spPr bwMode="auto">
          <a:xfrm>
            <a:off x="391885" y="875716"/>
            <a:ext cx="11408230" cy="5637479"/>
          </a:xfrm>
          <a:prstGeom prst="rect">
            <a:avLst/>
          </a:prstGeom>
          <a:noFill/>
          <a:ln w="9525">
            <a:noFill/>
            <a:miter lim="800000"/>
            <a:headEnd/>
            <a:tailEnd/>
          </a:ln>
          <a:effectLst/>
        </p:spPr>
        <p:txBody>
          <a:bodyPr/>
          <a:lstStyle/>
          <a:p>
            <a:pPr lvl="1" algn="just">
              <a:lnSpc>
                <a:spcPct val="150000"/>
              </a:lnSpc>
            </a:pPr>
            <a:r>
              <a:rPr lang="pt-BR" sz="1400" b="1" dirty="0">
                <a:solidFill>
                  <a:srgbClr val="0F3D2D"/>
                </a:solidFill>
                <a:latin typeface="Cambria" panose="02040503050406030204" pitchFamily="18" charset="0"/>
              </a:rPr>
              <a:t>5.	Imposto sobre a Renda Retido na Fonte (IRRF) </a:t>
            </a:r>
          </a:p>
          <a:p>
            <a:pPr marL="285750" indent="-285750" algn="just">
              <a:lnSpc>
                <a:spcPct val="150000"/>
              </a:lnSpc>
              <a:buFont typeface="Arial"/>
              <a:buChar char="•"/>
            </a:pPr>
            <a:r>
              <a:rPr lang="pt-BR" sz="1400" dirty="0">
                <a:solidFill>
                  <a:srgbClr val="0F3D2D"/>
                </a:solidFill>
                <a:latin typeface="Cambria" panose="02040503050406030204" pitchFamily="18" charset="0"/>
              </a:rPr>
              <a:t>Incide IRRF sobre valores remetidos ao exterior a título de reembolso decorrente do contrato de rateio de custos?</a:t>
            </a: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r>
              <a:rPr lang="pt-BR" sz="1400" dirty="0">
                <a:solidFill>
                  <a:srgbClr val="0F3D2D"/>
                </a:solidFill>
                <a:latin typeface="Cambria" panose="02040503050406030204" pitchFamily="18" charset="0"/>
              </a:rPr>
              <a:t>Questão da constitucionalidade do IRRF </a:t>
            </a:r>
            <a:r>
              <a:rPr lang="pt-BR" sz="1400" dirty="0">
                <a:solidFill>
                  <a:srgbClr val="0F3D2D"/>
                </a:solidFill>
                <a:latin typeface="Cambria" panose="02040503050406030204" pitchFamily="18" charset="0"/>
                <a:sym typeface="Wingdings"/>
              </a:rPr>
              <a:t> mera receita, não renda.</a:t>
            </a:r>
          </a:p>
          <a:p>
            <a:pPr marL="285750" indent="-285750" algn="just">
              <a:lnSpc>
                <a:spcPct val="150000"/>
              </a:lnSpc>
              <a:buFont typeface="Arial"/>
              <a:buChar char="•"/>
            </a:pPr>
            <a:endParaRPr lang="pt-BR" sz="1400" dirty="0">
              <a:solidFill>
                <a:srgbClr val="0F3D2D"/>
              </a:solidFill>
              <a:latin typeface="Cambria" panose="02040503050406030204" pitchFamily="18" charset="0"/>
              <a:sym typeface="Wingdings"/>
            </a:endParaRPr>
          </a:p>
          <a:p>
            <a:pPr marL="285750" indent="-285750" algn="just">
              <a:lnSpc>
                <a:spcPct val="150000"/>
              </a:lnSpc>
              <a:buFont typeface="Arial"/>
              <a:buChar char="•"/>
            </a:pPr>
            <a:r>
              <a:rPr lang="pt-BR" sz="1400" dirty="0">
                <a:solidFill>
                  <a:srgbClr val="0F3D2D"/>
                </a:solidFill>
                <a:latin typeface="Cambria" panose="02040503050406030204" pitchFamily="18" charset="0"/>
                <a:sym typeface="Wingdings"/>
              </a:rPr>
              <a:t>Não incidência por perfazer mera recomposição patrimonial, e não renda.</a:t>
            </a: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800100" lvl="1" indent="-342900" algn="just">
              <a:lnSpc>
                <a:spcPct val="150000"/>
              </a:lnSpc>
              <a:buAutoNum type="arabicPeriod" startAt="6"/>
            </a:pPr>
            <a:r>
              <a:rPr lang="pt-BR" sz="1400" b="1" dirty="0">
                <a:solidFill>
                  <a:srgbClr val="0F3D2D"/>
                </a:solidFill>
                <a:latin typeface="Cambria" panose="02040503050406030204" pitchFamily="18" charset="0"/>
              </a:rPr>
              <a:t>Imposto sobre a Prestação de Serviço </a:t>
            </a:r>
            <a:r>
              <a:rPr lang="mr-IN" sz="1400" b="1" dirty="0">
                <a:solidFill>
                  <a:srgbClr val="0F3D2D"/>
                </a:solidFill>
                <a:latin typeface="Cambria" panose="02040503050406030204" pitchFamily="18" charset="0"/>
              </a:rPr>
              <a:t>–</a:t>
            </a:r>
            <a:r>
              <a:rPr lang="pt-BR" sz="1400" b="1" dirty="0">
                <a:solidFill>
                  <a:srgbClr val="0F3D2D"/>
                </a:solidFill>
                <a:latin typeface="Cambria" panose="02040503050406030204" pitchFamily="18" charset="0"/>
              </a:rPr>
              <a:t> Importação (ISS </a:t>
            </a:r>
            <a:r>
              <a:rPr lang="mr-IN" sz="1400" b="1" dirty="0">
                <a:solidFill>
                  <a:srgbClr val="0F3D2D"/>
                </a:solidFill>
                <a:latin typeface="Cambria" panose="02040503050406030204" pitchFamily="18" charset="0"/>
              </a:rPr>
              <a:t>–</a:t>
            </a:r>
            <a:r>
              <a:rPr lang="pt-BR" sz="1400" b="1" dirty="0">
                <a:solidFill>
                  <a:srgbClr val="0F3D2D"/>
                </a:solidFill>
                <a:latin typeface="Cambria" panose="02040503050406030204" pitchFamily="18" charset="0"/>
              </a:rPr>
              <a:t> Importação) </a:t>
            </a:r>
          </a:p>
          <a:p>
            <a:pPr marL="285750" indent="-285750" algn="just">
              <a:lnSpc>
                <a:spcPct val="150000"/>
              </a:lnSpc>
              <a:buFont typeface="Arial"/>
              <a:buChar char="•"/>
            </a:pPr>
            <a:r>
              <a:rPr lang="pt-BR" sz="1400" dirty="0">
                <a:solidFill>
                  <a:srgbClr val="0F3D2D"/>
                </a:solidFill>
                <a:latin typeface="Cambria" panose="02040503050406030204" pitchFamily="18" charset="0"/>
              </a:rPr>
              <a:t>A materialidade do imposto é a contratação de serviços provenientes do exterior do país ou cuja prestação tenha se iniciado no exterior do país. A base de cálculo é o preço pago pelo serviço.</a:t>
            </a: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r>
              <a:rPr lang="pt-BR" sz="1400" dirty="0">
                <a:solidFill>
                  <a:srgbClr val="0F3D2D"/>
                </a:solidFill>
                <a:latin typeface="Cambria" panose="02040503050406030204" pitchFamily="18" charset="0"/>
              </a:rPr>
              <a:t>As mesmas considerações feitas para o ISS valem para afastar a incidência do ISS-Importação.</a:t>
            </a:r>
          </a:p>
          <a:p>
            <a:pPr algn="just">
              <a:lnSpc>
                <a:spcPct val="150000"/>
              </a:lnSpc>
            </a:pPr>
            <a:endParaRPr lang="pt-BR" sz="1200" dirty="0">
              <a:solidFill>
                <a:srgbClr val="0F3D2D"/>
              </a:solidFill>
              <a:latin typeface="Cambria" panose="02040503050406030204" pitchFamily="18" charset="0"/>
            </a:endParaRPr>
          </a:p>
          <a:p>
            <a:pPr algn="just">
              <a:lnSpc>
                <a:spcPct val="90000"/>
              </a:lnSpc>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algn="just">
              <a:lnSpc>
                <a:spcPct val="90000"/>
              </a:lnSpc>
            </a:pPr>
            <a:endParaRPr lang="pt-BR" sz="1400" dirty="0">
              <a:solidFill>
                <a:srgbClr val="164E1B"/>
              </a:solidFill>
              <a:latin typeface="Cambria" panose="02040503050406030204" pitchFamily="18" charset="0"/>
            </a:endParaRPr>
          </a:p>
          <a:p>
            <a:pPr lvl="1" algn="just">
              <a:lnSpc>
                <a:spcPct val="90000"/>
              </a:lnSpc>
            </a:pPr>
            <a:endParaRPr lang="pt-BR" sz="1400" dirty="0">
              <a:solidFill>
                <a:srgbClr val="0F3D2D"/>
              </a:solidFill>
              <a:latin typeface="Cambria" panose="02040503050406030204" pitchFamily="18" charset="0"/>
            </a:endParaRPr>
          </a:p>
        </p:txBody>
      </p:sp>
    </p:spTree>
    <p:extLst>
      <p:ext uri="{BB962C8B-B14F-4D97-AF65-F5344CB8AC3E}">
        <p14:creationId xmlns:p14="http://schemas.microsoft.com/office/powerpoint/2010/main" val="4273034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16"/>
          <p:cNvSpPr>
            <a:spLocks noChangeArrowheads="1"/>
          </p:cNvSpPr>
          <p:nvPr/>
        </p:nvSpPr>
        <p:spPr bwMode="auto">
          <a:xfrm>
            <a:off x="295275" y="390715"/>
            <a:ext cx="8547100" cy="295569"/>
          </a:xfrm>
          <a:prstGeom prst="rect">
            <a:avLst/>
          </a:prstGeom>
          <a:noFill/>
          <a:ln w="9525">
            <a:noFill/>
            <a:miter lim="800000"/>
            <a:headEnd/>
            <a:tailEnd/>
          </a:ln>
          <a:effectLst/>
        </p:spPr>
        <p:txBody>
          <a:bodyPr/>
          <a:lstStyle/>
          <a:p>
            <a:pPr>
              <a:lnSpc>
                <a:spcPct val="90000"/>
              </a:lnSpc>
            </a:pPr>
            <a:r>
              <a:rPr lang="pt-BR" b="1" dirty="0">
                <a:solidFill>
                  <a:srgbClr val="0F3D2D"/>
                </a:solidFill>
                <a:latin typeface="Cambria" panose="02040503050406030204" pitchFamily="18" charset="0"/>
              </a:rPr>
              <a:t>Aspectos Tributários do Contrato de Rateio de Custos: Perspectiva do Tomador</a:t>
            </a:r>
            <a:endParaRPr lang="pt-BR" sz="1800" b="1" u="none" baseline="0" dirty="0">
              <a:solidFill>
                <a:srgbClr val="0F3D2D"/>
              </a:solidFill>
              <a:latin typeface="Cambria" panose="02040503050406030204" pitchFamily="18" charset="0"/>
            </a:endParaRPr>
          </a:p>
        </p:txBody>
      </p:sp>
      <p:cxnSp>
        <p:nvCxnSpPr>
          <p:cNvPr id="5" name="Conector reto 4"/>
          <p:cNvCxnSpPr/>
          <p:nvPr/>
        </p:nvCxnSpPr>
        <p:spPr bwMode="auto">
          <a:xfrm flipV="1">
            <a:off x="391885" y="769256"/>
            <a:ext cx="11408230" cy="8433"/>
          </a:xfrm>
          <a:prstGeom prst="line">
            <a:avLst/>
          </a:prstGeom>
          <a:solidFill>
            <a:schemeClr val="accent1"/>
          </a:solidFill>
          <a:ln w="15875" cap="flat" cmpd="sng" algn="ctr">
            <a:solidFill>
              <a:srgbClr val="2D451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cxnSp>
      <p:pic>
        <p:nvPicPr>
          <p:cNvPr id="50"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6219" y="296337"/>
            <a:ext cx="2324979" cy="28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CaixaDeTexto 50"/>
          <p:cNvSpPr txBox="1"/>
          <p:nvPr/>
        </p:nvSpPr>
        <p:spPr>
          <a:xfrm>
            <a:off x="10496744" y="533114"/>
            <a:ext cx="1048598" cy="215444"/>
          </a:xfrm>
          <a:prstGeom prst="rect">
            <a:avLst/>
          </a:prstGeom>
          <a:noFill/>
        </p:spPr>
        <p:txBody>
          <a:bodyPr wrap="square" rtlCol="0">
            <a:spAutoFit/>
          </a:bodyPr>
          <a:lstStyle/>
          <a:p>
            <a:r>
              <a:rPr lang="pt-BR" sz="800" dirty="0">
                <a:solidFill>
                  <a:srgbClr val="0F3D2D"/>
                </a:solidFill>
                <a:latin typeface="Times New Roman" panose="02020603050405020304" pitchFamily="18" charset="0"/>
                <a:cs typeface="Times New Roman" panose="02020603050405020304" pitchFamily="18" charset="0"/>
              </a:rPr>
              <a:t>A D V O G A D O S</a:t>
            </a:r>
          </a:p>
        </p:txBody>
      </p:sp>
      <p:sp>
        <p:nvSpPr>
          <p:cNvPr id="10" name="Espaço Reservado para Número de Slide 61"/>
          <p:cNvSpPr>
            <a:spLocks noGrp="1"/>
          </p:cNvSpPr>
          <p:nvPr>
            <p:ph type="sldNum" sz="quarter" idx="12"/>
          </p:nvPr>
        </p:nvSpPr>
        <p:spPr>
          <a:xfrm>
            <a:off x="11278063" y="6513196"/>
            <a:ext cx="632583" cy="258088"/>
          </a:xfrm>
        </p:spPr>
        <p:txBody>
          <a:bodyPr/>
          <a:lstStyle/>
          <a:p>
            <a:r>
              <a:rPr lang="pt-BR" b="1" dirty="0">
                <a:latin typeface="Cambria" panose="02040503050406030204" pitchFamily="18" charset="0"/>
                <a:ea typeface="Verdana" panose="020B0604030504040204" pitchFamily="34" charset="0"/>
                <a:cs typeface="Verdana" panose="020B0604030504040204" pitchFamily="34" charset="0"/>
              </a:rPr>
              <a:t>12</a:t>
            </a:r>
          </a:p>
        </p:txBody>
      </p:sp>
      <p:sp>
        <p:nvSpPr>
          <p:cNvPr id="8" name="Rectangle 916">
            <a:extLst>
              <a:ext uri="{FF2B5EF4-FFF2-40B4-BE49-F238E27FC236}">
                <a16:creationId xmlns:a16="http://schemas.microsoft.com/office/drawing/2014/main" id="{17936A29-D148-49B0-B398-E261CE385176}"/>
              </a:ext>
            </a:extLst>
          </p:cNvPr>
          <p:cNvSpPr>
            <a:spLocks noChangeArrowheads="1"/>
          </p:cNvSpPr>
          <p:nvPr/>
        </p:nvSpPr>
        <p:spPr bwMode="auto">
          <a:xfrm>
            <a:off x="391885" y="875716"/>
            <a:ext cx="11408230" cy="5637479"/>
          </a:xfrm>
          <a:prstGeom prst="rect">
            <a:avLst/>
          </a:prstGeom>
          <a:noFill/>
          <a:ln w="9525">
            <a:noFill/>
            <a:miter lim="800000"/>
            <a:headEnd/>
            <a:tailEnd/>
          </a:ln>
          <a:effectLst/>
        </p:spPr>
        <p:txBody>
          <a:bodyPr/>
          <a:lstStyle/>
          <a:p>
            <a:pPr lvl="1" algn="just">
              <a:lnSpc>
                <a:spcPct val="150000"/>
              </a:lnSpc>
            </a:pPr>
            <a:r>
              <a:rPr lang="pt-BR" sz="1400" b="1" dirty="0">
                <a:solidFill>
                  <a:srgbClr val="0F3D2D"/>
                </a:solidFill>
                <a:latin typeface="Cambria" panose="02040503050406030204" pitchFamily="18" charset="0"/>
              </a:rPr>
              <a:t>7. 	Contribuição ao Programa de Integração Social e Contribuição para o Financiamento da Seguridade Social na Importação </a:t>
            </a:r>
          </a:p>
          <a:p>
            <a:pPr marL="285750" indent="-285750" algn="just">
              <a:lnSpc>
                <a:spcPct val="150000"/>
              </a:lnSpc>
              <a:buFont typeface="Arial"/>
              <a:buChar char="•"/>
            </a:pPr>
            <a:r>
              <a:rPr lang="pt-BR" sz="1400" dirty="0">
                <a:solidFill>
                  <a:srgbClr val="0F3D2D"/>
                </a:solidFill>
                <a:latin typeface="Cambria" panose="02040503050406030204" pitchFamily="18" charset="0"/>
              </a:rPr>
              <a:t>Apresentam como fato gerador a conduta de importar produtos estrangeiros ou serviços do exterior. A base de cálculo é representada pelo valor pago, creditado, entregue, empregado ou remetido ao exterior</a:t>
            </a:r>
          </a:p>
          <a:p>
            <a:pPr algn="just">
              <a:lnSpc>
                <a:spcPct val="150000"/>
              </a:lnSpc>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r>
              <a:rPr lang="pt-BR" sz="1400" dirty="0">
                <a:solidFill>
                  <a:srgbClr val="0F3D2D"/>
                </a:solidFill>
                <a:latin typeface="Cambria" panose="02040503050406030204" pitchFamily="18" charset="0"/>
              </a:rPr>
              <a:t>Não incide por não configurar prestação de serviço</a:t>
            </a:r>
            <a:endParaRPr lang="pt-BR" sz="1400" dirty="0">
              <a:solidFill>
                <a:srgbClr val="0F3D2D"/>
              </a:solidFill>
              <a:latin typeface="Cambria" panose="02040503050406030204" pitchFamily="18" charset="0"/>
              <a:sym typeface="Wingdings"/>
            </a:endParaRPr>
          </a:p>
          <a:p>
            <a:pPr marL="285750" indent="-285750" algn="just">
              <a:lnSpc>
                <a:spcPct val="150000"/>
              </a:lnSpc>
              <a:buFont typeface="Arial"/>
              <a:buChar char="•"/>
            </a:pPr>
            <a:endParaRPr lang="pt-BR" sz="1400" dirty="0">
              <a:solidFill>
                <a:srgbClr val="0F3D2D"/>
              </a:solidFill>
              <a:latin typeface="Cambria" panose="02040503050406030204" pitchFamily="18" charset="0"/>
              <a:sym typeface="Wingdings"/>
            </a:endParaRPr>
          </a:p>
          <a:p>
            <a:pPr marL="285750" indent="-285750" algn="just">
              <a:lnSpc>
                <a:spcPct val="150000"/>
              </a:lnSpc>
              <a:buFont typeface="Arial"/>
              <a:buChar char="•"/>
            </a:pPr>
            <a:r>
              <a:rPr lang="pt-BR" sz="1400" dirty="0">
                <a:solidFill>
                  <a:srgbClr val="0F3D2D"/>
                </a:solidFill>
                <a:latin typeface="Cambria" panose="02040503050406030204" pitchFamily="18" charset="0"/>
                <a:sym typeface="Wingdings"/>
              </a:rPr>
              <a:t>O termo “importar” denota um ato mercantil que pressupõe intuito lucrativo.</a:t>
            </a: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800100" lvl="1" indent="-342900" algn="just">
              <a:lnSpc>
                <a:spcPct val="150000"/>
              </a:lnSpc>
              <a:buAutoNum type="arabicPeriod" startAt="8"/>
            </a:pPr>
            <a:r>
              <a:rPr lang="x-none" sz="1400" b="1" dirty="0">
                <a:solidFill>
                  <a:srgbClr val="0F3D2D"/>
                </a:solidFill>
                <a:latin typeface="Cambria" panose="02040503050406030204" pitchFamily="18" charset="0"/>
              </a:rPr>
              <a:t>Imposto sobre Operações Financeiras (IOF)</a:t>
            </a:r>
            <a:endParaRPr lang="pt-BR" sz="1400" b="1" dirty="0">
              <a:solidFill>
                <a:srgbClr val="0F3D2D"/>
              </a:solidFill>
              <a:latin typeface="Cambria" panose="02040503050406030204" pitchFamily="18" charset="0"/>
            </a:endParaRPr>
          </a:p>
          <a:p>
            <a:pPr marL="285750" indent="-285750" algn="just">
              <a:lnSpc>
                <a:spcPct val="150000"/>
              </a:lnSpc>
              <a:buFont typeface="Arial"/>
              <a:buChar char="•"/>
            </a:pPr>
            <a:r>
              <a:rPr lang="pt-BR" sz="1400" dirty="0">
                <a:solidFill>
                  <a:srgbClr val="0F3D2D"/>
                </a:solidFill>
                <a:latin typeface="Cambria" panose="02040503050406030204" pitchFamily="18" charset="0"/>
              </a:rPr>
              <a:t>Um de seus fatos geradores é a realização de operação de câmbio. A base de cálculo é o montante em moeda nacional, recebido, entregue ou posto à disposição, correspondente ao valor em moeda estrangeira, da operação de câmbio.</a:t>
            </a: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r>
              <a:rPr lang="pt-BR" sz="1400" dirty="0">
                <a:solidFill>
                  <a:srgbClr val="0F3D2D"/>
                </a:solidFill>
                <a:latin typeface="Cambria" panose="02040503050406030204" pitchFamily="18" charset="0"/>
              </a:rPr>
              <a:t>Incidência.</a:t>
            </a:r>
          </a:p>
          <a:p>
            <a:pPr algn="just">
              <a:lnSpc>
                <a:spcPct val="150000"/>
              </a:lnSpc>
            </a:pPr>
            <a:endParaRPr lang="pt-BR" sz="1200" dirty="0">
              <a:solidFill>
                <a:srgbClr val="0F3D2D"/>
              </a:solidFill>
              <a:latin typeface="Cambria" panose="02040503050406030204" pitchFamily="18" charset="0"/>
            </a:endParaRPr>
          </a:p>
          <a:p>
            <a:pPr algn="just">
              <a:lnSpc>
                <a:spcPct val="90000"/>
              </a:lnSpc>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algn="just">
              <a:lnSpc>
                <a:spcPct val="90000"/>
              </a:lnSpc>
            </a:pPr>
            <a:endParaRPr lang="pt-BR" sz="1400" dirty="0">
              <a:solidFill>
                <a:srgbClr val="164E1B"/>
              </a:solidFill>
              <a:latin typeface="Cambria" panose="02040503050406030204" pitchFamily="18" charset="0"/>
            </a:endParaRPr>
          </a:p>
          <a:p>
            <a:pPr lvl="1" algn="just">
              <a:lnSpc>
                <a:spcPct val="90000"/>
              </a:lnSpc>
            </a:pPr>
            <a:endParaRPr lang="pt-BR" sz="1400" dirty="0">
              <a:solidFill>
                <a:srgbClr val="0F3D2D"/>
              </a:solidFill>
              <a:latin typeface="Cambria" panose="02040503050406030204" pitchFamily="18" charset="0"/>
            </a:endParaRPr>
          </a:p>
        </p:txBody>
      </p:sp>
    </p:spTree>
    <p:extLst>
      <p:ext uri="{BB962C8B-B14F-4D97-AF65-F5344CB8AC3E}">
        <p14:creationId xmlns:p14="http://schemas.microsoft.com/office/powerpoint/2010/main" val="195059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16"/>
          <p:cNvSpPr>
            <a:spLocks noChangeArrowheads="1"/>
          </p:cNvSpPr>
          <p:nvPr/>
        </p:nvSpPr>
        <p:spPr bwMode="auto">
          <a:xfrm>
            <a:off x="295275" y="390715"/>
            <a:ext cx="8547100" cy="295569"/>
          </a:xfrm>
          <a:prstGeom prst="rect">
            <a:avLst/>
          </a:prstGeom>
          <a:noFill/>
          <a:ln w="9525">
            <a:noFill/>
            <a:miter lim="800000"/>
            <a:headEnd/>
            <a:tailEnd/>
          </a:ln>
          <a:effectLst/>
        </p:spPr>
        <p:txBody>
          <a:bodyPr/>
          <a:lstStyle/>
          <a:p>
            <a:pPr>
              <a:lnSpc>
                <a:spcPct val="90000"/>
              </a:lnSpc>
            </a:pPr>
            <a:r>
              <a:rPr lang="pt-BR" b="1" dirty="0">
                <a:solidFill>
                  <a:srgbClr val="0F3D2D"/>
                </a:solidFill>
                <a:latin typeface="Cambria" panose="02040503050406030204" pitchFamily="18" charset="0"/>
              </a:rPr>
              <a:t>Aspectos Tributários do Contrato de Rateio de Custos: Perspectiva do Tomador</a:t>
            </a:r>
            <a:endParaRPr lang="pt-BR" sz="1800" b="1" u="none" baseline="0" dirty="0">
              <a:solidFill>
                <a:srgbClr val="0F3D2D"/>
              </a:solidFill>
              <a:latin typeface="Cambria" panose="02040503050406030204" pitchFamily="18" charset="0"/>
            </a:endParaRPr>
          </a:p>
        </p:txBody>
      </p:sp>
      <p:cxnSp>
        <p:nvCxnSpPr>
          <p:cNvPr id="5" name="Conector reto 4"/>
          <p:cNvCxnSpPr/>
          <p:nvPr/>
        </p:nvCxnSpPr>
        <p:spPr bwMode="auto">
          <a:xfrm flipV="1">
            <a:off x="391885" y="769256"/>
            <a:ext cx="11408230" cy="8433"/>
          </a:xfrm>
          <a:prstGeom prst="line">
            <a:avLst/>
          </a:prstGeom>
          <a:solidFill>
            <a:schemeClr val="accent1"/>
          </a:solidFill>
          <a:ln w="15875" cap="flat" cmpd="sng" algn="ctr">
            <a:solidFill>
              <a:srgbClr val="2D451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cxnSp>
      <p:pic>
        <p:nvPicPr>
          <p:cNvPr id="50" name="Picture 2" descr="LOGO_UlhoaCanto_COR_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6219" y="296337"/>
            <a:ext cx="2324979" cy="283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CaixaDeTexto 50"/>
          <p:cNvSpPr txBox="1"/>
          <p:nvPr/>
        </p:nvSpPr>
        <p:spPr>
          <a:xfrm>
            <a:off x="10496744" y="533114"/>
            <a:ext cx="1048598" cy="215444"/>
          </a:xfrm>
          <a:prstGeom prst="rect">
            <a:avLst/>
          </a:prstGeom>
          <a:noFill/>
        </p:spPr>
        <p:txBody>
          <a:bodyPr wrap="square" rtlCol="0">
            <a:spAutoFit/>
          </a:bodyPr>
          <a:lstStyle/>
          <a:p>
            <a:r>
              <a:rPr lang="pt-BR" sz="800" dirty="0">
                <a:solidFill>
                  <a:srgbClr val="0F3D2D"/>
                </a:solidFill>
                <a:latin typeface="Times New Roman" panose="02020603050405020304" pitchFamily="18" charset="0"/>
                <a:cs typeface="Times New Roman" panose="02020603050405020304" pitchFamily="18" charset="0"/>
              </a:rPr>
              <a:t>A D V O G A D O S</a:t>
            </a:r>
          </a:p>
        </p:txBody>
      </p:sp>
      <p:sp>
        <p:nvSpPr>
          <p:cNvPr id="10" name="Espaço Reservado para Número de Slide 61"/>
          <p:cNvSpPr>
            <a:spLocks noGrp="1"/>
          </p:cNvSpPr>
          <p:nvPr>
            <p:ph type="sldNum" sz="quarter" idx="12"/>
          </p:nvPr>
        </p:nvSpPr>
        <p:spPr>
          <a:xfrm>
            <a:off x="11278063" y="6513196"/>
            <a:ext cx="632583" cy="258088"/>
          </a:xfrm>
        </p:spPr>
        <p:txBody>
          <a:bodyPr/>
          <a:lstStyle/>
          <a:p>
            <a:r>
              <a:rPr lang="pt-BR" b="1" dirty="0">
                <a:latin typeface="Cambria" panose="02040503050406030204" pitchFamily="18" charset="0"/>
                <a:ea typeface="Verdana" panose="020B0604030504040204" pitchFamily="34" charset="0"/>
                <a:cs typeface="Verdana" panose="020B0604030504040204" pitchFamily="34" charset="0"/>
              </a:rPr>
              <a:t>13</a:t>
            </a:r>
          </a:p>
        </p:txBody>
      </p:sp>
      <p:sp>
        <p:nvSpPr>
          <p:cNvPr id="8" name="Rectangle 916">
            <a:extLst>
              <a:ext uri="{FF2B5EF4-FFF2-40B4-BE49-F238E27FC236}">
                <a16:creationId xmlns:a16="http://schemas.microsoft.com/office/drawing/2014/main" id="{17936A29-D148-49B0-B398-E261CE385176}"/>
              </a:ext>
            </a:extLst>
          </p:cNvPr>
          <p:cNvSpPr>
            <a:spLocks noChangeArrowheads="1"/>
          </p:cNvSpPr>
          <p:nvPr/>
        </p:nvSpPr>
        <p:spPr bwMode="auto">
          <a:xfrm>
            <a:off x="391885" y="875716"/>
            <a:ext cx="11408230" cy="5637479"/>
          </a:xfrm>
          <a:prstGeom prst="rect">
            <a:avLst/>
          </a:prstGeom>
          <a:noFill/>
          <a:ln w="9525">
            <a:noFill/>
            <a:miter lim="800000"/>
            <a:headEnd/>
            <a:tailEnd/>
          </a:ln>
          <a:effectLst/>
        </p:spPr>
        <p:txBody>
          <a:bodyPr/>
          <a:lstStyle/>
          <a:p>
            <a:pPr lvl="1" algn="just">
              <a:lnSpc>
                <a:spcPct val="150000"/>
              </a:lnSpc>
            </a:pPr>
            <a:r>
              <a:rPr lang="pt-BR" sz="1400" b="1" dirty="0">
                <a:solidFill>
                  <a:srgbClr val="0F3D2D"/>
                </a:solidFill>
                <a:latin typeface="Cambria" panose="02040503050406030204" pitchFamily="18" charset="0"/>
              </a:rPr>
              <a:t>9. 	Dedutibilidade das Despesas</a:t>
            </a:r>
          </a:p>
          <a:p>
            <a:pPr marL="285750" indent="-285750" algn="just">
              <a:lnSpc>
                <a:spcPct val="150000"/>
              </a:lnSpc>
              <a:buFont typeface="Arial"/>
              <a:buChar char="•"/>
            </a:pPr>
            <a:r>
              <a:rPr lang="pt-BR" sz="1400" dirty="0">
                <a:solidFill>
                  <a:srgbClr val="0F3D2D"/>
                </a:solidFill>
                <a:latin typeface="Cambria" panose="02040503050406030204" pitchFamily="18" charset="0"/>
              </a:rPr>
              <a:t>Ingresso em favor do CSC são caracterizados como reembolso, logo não configuram renda para quem recebe.</a:t>
            </a: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marL="285750" indent="-285750" algn="just">
              <a:lnSpc>
                <a:spcPct val="150000"/>
              </a:lnSpc>
              <a:buFont typeface="Arial"/>
              <a:buChar char="•"/>
            </a:pPr>
            <a:r>
              <a:rPr lang="pt-BR" sz="1400" dirty="0">
                <a:solidFill>
                  <a:srgbClr val="0F3D2D"/>
                </a:solidFill>
                <a:latin typeface="Cambria" panose="02040503050406030204" pitchFamily="18" charset="0"/>
              </a:rPr>
              <a:t>Já o reembolso é considerado uma despesa para quem paga </a:t>
            </a:r>
            <a:r>
              <a:rPr lang="pt-BR" sz="1400" dirty="0">
                <a:solidFill>
                  <a:srgbClr val="0F3D2D"/>
                </a:solidFill>
                <a:latin typeface="Cambria" panose="02040503050406030204" pitchFamily="18" charset="0"/>
                <a:sym typeface="Wingdings"/>
              </a:rPr>
              <a:t> pode ser considerado uma despesa dedutível para fins de IRPJ e CSL?</a:t>
            </a:r>
          </a:p>
          <a:p>
            <a:pPr marL="285750" indent="-285750" algn="just">
              <a:lnSpc>
                <a:spcPct val="150000"/>
              </a:lnSpc>
              <a:buFont typeface="Arial"/>
              <a:buChar char="•"/>
            </a:pPr>
            <a:endParaRPr lang="pt-BR" sz="1400" dirty="0">
              <a:solidFill>
                <a:srgbClr val="0F3D2D"/>
              </a:solidFill>
              <a:latin typeface="Cambria" panose="02040503050406030204" pitchFamily="18" charset="0"/>
              <a:sym typeface="Wingdings"/>
            </a:endParaRPr>
          </a:p>
          <a:p>
            <a:pPr marL="285750" indent="-285750" algn="just">
              <a:lnSpc>
                <a:spcPct val="150000"/>
              </a:lnSpc>
              <a:buFont typeface="Arial"/>
              <a:buChar char="•"/>
            </a:pPr>
            <a:r>
              <a:rPr lang="pt-BR" sz="1400" dirty="0">
                <a:solidFill>
                  <a:srgbClr val="0F3D2D"/>
                </a:solidFill>
                <a:latin typeface="Cambria" panose="02040503050406030204" pitchFamily="18" charset="0"/>
                <a:sym typeface="Wingdings"/>
              </a:rPr>
              <a:t>A despesa dedutível é aquela necessária (à atividade da empresa e à manutenção da fonte produtora) e usual (fazem sentido considerado o objetivo da empresa).</a:t>
            </a:r>
          </a:p>
          <a:p>
            <a:pPr marL="285750" indent="-285750" algn="just">
              <a:lnSpc>
                <a:spcPct val="150000"/>
              </a:lnSpc>
              <a:buFont typeface="Arial"/>
              <a:buChar char="•"/>
            </a:pPr>
            <a:endParaRPr lang="pt-BR" sz="1400" dirty="0">
              <a:solidFill>
                <a:srgbClr val="0F3D2D"/>
              </a:solidFill>
              <a:latin typeface="Cambria" panose="02040503050406030204" pitchFamily="18" charset="0"/>
              <a:sym typeface="Wingdings"/>
            </a:endParaRPr>
          </a:p>
          <a:p>
            <a:pPr marL="285750" indent="-285750" algn="just">
              <a:lnSpc>
                <a:spcPct val="150000"/>
              </a:lnSpc>
              <a:buFont typeface="Arial"/>
              <a:buChar char="•"/>
            </a:pPr>
            <a:r>
              <a:rPr lang="pt-BR" sz="1400" dirty="0" err="1">
                <a:solidFill>
                  <a:srgbClr val="0F3D2D"/>
                </a:solidFill>
                <a:latin typeface="Cambria" panose="02040503050406030204" pitchFamily="18" charset="0"/>
                <a:sym typeface="Wingdings"/>
              </a:rPr>
              <a:t>Indedutibilidade</a:t>
            </a:r>
            <a:r>
              <a:rPr lang="pt-BR" sz="1400" dirty="0">
                <a:solidFill>
                  <a:srgbClr val="0F3D2D"/>
                </a:solidFill>
                <a:latin typeface="Cambria" panose="02040503050406030204" pitchFamily="18" charset="0"/>
                <a:sym typeface="Wingdings"/>
              </a:rPr>
              <a:t> para o CSC relativamente à parte custeada pelas demais empresas participantes do Contrato de Rateio de Custos.</a:t>
            </a:r>
          </a:p>
          <a:p>
            <a:pPr marL="285750" indent="-285750" algn="just">
              <a:lnSpc>
                <a:spcPct val="150000"/>
              </a:lnSpc>
              <a:buFont typeface="Arial"/>
              <a:buChar char="•"/>
            </a:pPr>
            <a:endParaRPr lang="pt-BR" sz="1400" dirty="0">
              <a:solidFill>
                <a:srgbClr val="0F3D2D"/>
              </a:solidFill>
              <a:latin typeface="Cambria" panose="02040503050406030204" pitchFamily="18" charset="0"/>
              <a:sym typeface="Wingdings"/>
            </a:endParaRPr>
          </a:p>
          <a:p>
            <a:pPr marL="285750" indent="-285750" algn="just">
              <a:lnSpc>
                <a:spcPct val="150000"/>
              </a:lnSpc>
              <a:buFont typeface="Arial"/>
              <a:buChar char="•"/>
            </a:pPr>
            <a:endParaRPr lang="pt-BR" sz="1400" dirty="0">
              <a:solidFill>
                <a:srgbClr val="0F3D2D"/>
              </a:solidFill>
              <a:latin typeface="Cambria" panose="02040503050406030204" pitchFamily="18" charset="0"/>
            </a:endParaRPr>
          </a:p>
          <a:p>
            <a:pPr algn="just">
              <a:lnSpc>
                <a:spcPct val="150000"/>
              </a:lnSpc>
            </a:pPr>
            <a:endParaRPr lang="pt-BR" sz="1200" dirty="0">
              <a:solidFill>
                <a:srgbClr val="0F3D2D"/>
              </a:solidFill>
              <a:latin typeface="Cambria" panose="02040503050406030204" pitchFamily="18" charset="0"/>
            </a:endParaRPr>
          </a:p>
          <a:p>
            <a:pPr algn="just">
              <a:lnSpc>
                <a:spcPct val="90000"/>
              </a:lnSpc>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marL="171450" indent="-171450" algn="just">
              <a:lnSpc>
                <a:spcPct val="90000"/>
              </a:lnSpc>
              <a:buFont typeface="Arial" panose="020B0604020202020204" pitchFamily="34" charset="0"/>
              <a:buChar char="•"/>
            </a:pPr>
            <a:endParaRPr lang="pt-BR" sz="1200" dirty="0">
              <a:solidFill>
                <a:srgbClr val="0F3D2D"/>
              </a:solidFill>
              <a:latin typeface="Cambria" panose="02040503050406030204" pitchFamily="18" charset="0"/>
            </a:endParaRPr>
          </a:p>
          <a:p>
            <a:pPr algn="just">
              <a:lnSpc>
                <a:spcPct val="90000"/>
              </a:lnSpc>
            </a:pPr>
            <a:endParaRPr lang="pt-BR" sz="1400" dirty="0">
              <a:solidFill>
                <a:srgbClr val="164E1B"/>
              </a:solidFill>
              <a:latin typeface="Cambria" panose="02040503050406030204" pitchFamily="18" charset="0"/>
            </a:endParaRPr>
          </a:p>
          <a:p>
            <a:pPr lvl="1" algn="just">
              <a:lnSpc>
                <a:spcPct val="90000"/>
              </a:lnSpc>
            </a:pPr>
            <a:endParaRPr lang="pt-BR" sz="1400" dirty="0">
              <a:solidFill>
                <a:srgbClr val="0F3D2D"/>
              </a:solidFill>
              <a:latin typeface="Cambria" panose="02040503050406030204" pitchFamily="18" charset="0"/>
            </a:endParaRPr>
          </a:p>
        </p:txBody>
      </p:sp>
    </p:spTree>
    <p:extLst>
      <p:ext uri="{BB962C8B-B14F-4D97-AF65-F5344CB8AC3E}">
        <p14:creationId xmlns:p14="http://schemas.microsoft.com/office/powerpoint/2010/main" val="1450246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flipV="1">
            <a:off x="635000" y="5012267"/>
            <a:ext cx="10905067" cy="8466"/>
          </a:xfrm>
          <a:prstGeom prst="line">
            <a:avLst/>
          </a:prstGeom>
          <a:ln w="12700" cap="flat" cmpd="sng" algn="ctr">
            <a:solidFill>
              <a:srgbClr val="0F3D2D"/>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graphicFrame>
        <p:nvGraphicFramePr>
          <p:cNvPr id="4" name="Tabela 3"/>
          <p:cNvGraphicFramePr>
            <a:graphicFrameLocks noGrp="1"/>
          </p:cNvGraphicFramePr>
          <p:nvPr>
            <p:extLst>
              <p:ext uri="{D42A27DB-BD31-4B8C-83A1-F6EECF244321}">
                <p14:modId xmlns:p14="http://schemas.microsoft.com/office/powerpoint/2010/main" val="1024117910"/>
              </p:ext>
            </p:extLst>
          </p:nvPr>
        </p:nvGraphicFramePr>
        <p:xfrm>
          <a:off x="3522134" y="5235461"/>
          <a:ext cx="8017934" cy="1005320"/>
        </p:xfrm>
        <a:graphic>
          <a:graphicData uri="http://schemas.openxmlformats.org/drawingml/2006/table">
            <a:tbl>
              <a:tblPr firstRow="1" firstCol="1" bandRow="1" bandCol="1">
                <a:tableStyleId>{5C22544A-7EE6-4342-B048-85BDC9FD1C3A}</a:tableStyleId>
              </a:tblPr>
              <a:tblGrid>
                <a:gridCol w="2604440">
                  <a:extLst>
                    <a:ext uri="{9D8B030D-6E8A-4147-A177-3AD203B41FA5}">
                      <a16:colId xmlns:a16="http://schemas.microsoft.com/office/drawing/2014/main" val="20000"/>
                    </a:ext>
                  </a:extLst>
                </a:gridCol>
                <a:gridCol w="2709459">
                  <a:extLst>
                    <a:ext uri="{9D8B030D-6E8A-4147-A177-3AD203B41FA5}">
                      <a16:colId xmlns:a16="http://schemas.microsoft.com/office/drawing/2014/main" val="20001"/>
                    </a:ext>
                  </a:extLst>
                </a:gridCol>
                <a:gridCol w="2580485">
                  <a:extLst>
                    <a:ext uri="{9D8B030D-6E8A-4147-A177-3AD203B41FA5}">
                      <a16:colId xmlns:a16="http://schemas.microsoft.com/office/drawing/2014/main" val="20002"/>
                    </a:ext>
                  </a:extLst>
                </a:gridCol>
                <a:gridCol w="123550">
                  <a:extLst>
                    <a:ext uri="{9D8B030D-6E8A-4147-A177-3AD203B41FA5}">
                      <a16:colId xmlns:a16="http://schemas.microsoft.com/office/drawing/2014/main" val="20003"/>
                    </a:ext>
                  </a:extLst>
                </a:gridCol>
              </a:tblGrid>
              <a:tr h="1005320">
                <a:tc>
                  <a:txBody>
                    <a:bodyPr/>
                    <a:lstStyle/>
                    <a:p>
                      <a:pPr>
                        <a:spcAft>
                          <a:spcPts val="400"/>
                        </a:spcAft>
                        <a:tabLst>
                          <a:tab pos="2700020" algn="ctr"/>
                          <a:tab pos="5400040" algn="r"/>
                        </a:tabLst>
                      </a:pPr>
                      <a:r>
                        <a:rPr lang="pt-BR" sz="1000" b="1" cap="all" spc="50" dirty="0" err="1">
                          <a:solidFill>
                            <a:srgbClr val="0F3D2D"/>
                          </a:solidFill>
                          <a:effectLst/>
                          <a:latin typeface="Cambria" panose="02040503050406030204" pitchFamily="18" charset="0"/>
                        </a:rPr>
                        <a:t>SÃo</a:t>
                      </a:r>
                      <a:r>
                        <a:rPr lang="pt-BR" sz="1000" b="1" cap="all" spc="50" dirty="0">
                          <a:solidFill>
                            <a:srgbClr val="0F3D2D"/>
                          </a:solidFill>
                          <a:effectLst/>
                          <a:latin typeface="Cambria" panose="02040503050406030204" pitchFamily="18" charset="0"/>
                        </a:rPr>
                        <a:t> Paulo</a:t>
                      </a:r>
                      <a:endParaRPr lang="pt-BR" sz="1000" b="1" dirty="0">
                        <a:solidFill>
                          <a:srgbClr val="0F3D2D"/>
                        </a:solidFill>
                        <a:effectLst/>
                        <a:latin typeface="Cambria" panose="02040503050406030204" pitchFamily="18" charset="0"/>
                      </a:endParaRPr>
                    </a:p>
                    <a:p>
                      <a:pPr>
                        <a:spcAft>
                          <a:spcPts val="0"/>
                        </a:spcAft>
                        <a:tabLst>
                          <a:tab pos="2700020" algn="ctr"/>
                          <a:tab pos="5400040" algn="r"/>
                        </a:tabLst>
                      </a:pPr>
                      <a:r>
                        <a:rPr lang="pt-BR" sz="1000" b="0" dirty="0">
                          <a:solidFill>
                            <a:srgbClr val="0F3D2D"/>
                          </a:solidFill>
                          <a:effectLst/>
                          <a:latin typeface="Cambria" panose="02040503050406030204" pitchFamily="18" charset="0"/>
                        </a:rPr>
                        <a:t>Av. Brigadeiro Faria Lima, 1847</a:t>
                      </a:r>
                    </a:p>
                    <a:p>
                      <a:pPr>
                        <a:spcAft>
                          <a:spcPts val="0"/>
                        </a:spcAft>
                        <a:tabLst>
                          <a:tab pos="2700020" algn="ctr"/>
                          <a:tab pos="5400040" algn="r"/>
                        </a:tabLst>
                      </a:pPr>
                      <a:r>
                        <a:rPr lang="pt-BR" sz="1000" b="0" dirty="0">
                          <a:solidFill>
                            <a:srgbClr val="0F3D2D"/>
                          </a:solidFill>
                          <a:effectLst/>
                          <a:latin typeface="Cambria" panose="02040503050406030204" pitchFamily="18" charset="0"/>
                        </a:rPr>
                        <a:t>Jardim Paulistano São Paulo – SP</a:t>
                      </a:r>
                    </a:p>
                    <a:p>
                      <a:pPr>
                        <a:spcAft>
                          <a:spcPts val="0"/>
                        </a:spcAft>
                        <a:tabLst>
                          <a:tab pos="2700020" algn="ctr"/>
                          <a:tab pos="5400040" algn="r"/>
                        </a:tabLst>
                      </a:pPr>
                      <a:r>
                        <a:rPr lang="pt-BR" sz="1000" b="0" dirty="0">
                          <a:solidFill>
                            <a:srgbClr val="0F3D2D"/>
                          </a:solidFill>
                          <a:effectLst/>
                          <a:latin typeface="Cambria" panose="02040503050406030204" pitchFamily="18" charset="0"/>
                        </a:rPr>
                        <a:t>01452 001 – Brasil</a:t>
                      </a:r>
                    </a:p>
                    <a:p>
                      <a:pPr>
                        <a:spcAft>
                          <a:spcPts val="0"/>
                        </a:spcAft>
                        <a:tabLst>
                          <a:tab pos="2700020" algn="ctr"/>
                          <a:tab pos="5400040" algn="r"/>
                        </a:tabLst>
                      </a:pPr>
                      <a:r>
                        <a:rPr lang="pt-BR" sz="1000" b="0" dirty="0" err="1">
                          <a:solidFill>
                            <a:srgbClr val="0F3D2D"/>
                          </a:solidFill>
                          <a:effectLst/>
                          <a:latin typeface="Cambria" panose="02040503050406030204" pitchFamily="18" charset="0"/>
                        </a:rPr>
                        <a:t>tel</a:t>
                      </a:r>
                      <a:r>
                        <a:rPr lang="pt-BR" sz="1000" b="0" dirty="0">
                          <a:solidFill>
                            <a:srgbClr val="0F3D2D"/>
                          </a:solidFill>
                          <a:effectLst/>
                          <a:latin typeface="Cambria" panose="02040503050406030204" pitchFamily="18" charset="0"/>
                        </a:rPr>
                        <a:t>   55 11 3066 3066</a:t>
                      </a:r>
                    </a:p>
                    <a:p>
                      <a:pPr>
                        <a:spcAft>
                          <a:spcPts val="400"/>
                        </a:spcAft>
                        <a:tabLst>
                          <a:tab pos="2700020" algn="ctr"/>
                          <a:tab pos="5400040" algn="r"/>
                        </a:tabLst>
                      </a:pPr>
                      <a:endParaRPr lang="pt-BR" sz="1000" b="0" kern="1200" dirty="0">
                        <a:solidFill>
                          <a:srgbClr val="0F3D2D"/>
                        </a:solidFill>
                        <a:effectLst/>
                        <a:latin typeface="+mn-lt"/>
                        <a:ea typeface="+mn-ea"/>
                        <a:cs typeface="+mn-cs"/>
                      </a:endParaRPr>
                    </a:p>
                  </a:txBody>
                  <a:tcPr marL="25441" marR="25441" marT="25441"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spcAft>
                          <a:spcPts val="400"/>
                        </a:spcAft>
                        <a:tabLst>
                          <a:tab pos="2700020" algn="ctr"/>
                          <a:tab pos="5400040" algn="r"/>
                        </a:tabLst>
                      </a:pPr>
                      <a:r>
                        <a:rPr lang="pt-BR" sz="1000" b="1" cap="all" spc="50" dirty="0">
                          <a:solidFill>
                            <a:srgbClr val="0F3D2D"/>
                          </a:solidFill>
                          <a:effectLst/>
                          <a:latin typeface="Cambria" panose="02040503050406030204" pitchFamily="18" charset="0"/>
                        </a:rPr>
                        <a:t>Rio de Janeiro - LEBLON</a:t>
                      </a:r>
                      <a:endParaRPr lang="pt-BR" sz="1000" b="1" dirty="0">
                        <a:solidFill>
                          <a:srgbClr val="0F3D2D"/>
                        </a:solidFill>
                        <a:effectLst/>
                        <a:latin typeface="Cambria" panose="02040503050406030204" pitchFamily="18" charset="0"/>
                      </a:endParaRPr>
                    </a:p>
                    <a:p>
                      <a:pPr marL="0" algn="l" defTabSz="650276" rtl="0" eaLnBrk="1" latinLnBrk="0" hangingPunct="1">
                        <a:spcAft>
                          <a:spcPts val="0"/>
                        </a:spcAft>
                        <a:tabLst>
                          <a:tab pos="2700020" algn="ctr"/>
                          <a:tab pos="5400040" algn="r"/>
                        </a:tabLst>
                      </a:pPr>
                      <a:r>
                        <a:rPr lang="pt-BR" sz="1000" b="0" kern="1200" dirty="0">
                          <a:solidFill>
                            <a:srgbClr val="0F3D2D"/>
                          </a:solidFill>
                          <a:effectLst/>
                          <a:latin typeface="Cambria" panose="02040503050406030204" pitchFamily="18" charset="0"/>
                          <a:ea typeface="+mn-ea"/>
                          <a:cs typeface="+mn-cs"/>
                        </a:rPr>
                        <a:t>Av. Afrânio de Melo Franco, 290 - 2º Andar</a:t>
                      </a:r>
                      <a:br>
                        <a:rPr lang="pt-BR" sz="1000" b="0" kern="1200" dirty="0">
                          <a:solidFill>
                            <a:srgbClr val="0F3D2D"/>
                          </a:solidFill>
                          <a:effectLst/>
                          <a:latin typeface="Cambria" panose="02040503050406030204" pitchFamily="18" charset="0"/>
                          <a:ea typeface="+mn-ea"/>
                          <a:cs typeface="+mn-cs"/>
                        </a:rPr>
                      </a:br>
                      <a:r>
                        <a:rPr lang="pt-BR" sz="1000" b="0" kern="1200" dirty="0">
                          <a:solidFill>
                            <a:srgbClr val="0F3D2D"/>
                          </a:solidFill>
                          <a:effectLst/>
                          <a:latin typeface="Cambria" panose="02040503050406030204" pitchFamily="18" charset="0"/>
                          <a:ea typeface="+mn-ea"/>
                          <a:cs typeface="+mn-cs"/>
                        </a:rPr>
                        <a:t>Leblon, Rio de Janeiro - RJ</a:t>
                      </a:r>
                      <a:br>
                        <a:rPr lang="pt-BR" sz="1000" b="0" kern="1200" dirty="0">
                          <a:solidFill>
                            <a:srgbClr val="0F3D2D"/>
                          </a:solidFill>
                          <a:effectLst/>
                          <a:latin typeface="Cambria" panose="02040503050406030204" pitchFamily="18" charset="0"/>
                          <a:ea typeface="+mn-ea"/>
                          <a:cs typeface="+mn-cs"/>
                        </a:rPr>
                      </a:br>
                      <a:r>
                        <a:rPr lang="pt-BR" sz="1000" b="0" kern="1200" dirty="0">
                          <a:solidFill>
                            <a:srgbClr val="0F3D2D"/>
                          </a:solidFill>
                          <a:effectLst/>
                          <a:latin typeface="Cambria" panose="02040503050406030204" pitchFamily="18" charset="0"/>
                          <a:ea typeface="+mn-ea"/>
                          <a:cs typeface="+mn-cs"/>
                        </a:rPr>
                        <a:t>22430-060 - Brasil </a:t>
                      </a:r>
                      <a:br>
                        <a:rPr lang="pt-BR" sz="1000" b="0" kern="1200" dirty="0">
                          <a:solidFill>
                            <a:srgbClr val="0F3D2D"/>
                          </a:solidFill>
                          <a:effectLst/>
                          <a:latin typeface="Cambria" panose="02040503050406030204" pitchFamily="18" charset="0"/>
                          <a:ea typeface="+mn-ea"/>
                          <a:cs typeface="+mn-cs"/>
                        </a:rPr>
                      </a:br>
                      <a:r>
                        <a:rPr lang="pt-BR" sz="1000" b="0" kern="1200" dirty="0" err="1">
                          <a:solidFill>
                            <a:srgbClr val="0F3D2D"/>
                          </a:solidFill>
                          <a:effectLst/>
                          <a:latin typeface="Cambria" panose="02040503050406030204" pitchFamily="18" charset="0"/>
                          <a:ea typeface="+mn-ea"/>
                          <a:cs typeface="+mn-cs"/>
                        </a:rPr>
                        <a:t>tel</a:t>
                      </a:r>
                      <a:r>
                        <a:rPr lang="pt-BR" sz="1000" b="0" kern="1200" dirty="0">
                          <a:solidFill>
                            <a:srgbClr val="0F3D2D"/>
                          </a:solidFill>
                          <a:effectLst/>
                          <a:latin typeface="Cambria" panose="02040503050406030204" pitchFamily="18" charset="0"/>
                          <a:ea typeface="+mn-ea"/>
                          <a:cs typeface="+mn-cs"/>
                        </a:rPr>
                        <a:t>   55 21 3824 3265</a:t>
                      </a:r>
                    </a:p>
                  </a:txBody>
                  <a:tcPr marL="25441" marR="25441" marT="25441"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spcAft>
                          <a:spcPts val="400"/>
                        </a:spcAft>
                        <a:tabLst>
                          <a:tab pos="2700020" algn="ctr"/>
                          <a:tab pos="5400040" algn="r"/>
                        </a:tabLst>
                      </a:pPr>
                      <a:r>
                        <a:rPr lang="pt-BR" sz="1000" b="1" cap="all" spc="50" dirty="0">
                          <a:solidFill>
                            <a:srgbClr val="0F3D2D"/>
                          </a:solidFill>
                          <a:effectLst/>
                          <a:latin typeface="Cambria" panose="02040503050406030204" pitchFamily="18" charset="0"/>
                        </a:rPr>
                        <a:t>Rio de Janeiro - CENTRO</a:t>
                      </a:r>
                      <a:endParaRPr lang="pt-BR" sz="1000" b="1" dirty="0">
                        <a:solidFill>
                          <a:srgbClr val="0F3D2D"/>
                        </a:solidFill>
                        <a:effectLst/>
                        <a:latin typeface="Cambria" panose="02040503050406030204" pitchFamily="18" charset="0"/>
                      </a:endParaRPr>
                    </a:p>
                    <a:p>
                      <a:pPr>
                        <a:spcAft>
                          <a:spcPts val="0"/>
                        </a:spcAft>
                        <a:tabLst>
                          <a:tab pos="2700020" algn="ctr"/>
                          <a:tab pos="5400040" algn="r"/>
                        </a:tabLst>
                      </a:pPr>
                      <a:r>
                        <a:rPr lang="pt-BR" sz="1000" b="0" dirty="0">
                          <a:solidFill>
                            <a:srgbClr val="0F3D2D"/>
                          </a:solidFill>
                          <a:effectLst/>
                          <a:latin typeface="Cambria" panose="02040503050406030204" pitchFamily="18" charset="0"/>
                        </a:rPr>
                        <a:t>Av. Pres. Antônio Carlos, 51 - 18º andar</a:t>
                      </a:r>
                    </a:p>
                    <a:p>
                      <a:pPr>
                        <a:spcAft>
                          <a:spcPts val="0"/>
                        </a:spcAft>
                        <a:tabLst>
                          <a:tab pos="2700020" algn="ctr"/>
                          <a:tab pos="5400040" algn="r"/>
                        </a:tabLst>
                      </a:pPr>
                      <a:r>
                        <a:rPr lang="pt-BR" sz="1000" b="0" dirty="0">
                          <a:solidFill>
                            <a:srgbClr val="0F3D2D"/>
                          </a:solidFill>
                          <a:effectLst/>
                          <a:latin typeface="Cambria" panose="02040503050406030204" pitchFamily="18" charset="0"/>
                        </a:rPr>
                        <a:t>Centro, Rio de Janeiro – RJ</a:t>
                      </a:r>
                    </a:p>
                    <a:p>
                      <a:pPr>
                        <a:spcAft>
                          <a:spcPts val="0"/>
                        </a:spcAft>
                        <a:tabLst>
                          <a:tab pos="2700020" algn="ctr"/>
                          <a:tab pos="5400040" algn="r"/>
                        </a:tabLst>
                      </a:pPr>
                      <a:r>
                        <a:rPr lang="pt-BR" sz="1000" b="0" dirty="0">
                          <a:solidFill>
                            <a:srgbClr val="0F3D2D"/>
                          </a:solidFill>
                          <a:effectLst/>
                          <a:latin typeface="Cambria" panose="02040503050406030204" pitchFamily="18" charset="0"/>
                        </a:rPr>
                        <a:t>20020 010 – Brasil</a:t>
                      </a:r>
                      <a:br>
                        <a:rPr lang="pt-BR" sz="1000" b="0" dirty="0">
                          <a:solidFill>
                            <a:srgbClr val="0F3D2D"/>
                          </a:solidFill>
                          <a:effectLst/>
                          <a:latin typeface="Cambria" panose="02040503050406030204" pitchFamily="18" charset="0"/>
                        </a:rPr>
                      </a:br>
                      <a:r>
                        <a:rPr lang="pt-BR" sz="1000" b="0" dirty="0" err="1">
                          <a:solidFill>
                            <a:srgbClr val="0F3D2D"/>
                          </a:solidFill>
                          <a:effectLst/>
                          <a:latin typeface="Cambria" panose="02040503050406030204" pitchFamily="18" charset="0"/>
                        </a:rPr>
                        <a:t>tel</a:t>
                      </a:r>
                      <a:r>
                        <a:rPr lang="pt-BR" sz="1000" b="0" dirty="0">
                          <a:solidFill>
                            <a:srgbClr val="0F3D2D"/>
                          </a:solidFill>
                          <a:effectLst/>
                          <a:latin typeface="Cambria" panose="02040503050406030204" pitchFamily="18" charset="0"/>
                        </a:rPr>
                        <a:t>   55 21 3824 3265</a:t>
                      </a:r>
                    </a:p>
                    <a:p>
                      <a:pPr>
                        <a:spcAft>
                          <a:spcPts val="400"/>
                        </a:spcAft>
                        <a:tabLst>
                          <a:tab pos="2700020" algn="ctr"/>
                          <a:tab pos="5400040" algn="r"/>
                        </a:tabLst>
                      </a:pPr>
                      <a:endParaRPr lang="pt-BR" sz="1000" b="1" cap="all" spc="50" dirty="0">
                        <a:solidFill>
                          <a:srgbClr val="0F3D2D"/>
                        </a:solidFill>
                        <a:effectLst/>
                        <a:latin typeface="Cambria" panose="02040503050406030204" pitchFamily="18" charset="0"/>
                      </a:endParaRPr>
                    </a:p>
                  </a:txBody>
                  <a:tcPr marL="25441" marR="25441" marT="25441"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spcAft>
                          <a:spcPts val="0"/>
                        </a:spcAft>
                        <a:tabLst>
                          <a:tab pos="2700020" algn="ctr"/>
                          <a:tab pos="5400040" algn="r"/>
                        </a:tabLst>
                      </a:pPr>
                      <a:endParaRPr lang="pt-BR" sz="1000" dirty="0">
                        <a:effectLst/>
                        <a:latin typeface="Courier"/>
                        <a:ea typeface="Times New Roman" panose="02020603050405020304" pitchFamily="18" charset="0"/>
                        <a:cs typeface="Times New Roman" panose="02020603050405020304" pitchFamily="18" charset="0"/>
                      </a:endParaRPr>
                    </a:p>
                  </a:txBody>
                  <a:tcPr marL="25441" marR="25441" marT="25441"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tângulo 4"/>
          <p:cNvSpPr/>
          <p:nvPr/>
        </p:nvSpPr>
        <p:spPr>
          <a:xfrm>
            <a:off x="635001" y="5235460"/>
            <a:ext cx="3201650" cy="276999"/>
          </a:xfrm>
          <a:prstGeom prst="rect">
            <a:avLst/>
          </a:prstGeom>
        </p:spPr>
        <p:txBody>
          <a:bodyPr wrap="square">
            <a:spAutoFit/>
          </a:bodyPr>
          <a:lstStyle/>
          <a:p>
            <a:r>
              <a:rPr lang="pt-BR" sz="1200">
                <a:solidFill>
                  <a:srgbClr val="0F3D2D"/>
                </a:solidFill>
                <a:latin typeface="Cambria" panose="02040503050406030204" pitchFamily="18" charset="0"/>
                <a:ea typeface="Verdana" panose="020B0604030504040204" pitchFamily="34" charset="0"/>
                <a:cs typeface="Verdana" panose="020B0604030504040204" pitchFamily="34" charset="0"/>
              </a:rPr>
              <a:t>www.ulhoacanto.com.br</a:t>
            </a:r>
            <a:endParaRPr lang="pt-BR" sz="1200" dirty="0">
              <a:solidFill>
                <a:srgbClr val="0F3D2D"/>
              </a:solidFill>
              <a:latin typeface="Cambria" panose="02040503050406030204" pitchFamily="18" charset="0"/>
              <a:ea typeface="Verdana" panose="020B0604030504040204" pitchFamily="34" charset="0"/>
              <a:cs typeface="Verdana" panose="020B0604030504040204" pitchFamily="34" charset="0"/>
            </a:endParaRPr>
          </a:p>
        </p:txBody>
      </p:sp>
      <p:sp>
        <p:nvSpPr>
          <p:cNvPr id="9" name="CaixaDeTexto 8"/>
          <p:cNvSpPr txBox="1"/>
          <p:nvPr/>
        </p:nvSpPr>
        <p:spPr>
          <a:xfrm>
            <a:off x="5292847" y="2743335"/>
            <a:ext cx="1634877" cy="308674"/>
          </a:xfrm>
          <a:prstGeom prst="rect">
            <a:avLst/>
          </a:prstGeom>
          <a:noFill/>
        </p:spPr>
        <p:txBody>
          <a:bodyPr wrap="square" rtlCol="0">
            <a:spAutoFit/>
          </a:bodyPr>
          <a:lstStyle/>
          <a:p>
            <a:r>
              <a:rPr lang="pt-BR" sz="1406" dirty="0">
                <a:solidFill>
                  <a:srgbClr val="0F3D2D"/>
                </a:solidFill>
                <a:latin typeface="Times New Roman" panose="02020603050405020304" pitchFamily="18" charset="0"/>
                <a:cs typeface="Times New Roman" panose="02020603050405020304" pitchFamily="18" charset="0"/>
              </a:rPr>
              <a:t>A D V O G A D O S</a:t>
            </a:r>
          </a:p>
        </p:txBody>
      </p:sp>
      <p:pic>
        <p:nvPicPr>
          <p:cNvPr id="1026" name="Picture 2" descr="LOGO_UlhoaCanto_COR_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6562" y="2027914"/>
            <a:ext cx="5867446" cy="7154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2E23A47C-13F8-48E2-8F56-4215C87FF4B7}" type="slidenum">
              <a:rPr lang="pt-BR" smtClean="0"/>
              <a:t>15</a:t>
            </a:fld>
            <a:endParaRPr lang="pt-BR"/>
          </a:p>
        </p:txBody>
      </p:sp>
    </p:spTree>
    <p:extLst>
      <p:ext uri="{BB962C8B-B14F-4D97-AF65-F5344CB8AC3E}">
        <p14:creationId xmlns:p14="http://schemas.microsoft.com/office/powerpoint/2010/main" val="2362826677"/>
      </p:ext>
    </p:extLst>
  </p:cSld>
  <p:clrMapOvr>
    <a:masterClrMapping/>
  </p:clrMapOvr>
  <p:transition spd="slow">
    <p:fade/>
  </p:transition>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16820</TotalTime>
  <Words>1652</Words>
  <Application>Microsoft Office PowerPoint</Application>
  <PresentationFormat>Widescreen</PresentationFormat>
  <Paragraphs>240</Paragraphs>
  <Slides>15</Slides>
  <Notes>1</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15</vt:i4>
      </vt:variant>
    </vt:vector>
  </HeadingPairs>
  <TitlesOfParts>
    <vt:vector size="25" baseType="lpstr">
      <vt:lpstr>Arial</vt:lpstr>
      <vt:lpstr>Calibri</vt:lpstr>
      <vt:lpstr>Calibri Light</vt:lpstr>
      <vt:lpstr>Cambria</vt:lpstr>
      <vt:lpstr>Courier</vt:lpstr>
      <vt:lpstr>Mangal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UCRG</dc:creator>
  <cp:lastModifiedBy>Michel H Neto (Ulhôa Canto)</cp:lastModifiedBy>
  <cp:revision>575</cp:revision>
  <cp:lastPrinted>2018-05-18T20:48:51Z</cp:lastPrinted>
  <dcterms:created xsi:type="dcterms:W3CDTF">2015-10-21T13:26:50Z</dcterms:created>
  <dcterms:modified xsi:type="dcterms:W3CDTF">2018-08-23T19:17:28Z</dcterms:modified>
</cp:coreProperties>
</file>