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2">
  <p:sldMasterIdLst>
    <p:sldMasterId id="2147483648" r:id="rId1"/>
  </p:sldMasterIdLst>
  <p:sldIdLst>
    <p:sldId id="256" r:id="rId2"/>
    <p:sldId id="343" r:id="rId3"/>
    <p:sldId id="305" r:id="rId4"/>
    <p:sldId id="306" r:id="rId5"/>
    <p:sldId id="283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71" r:id="rId17"/>
    <p:sldId id="325" r:id="rId18"/>
    <p:sldId id="326" r:id="rId19"/>
    <p:sldId id="349" r:id="rId20"/>
    <p:sldId id="350" r:id="rId21"/>
    <p:sldId id="351" r:id="rId22"/>
    <p:sldId id="352" r:id="rId23"/>
    <p:sldId id="353" r:id="rId24"/>
    <p:sldId id="354" r:id="rId25"/>
    <p:sldId id="355" r:id="rId26"/>
    <p:sldId id="356" r:id="rId27"/>
    <p:sldId id="357" r:id="rId28"/>
    <p:sldId id="372" r:id="rId29"/>
    <p:sldId id="359" r:id="rId30"/>
    <p:sldId id="358" r:id="rId31"/>
    <p:sldId id="360" r:id="rId32"/>
    <p:sldId id="362" r:id="rId33"/>
    <p:sldId id="361" r:id="rId34"/>
    <p:sldId id="363" r:id="rId35"/>
    <p:sldId id="364" r:id="rId36"/>
    <p:sldId id="368" r:id="rId37"/>
    <p:sldId id="369" r:id="rId38"/>
    <p:sldId id="365" r:id="rId39"/>
    <p:sldId id="366" r:id="rId40"/>
    <p:sldId id="370" r:id="rId41"/>
    <p:sldId id="375" r:id="rId42"/>
    <p:sldId id="376" r:id="rId43"/>
    <p:sldId id="377" r:id="rId44"/>
    <p:sldId id="378" r:id="rId45"/>
    <p:sldId id="379" r:id="rId46"/>
    <p:sldId id="380" r:id="rId47"/>
    <p:sldId id="381" r:id="rId48"/>
    <p:sldId id="374" r:id="rId49"/>
    <p:sldId id="327" r:id="rId50"/>
    <p:sldId id="328" r:id="rId51"/>
    <p:sldId id="330" r:id="rId52"/>
    <p:sldId id="382" r:id="rId53"/>
    <p:sldId id="383" r:id="rId54"/>
    <p:sldId id="384" r:id="rId55"/>
    <p:sldId id="385" r:id="rId56"/>
    <p:sldId id="386" r:id="rId57"/>
    <p:sldId id="387" r:id="rId58"/>
    <p:sldId id="331" r:id="rId59"/>
    <p:sldId id="332" r:id="rId60"/>
    <p:sldId id="333" r:id="rId61"/>
    <p:sldId id="334" r:id="rId62"/>
    <p:sldId id="388" r:id="rId63"/>
    <p:sldId id="389" r:id="rId64"/>
    <p:sldId id="390" r:id="rId65"/>
    <p:sldId id="391" r:id="rId66"/>
    <p:sldId id="392" r:id="rId67"/>
    <p:sldId id="393" r:id="rId68"/>
    <p:sldId id="394" r:id="rId69"/>
    <p:sldId id="395" r:id="rId70"/>
    <p:sldId id="396" r:id="rId71"/>
    <p:sldId id="397" r:id="rId72"/>
    <p:sldId id="398" r:id="rId73"/>
    <p:sldId id="399" r:id="rId74"/>
    <p:sldId id="400" r:id="rId75"/>
    <p:sldId id="401" r:id="rId76"/>
    <p:sldId id="402" r:id="rId77"/>
    <p:sldId id="403" r:id="rId78"/>
    <p:sldId id="302" r:id="rId7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03" autoAdjust="0"/>
    <p:restoredTop sz="94660"/>
  </p:normalViewPr>
  <p:slideViewPr>
    <p:cSldViewPr snapToGrid="0">
      <p:cViewPr varScale="1">
        <p:scale>
          <a:sx n="74" d="100"/>
          <a:sy n="74" d="100"/>
        </p:scale>
        <p:origin x="-63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7/17/2019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lattes.cnpq.br/0834398300559380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lanalto.gov.br/ccivil_03/_ato2015-2018/2015/lei/l13105.htm#art1015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blj.org.br/revistas/revista9/revista9%20%20JOS%C3%89%20CARLOS%20BARBOSA%20MOREIRA%20-%20Que%20significa%20'n%C3%A3o%20conhecer'%20de%20um%20Recurso.pdf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lanalto.gov.br/ccivil_03/_ato2015-2018/2015/lei/l13105.htm#art373&#167;1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j.jus.br/webstj/processo/justica/jurisprudencia.asp?origemPesquisa=informativo&amp;tipo=num_pro&amp;valor=REsp1729110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j.jus.br/webstj/processo/justica/jurisprudencia.asp?origemPesquisa=informativo&amp;tipo=num_pro&amp;valor=REsp1724453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j.jus.br/webstj/processo/justica/jurisprudencia.asp?origemPesquisa=informativo&amp;tipo=num_pro&amp;valor=REsp1752049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j.jus.br/webstj/processo/justica/jurisprudencia.asp?origemPesquisa=informativo&amp;tipo=num_pro&amp;valor=REsp1738756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j.jus.br/webstj/processo/justica/jurisprudencia.asp?origemPesquisa=informativo&amp;tipo=num_pro&amp;valor=REsp1704520" TargetMode="External"/><Relationship Id="rId2" Type="http://schemas.openxmlformats.org/officeDocument/2006/relationships/hyperlink" Target="http://www.stj.jus.br/webstj/processo/justica/jurisprudencia.asp?origemPesquisa=informativo&amp;tipo=num_pro&amp;valor=REsp1738756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tj.jus.br/repetitivos/temas_repetitivos/pesquisa.jsp?novaConsulta=true&amp;tipo_pesquisa=T&amp;cod_tema_inicial=988&amp;cod_tema_final=988" TargetMode="Externa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j.jus.br/webstj/processo/justica/jurisprudencia.asp?origemPesquisa=informativo&amp;tipo=num_pro&amp;valor=REsp1700305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lanalto.gov.br/ccivil_03/_ato2015-2018/2015/lei/l13105.htm#art932iii" TargetMode="Externa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j.jus.br/webstj/processo/justica/jurisprudencia.asp?origemPesquisa=informativo&amp;tipo=num_pro&amp;valor=EAREsp230380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lanalto.gov.br/ccivil_03/_ato2015-2018/2015/lei/l13105.htm#art932iii" TargetMode="Externa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lanalto.gov.br/ccivil_03/_ato2015-2018/2015/lei/l13105.htm#art932iii" TargetMode="Externa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CPC – Aspectos Práticos: Recursos 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Professor Ms. Fábio Pinheiro Gazzi</a:t>
            </a:r>
          </a:p>
          <a:p>
            <a:r>
              <a:rPr lang="pt-BR" dirty="0"/>
              <a:t>Currículo: </a:t>
            </a:r>
            <a:r>
              <a:rPr lang="pt-BR" dirty="0">
                <a:hlinkClick r:id="rId2"/>
              </a:rPr>
              <a:t>http://</a:t>
            </a:r>
            <a:r>
              <a:rPr lang="pt-BR" dirty="0" smtClean="0">
                <a:hlinkClick r:id="rId2"/>
              </a:rPr>
              <a:t>lattes.cnpq.br/0834398300559380</a:t>
            </a:r>
            <a:endParaRPr lang="pt-BR" dirty="0" smtClean="0"/>
          </a:p>
          <a:p>
            <a:r>
              <a:rPr lang="pt-BR" dirty="0" smtClean="0"/>
              <a:t>Contato: fabio@gssa.adv.br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0939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Princípios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1365161"/>
            <a:ext cx="8596668" cy="4676201"/>
          </a:xfrm>
        </p:spPr>
        <p:txBody>
          <a:bodyPr>
            <a:normAutofit/>
          </a:bodyPr>
          <a:lstStyle/>
          <a:p>
            <a:endParaRPr lang="pt-BR" sz="2000" dirty="0"/>
          </a:p>
          <a:p>
            <a:r>
              <a:rPr lang="pt-BR" sz="2000" dirty="0" smtClean="0"/>
              <a:t>Duplo Grau de jurisdição	</a:t>
            </a:r>
            <a:r>
              <a:rPr lang="pt-BR" sz="2000" dirty="0" smtClean="0">
                <a:solidFill>
                  <a:srgbClr val="FF0000"/>
                </a:solidFill>
              </a:rPr>
              <a:t>(art. 496)</a:t>
            </a:r>
            <a:endParaRPr lang="pt-BR" sz="2000" dirty="0" smtClean="0"/>
          </a:p>
          <a:p>
            <a:pPr lvl="1"/>
            <a:r>
              <a:rPr lang="pt-BR" dirty="0" smtClean="0"/>
              <a:t>Colegialidade nos Tribunais</a:t>
            </a:r>
          </a:p>
          <a:p>
            <a:pPr lvl="1"/>
            <a:r>
              <a:rPr lang="pt-BR" dirty="0" smtClean="0"/>
              <a:t>Reserva de plenário</a:t>
            </a:r>
          </a:p>
          <a:p>
            <a:r>
              <a:rPr lang="pt-BR" sz="2000" dirty="0" smtClean="0"/>
              <a:t>Taxatividade </a:t>
            </a:r>
            <a:r>
              <a:rPr lang="pt-BR" sz="2000" dirty="0" smtClean="0">
                <a:solidFill>
                  <a:srgbClr val="FF0000"/>
                </a:solidFill>
              </a:rPr>
              <a:t>(art. 994)</a:t>
            </a:r>
            <a:endParaRPr lang="pt-BR" sz="2000" dirty="0" smtClean="0"/>
          </a:p>
          <a:p>
            <a:r>
              <a:rPr lang="pt-BR" sz="2000" dirty="0" err="1" smtClean="0"/>
              <a:t>Unirrecorribilidade</a:t>
            </a:r>
            <a:endParaRPr lang="pt-BR" sz="2000" dirty="0" smtClean="0"/>
          </a:p>
          <a:p>
            <a:r>
              <a:rPr lang="pt-BR" sz="2000" dirty="0" smtClean="0"/>
              <a:t>Correlação</a:t>
            </a:r>
          </a:p>
          <a:p>
            <a:r>
              <a:rPr lang="pt-BR" sz="2000" dirty="0" smtClean="0"/>
              <a:t>Fungibilidade (exceção: caso de dúvida </a:t>
            </a:r>
            <a:r>
              <a:rPr lang="pt-BR" sz="2000" dirty="0" smtClean="0">
                <a:solidFill>
                  <a:srgbClr val="FF0000"/>
                </a:solidFill>
              </a:rPr>
              <a:t>art. 1.024, §3º</a:t>
            </a:r>
            <a:r>
              <a:rPr lang="pt-BR" sz="2000" dirty="0" smtClean="0"/>
              <a:t>)</a:t>
            </a:r>
          </a:p>
          <a:p>
            <a:r>
              <a:rPr lang="pt-BR" sz="2000" dirty="0" smtClean="0"/>
              <a:t>Voluntariedade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736806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Princípios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sz="2000" dirty="0"/>
          </a:p>
          <a:p>
            <a:r>
              <a:rPr lang="pt-BR" sz="2000" dirty="0" err="1" smtClean="0"/>
              <a:t>Dialeticidade</a:t>
            </a:r>
            <a:r>
              <a:rPr lang="pt-BR" sz="2000" dirty="0" smtClean="0"/>
              <a:t> (razões específicas)</a:t>
            </a:r>
          </a:p>
          <a:p>
            <a:r>
              <a:rPr lang="pt-BR" sz="2000" dirty="0" smtClean="0"/>
              <a:t>Irrecorribilidade em separado das interlocutórias</a:t>
            </a:r>
          </a:p>
          <a:p>
            <a:r>
              <a:rPr lang="pt-BR" sz="2000" dirty="0" smtClean="0"/>
              <a:t>Consumação</a:t>
            </a:r>
          </a:p>
          <a:p>
            <a:r>
              <a:rPr lang="pt-BR" sz="2000" dirty="0" smtClean="0"/>
              <a:t>Complementariedade (somente quando a decisão for alterada </a:t>
            </a:r>
            <a:r>
              <a:rPr lang="pt-BR" sz="2000" dirty="0" smtClean="0">
                <a:solidFill>
                  <a:srgbClr val="FF0000"/>
                </a:solidFill>
              </a:rPr>
              <a:t>art. 1.024, §4º</a:t>
            </a:r>
            <a:r>
              <a:rPr lang="pt-BR" sz="2000" dirty="0" smtClean="0"/>
              <a:t>)</a:t>
            </a:r>
          </a:p>
          <a:p>
            <a:r>
              <a:rPr lang="pt-BR" sz="2000" dirty="0" smtClean="0"/>
              <a:t>Proibição da </a:t>
            </a:r>
            <a:r>
              <a:rPr lang="pt-BR" sz="2000" i="1" dirty="0" smtClean="0"/>
              <a:t>reformatio in pejus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011234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Efeitos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000" dirty="0" smtClean="0"/>
              <a:t>Obstativo</a:t>
            </a:r>
          </a:p>
          <a:p>
            <a:r>
              <a:rPr lang="pt-BR" sz="2000" dirty="0" smtClean="0"/>
              <a:t>Suspensivo </a:t>
            </a:r>
            <a:r>
              <a:rPr lang="pt-BR" sz="2000" dirty="0" smtClean="0">
                <a:solidFill>
                  <a:srgbClr val="FF0000"/>
                </a:solidFill>
              </a:rPr>
              <a:t>(observação: art. 495)</a:t>
            </a:r>
            <a:endParaRPr lang="pt-BR" sz="2000" dirty="0" smtClean="0"/>
          </a:p>
          <a:p>
            <a:r>
              <a:rPr lang="pt-BR" sz="2000" dirty="0" smtClean="0"/>
              <a:t>Regressivo/retratação </a:t>
            </a:r>
            <a:r>
              <a:rPr lang="pt-BR" sz="2000" dirty="0" smtClean="0">
                <a:solidFill>
                  <a:srgbClr val="FF0000"/>
                </a:solidFill>
              </a:rPr>
              <a:t>(ex. </a:t>
            </a:r>
            <a:r>
              <a:rPr lang="pt-BR" sz="2000" dirty="0" err="1" smtClean="0">
                <a:solidFill>
                  <a:srgbClr val="FF0000"/>
                </a:solidFill>
              </a:rPr>
              <a:t>arts</a:t>
            </a:r>
            <a:r>
              <a:rPr lang="pt-BR" sz="2000" dirty="0" smtClean="0">
                <a:solidFill>
                  <a:srgbClr val="FF0000"/>
                </a:solidFill>
              </a:rPr>
              <a:t>. 331/332/ 485, §7º/ 1.021)</a:t>
            </a:r>
          </a:p>
          <a:p>
            <a:r>
              <a:rPr lang="pt-BR" sz="2000" dirty="0" smtClean="0"/>
              <a:t>Diferido/dependente (ex. recurso adesivo)</a:t>
            </a:r>
          </a:p>
          <a:p>
            <a:r>
              <a:rPr lang="pt-BR" sz="2000" dirty="0" smtClean="0"/>
              <a:t>Devolutivo (projeção do princípio do dispositivo – </a:t>
            </a:r>
            <a:r>
              <a:rPr lang="pt-BR" sz="2000" dirty="0" smtClean="0">
                <a:solidFill>
                  <a:srgbClr val="FF0000"/>
                </a:solidFill>
              </a:rPr>
              <a:t>art. 1013</a:t>
            </a:r>
            <a:r>
              <a:rPr lang="pt-BR" sz="2000" dirty="0" smtClean="0"/>
              <a:t>)</a:t>
            </a:r>
          </a:p>
          <a:p>
            <a:r>
              <a:rPr lang="pt-BR" sz="2000" dirty="0" smtClean="0"/>
              <a:t>Translativo (projeção do princípio inquisitório: </a:t>
            </a:r>
            <a:r>
              <a:rPr lang="pt-BR" sz="2000" i="1" dirty="0" smtClean="0"/>
              <a:t>possibilidade da reformatio in pejus</a:t>
            </a:r>
            <a:r>
              <a:rPr lang="pt-BR" sz="2000" dirty="0" smtClean="0"/>
              <a:t>)</a:t>
            </a:r>
          </a:p>
          <a:p>
            <a:r>
              <a:rPr lang="pt-BR" sz="2000" dirty="0"/>
              <a:t>Substitutivo (consequência do </a:t>
            </a:r>
            <a:r>
              <a:rPr lang="pt-BR" sz="2000" dirty="0" smtClean="0"/>
              <a:t>julgamento</a:t>
            </a:r>
            <a:r>
              <a:rPr lang="pt-BR" sz="2000" dirty="0" smtClean="0">
                <a:solidFill>
                  <a:srgbClr val="FF0000"/>
                </a:solidFill>
              </a:rPr>
              <a:t> - art. 1008</a:t>
            </a:r>
            <a:r>
              <a:rPr lang="pt-BR" sz="2000" dirty="0" smtClean="0"/>
              <a:t>)</a:t>
            </a:r>
            <a:endParaRPr lang="pt-BR" sz="2000" dirty="0"/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4068786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Taxatividade Recursal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1442435"/>
            <a:ext cx="8596668" cy="4598928"/>
          </a:xfrm>
        </p:spPr>
        <p:txBody>
          <a:bodyPr>
            <a:normAutofit fontScale="85000" lnSpcReduction="20000"/>
          </a:bodyPr>
          <a:lstStyle/>
          <a:p>
            <a:r>
              <a:rPr lang="pt-BR" sz="2000" dirty="0"/>
              <a:t>Art. 994.  São cabíveis os seguintes recursos:</a:t>
            </a:r>
          </a:p>
          <a:p>
            <a:r>
              <a:rPr lang="pt-BR" sz="2000" dirty="0"/>
              <a:t>I - apelação;</a:t>
            </a:r>
          </a:p>
          <a:p>
            <a:r>
              <a:rPr lang="pt-BR" sz="2000" dirty="0"/>
              <a:t>II - agravo de instrumento;</a:t>
            </a:r>
          </a:p>
          <a:p>
            <a:r>
              <a:rPr lang="pt-BR" sz="2000" dirty="0" err="1"/>
              <a:t>III</a:t>
            </a:r>
            <a:r>
              <a:rPr lang="pt-BR" sz="2000" dirty="0"/>
              <a:t> - agravo interno;</a:t>
            </a:r>
          </a:p>
          <a:p>
            <a:r>
              <a:rPr lang="pt-BR" sz="2000" dirty="0" err="1"/>
              <a:t>IV</a:t>
            </a:r>
            <a:r>
              <a:rPr lang="pt-BR" sz="2000" dirty="0"/>
              <a:t> - embargos de declaração;</a:t>
            </a:r>
          </a:p>
          <a:p>
            <a:r>
              <a:rPr lang="pt-BR" sz="2000" dirty="0"/>
              <a:t>V - recurso ordinário;</a:t>
            </a:r>
          </a:p>
          <a:p>
            <a:r>
              <a:rPr lang="pt-BR" sz="2000" dirty="0"/>
              <a:t>VI - recurso especial;</a:t>
            </a:r>
          </a:p>
          <a:p>
            <a:r>
              <a:rPr lang="pt-BR" sz="2000" dirty="0" err="1"/>
              <a:t>VII</a:t>
            </a:r>
            <a:r>
              <a:rPr lang="pt-BR" sz="2000" dirty="0"/>
              <a:t> - recurso extraordinário;</a:t>
            </a:r>
          </a:p>
          <a:p>
            <a:r>
              <a:rPr lang="pt-BR" sz="2000" dirty="0" err="1"/>
              <a:t>VIII</a:t>
            </a:r>
            <a:r>
              <a:rPr lang="pt-BR" sz="2000" dirty="0"/>
              <a:t> - agravo em recurso especial ou extraordinário;</a:t>
            </a:r>
          </a:p>
          <a:p>
            <a:r>
              <a:rPr lang="pt-BR" sz="2000" dirty="0" err="1"/>
              <a:t>IX</a:t>
            </a:r>
            <a:r>
              <a:rPr lang="pt-BR" sz="2000" dirty="0"/>
              <a:t> - embargos de </a:t>
            </a:r>
            <a:r>
              <a:rPr lang="pt-BR" sz="2000" dirty="0" smtClean="0"/>
              <a:t>divergência</a:t>
            </a:r>
          </a:p>
          <a:p>
            <a:r>
              <a:rPr lang="pt-BR" sz="2000" dirty="0" smtClean="0"/>
              <a:t>ART. 997:</a:t>
            </a:r>
          </a:p>
          <a:p>
            <a:pPr algn="just"/>
            <a:r>
              <a:rPr lang="pt-BR" dirty="0"/>
              <a:t>§ 2</a:t>
            </a:r>
            <a:r>
              <a:rPr lang="pt-BR" u="sng" baseline="30000" dirty="0"/>
              <a:t>o</a:t>
            </a:r>
            <a:r>
              <a:rPr lang="pt-BR" dirty="0"/>
              <a:t> O </a:t>
            </a:r>
            <a:r>
              <a:rPr lang="pt-BR" dirty="0">
                <a:solidFill>
                  <a:srgbClr val="FF0000"/>
                </a:solidFill>
              </a:rPr>
              <a:t>recurso adesivo </a:t>
            </a:r>
            <a:r>
              <a:rPr lang="pt-BR" dirty="0"/>
              <a:t>fica subordinado ao recurso independente, sendo-lhe aplicáveis as mesmas regras deste quanto aos requisitos de admissibilidade e julgamento no tribunal, salvo disposição legal diversa, observado, ainda, o seguinte</a:t>
            </a:r>
            <a:endParaRPr lang="pt-BR" sz="2000" dirty="0"/>
          </a:p>
          <a:p>
            <a:endParaRPr lang="pt-B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933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Taxatividade Recursal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000" dirty="0" smtClean="0">
                <a:solidFill>
                  <a:schemeClr val="tx1"/>
                </a:solidFill>
              </a:rPr>
              <a:t>Art. 1.009</a:t>
            </a:r>
          </a:p>
          <a:p>
            <a:pPr algn="just"/>
            <a:r>
              <a:rPr lang="pt-BR" sz="2000" dirty="0"/>
              <a:t>§ 1</a:t>
            </a:r>
            <a:r>
              <a:rPr lang="pt-BR" sz="2000" u="sng" baseline="30000" dirty="0"/>
              <a:t>o</a:t>
            </a:r>
            <a:r>
              <a:rPr lang="pt-BR" sz="2000" dirty="0"/>
              <a:t> As questões resolvidas na fase de conhecimento, se a </a:t>
            </a:r>
            <a:r>
              <a:rPr lang="pt-BR" sz="2000" dirty="0">
                <a:solidFill>
                  <a:srgbClr val="FF0000"/>
                </a:solidFill>
              </a:rPr>
              <a:t>decisão</a:t>
            </a:r>
            <a:r>
              <a:rPr lang="pt-BR" sz="2000" dirty="0"/>
              <a:t> a seu respeito </a:t>
            </a:r>
            <a:r>
              <a:rPr lang="pt-BR" sz="2000" dirty="0">
                <a:solidFill>
                  <a:srgbClr val="FF0000"/>
                </a:solidFill>
              </a:rPr>
              <a:t>não comportar agravo de instrumento</a:t>
            </a:r>
            <a:r>
              <a:rPr lang="pt-BR" sz="2000" dirty="0"/>
              <a:t>, não são cobertas pela preclusão e devem ser </a:t>
            </a:r>
            <a:r>
              <a:rPr lang="pt-BR" sz="2000" dirty="0">
                <a:solidFill>
                  <a:srgbClr val="FF0000"/>
                </a:solidFill>
              </a:rPr>
              <a:t>suscitadas em preliminar de apelação</a:t>
            </a:r>
            <a:r>
              <a:rPr lang="pt-BR" sz="2000" dirty="0"/>
              <a:t>, eventualmente interposta contra a decisão final, ou nas contrarrazões</a:t>
            </a:r>
            <a:endParaRPr lang="pt-BR" sz="2000" dirty="0">
              <a:solidFill>
                <a:schemeClr val="tx1"/>
              </a:solidFill>
            </a:endParaRPr>
          </a:p>
          <a:p>
            <a:endParaRPr lang="pt-B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470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Despacho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000" dirty="0"/>
              <a:t>Art. 1.001.  Dos despachos não cabe recurso</a:t>
            </a:r>
            <a:endParaRPr lang="pt-B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422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Regras Gerais Aplicáveis aos Recursos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000" dirty="0" smtClean="0">
                <a:solidFill>
                  <a:schemeClr val="tx1"/>
                </a:solidFill>
              </a:rPr>
              <a:t>Não impedem a eficácia da decisão, salvo lei ou decisão judicial (Art. 995)</a:t>
            </a:r>
          </a:p>
          <a:p>
            <a:pPr algn="just"/>
            <a:r>
              <a:rPr lang="pt-BR" sz="2000" dirty="0" smtClean="0">
                <a:solidFill>
                  <a:schemeClr val="tx1"/>
                </a:solidFill>
              </a:rPr>
              <a:t>Interesse/Legitimidade: Vencida, MP e 3º Prejudicado (art. 996)</a:t>
            </a:r>
          </a:p>
          <a:p>
            <a:pPr algn="just"/>
            <a:r>
              <a:rPr lang="pt-BR" sz="2000" dirty="0" smtClean="0">
                <a:solidFill>
                  <a:schemeClr val="tx1"/>
                </a:solidFill>
              </a:rPr>
              <a:t>Os recursos são independentes para a interposição, podendo haver adesão (art. 997), dede que seja </a:t>
            </a:r>
            <a:r>
              <a:rPr lang="pt-BR" sz="2000" dirty="0" err="1" smtClean="0">
                <a:solidFill>
                  <a:schemeClr val="tx1"/>
                </a:solidFill>
              </a:rPr>
              <a:t>Apel</a:t>
            </a:r>
            <a:r>
              <a:rPr lang="pt-BR" sz="2000" dirty="0" smtClean="0">
                <a:solidFill>
                  <a:schemeClr val="tx1"/>
                </a:solidFill>
              </a:rPr>
              <a:t>, </a:t>
            </a:r>
            <a:r>
              <a:rPr lang="pt-BR" sz="2000" dirty="0" err="1" smtClean="0">
                <a:solidFill>
                  <a:schemeClr val="tx1"/>
                </a:solidFill>
              </a:rPr>
              <a:t>RExt</a:t>
            </a:r>
            <a:r>
              <a:rPr lang="pt-BR" sz="2000" dirty="0" smtClean="0">
                <a:solidFill>
                  <a:schemeClr val="tx1"/>
                </a:solidFill>
              </a:rPr>
              <a:t> ou </a:t>
            </a:r>
            <a:r>
              <a:rPr lang="pt-BR" sz="2000" dirty="0" err="1" smtClean="0">
                <a:solidFill>
                  <a:schemeClr val="tx1"/>
                </a:solidFill>
              </a:rPr>
              <a:t>REsp</a:t>
            </a:r>
            <a:r>
              <a:rPr lang="pt-BR" sz="2000" dirty="0" smtClean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pt-BR" sz="2000" u="sng" dirty="0" smtClean="0">
                <a:solidFill>
                  <a:srgbClr val="FF0000"/>
                </a:solidFill>
              </a:rPr>
              <a:t>Desistência</a:t>
            </a:r>
            <a:r>
              <a:rPr lang="pt-BR" sz="2000" dirty="0" smtClean="0">
                <a:solidFill>
                  <a:srgbClr val="FF0000"/>
                </a:solidFill>
              </a:rPr>
              <a:t> </a:t>
            </a:r>
            <a:r>
              <a:rPr lang="pt-BR" sz="2000" dirty="0" smtClean="0">
                <a:solidFill>
                  <a:schemeClr val="tx1"/>
                </a:solidFill>
              </a:rPr>
              <a:t>do recurso: não precisa de anuência da parte adversa ou do litisconsorte (art. 998) e não impede a análise da repercussão geral já reconhecida.</a:t>
            </a:r>
          </a:p>
          <a:p>
            <a:pPr algn="just"/>
            <a:r>
              <a:rPr lang="pt-BR" sz="2000" u="sng" dirty="0" smtClean="0">
                <a:solidFill>
                  <a:srgbClr val="FF0000"/>
                </a:solidFill>
              </a:rPr>
              <a:t>Renúncia</a:t>
            </a:r>
            <a:r>
              <a:rPr lang="pt-BR" sz="2000" dirty="0" smtClean="0">
                <a:solidFill>
                  <a:schemeClr val="tx1"/>
                </a:solidFill>
              </a:rPr>
              <a:t>: independe da aceitação da outra parte.</a:t>
            </a: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265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Regras Gerais Aplicáveis aos Recursos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000" dirty="0" smtClean="0">
                <a:solidFill>
                  <a:schemeClr val="tx1"/>
                </a:solidFill>
              </a:rPr>
              <a:t> Aceitação tácita impede o recurso (art. 1000)</a:t>
            </a:r>
          </a:p>
          <a:p>
            <a:pPr algn="just"/>
            <a:r>
              <a:rPr lang="pt-BR" sz="2000" dirty="0">
                <a:solidFill>
                  <a:schemeClr val="tx1"/>
                </a:solidFill>
              </a:rPr>
              <a:t>Impugnação total ou parcial (art. 1001)</a:t>
            </a:r>
          </a:p>
          <a:p>
            <a:pPr algn="just"/>
            <a:r>
              <a:rPr lang="pt-BR" dirty="0" smtClean="0">
                <a:solidFill>
                  <a:schemeClr val="tx1"/>
                </a:solidFill>
              </a:rPr>
              <a:t>Prazo (art. 1003):</a:t>
            </a:r>
          </a:p>
          <a:p>
            <a:pPr lvl="1" algn="just"/>
            <a:r>
              <a:rPr lang="pt-BR" sz="1800" dirty="0" smtClean="0">
                <a:solidFill>
                  <a:schemeClr val="tx1"/>
                </a:solidFill>
              </a:rPr>
              <a:t>Início: </a:t>
            </a:r>
          </a:p>
          <a:p>
            <a:pPr lvl="2" algn="just"/>
            <a:r>
              <a:rPr lang="pt-BR" sz="1800" dirty="0" smtClean="0">
                <a:solidFill>
                  <a:schemeClr val="tx1"/>
                </a:solidFill>
              </a:rPr>
              <a:t>Intimação da decisão (pode ser em nome da sociedade de </a:t>
            </a:r>
            <a:r>
              <a:rPr lang="pt-BR" sz="1800" dirty="0" err="1" smtClean="0">
                <a:solidFill>
                  <a:schemeClr val="tx1"/>
                </a:solidFill>
              </a:rPr>
              <a:t>adv</a:t>
            </a:r>
            <a:r>
              <a:rPr lang="pt-BR" sz="1800" dirty="0" smtClean="0">
                <a:solidFill>
                  <a:schemeClr val="tx1"/>
                </a:solidFill>
              </a:rPr>
              <a:t>)</a:t>
            </a:r>
          </a:p>
          <a:p>
            <a:pPr lvl="2" algn="just"/>
            <a:r>
              <a:rPr lang="pt-BR" sz="1800" dirty="0" smtClean="0">
                <a:solidFill>
                  <a:schemeClr val="tx1"/>
                </a:solidFill>
              </a:rPr>
              <a:t>Na audiência (quando nesta for proferida a decisão)</a:t>
            </a:r>
          </a:p>
          <a:p>
            <a:pPr lvl="2" algn="just"/>
            <a:r>
              <a:rPr lang="pt-BR" sz="1800" dirty="0" smtClean="0">
                <a:solidFill>
                  <a:schemeClr val="tx1"/>
                </a:solidFill>
              </a:rPr>
              <a:t>Para o Réu + </a:t>
            </a:r>
            <a:r>
              <a:rPr lang="pt-BR" sz="1800" dirty="0" smtClean="0">
                <a:solidFill>
                  <a:srgbClr val="FF0000"/>
                </a:solidFill>
              </a:rPr>
              <a:t>decisão antes da citação</a:t>
            </a:r>
            <a:r>
              <a:rPr lang="pt-BR" sz="1800" dirty="0" smtClean="0">
                <a:solidFill>
                  <a:schemeClr val="tx1"/>
                </a:solidFill>
              </a:rPr>
              <a:t>: CPC art. 231, I a </a:t>
            </a:r>
            <a:r>
              <a:rPr lang="pt-BR" sz="1800" dirty="0" err="1" smtClean="0">
                <a:solidFill>
                  <a:schemeClr val="tx1"/>
                </a:solidFill>
              </a:rPr>
              <a:t>IV</a:t>
            </a:r>
            <a:endParaRPr lang="pt-BR" sz="1800" dirty="0" smtClean="0">
              <a:solidFill>
                <a:schemeClr val="tx1"/>
              </a:solidFill>
            </a:endParaRPr>
          </a:p>
          <a:p>
            <a:pPr lvl="2" algn="just"/>
            <a:endParaRPr lang="pt-BR" dirty="0" smtClean="0">
              <a:solidFill>
                <a:schemeClr val="tx1"/>
              </a:solidFill>
            </a:endParaRPr>
          </a:p>
          <a:p>
            <a:pPr lvl="2"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169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Regras Gerais Aplicáveis aos Recursos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000" dirty="0"/>
              <a:t>Art. 231.  Salvo disposição em sentido diverso, considera-se dia do começo do prazo:</a:t>
            </a:r>
          </a:p>
          <a:p>
            <a:r>
              <a:rPr lang="pt-BR" sz="2000" dirty="0"/>
              <a:t>I - a data de </a:t>
            </a:r>
            <a:r>
              <a:rPr lang="pt-BR" sz="2000" dirty="0">
                <a:solidFill>
                  <a:srgbClr val="FF0000"/>
                </a:solidFill>
              </a:rPr>
              <a:t>juntada</a:t>
            </a:r>
            <a:r>
              <a:rPr lang="pt-BR" sz="2000" dirty="0"/>
              <a:t> aos autos do aviso de recebimento, quando a citação ou a </a:t>
            </a:r>
            <a:r>
              <a:rPr lang="pt-BR" sz="2000" dirty="0">
                <a:solidFill>
                  <a:srgbClr val="FF0000"/>
                </a:solidFill>
              </a:rPr>
              <a:t>intimação for pelo </a:t>
            </a:r>
            <a:r>
              <a:rPr lang="pt-BR" sz="20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correio</a:t>
            </a:r>
            <a:r>
              <a:rPr lang="pt-BR" sz="2000" dirty="0"/>
              <a:t>;</a:t>
            </a:r>
          </a:p>
          <a:p>
            <a:r>
              <a:rPr lang="pt-BR" sz="2000" dirty="0"/>
              <a:t>II - a data de </a:t>
            </a:r>
            <a:r>
              <a:rPr lang="pt-BR" sz="2000" dirty="0">
                <a:solidFill>
                  <a:srgbClr val="FF0000"/>
                </a:solidFill>
              </a:rPr>
              <a:t>juntada</a:t>
            </a:r>
            <a:r>
              <a:rPr lang="pt-BR" sz="2000" dirty="0"/>
              <a:t> aos autos do mandado cumprido, quando a citação ou a intimação for por </a:t>
            </a:r>
            <a:r>
              <a:rPr lang="pt-BR" sz="20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oficial de justiça</a:t>
            </a:r>
            <a:r>
              <a:rPr lang="pt-BR" sz="2000" dirty="0"/>
              <a:t>;</a:t>
            </a:r>
          </a:p>
          <a:p>
            <a:r>
              <a:rPr lang="pt-BR" sz="2000" dirty="0" err="1"/>
              <a:t>III</a:t>
            </a:r>
            <a:r>
              <a:rPr lang="pt-BR" sz="2000" dirty="0"/>
              <a:t> - a </a:t>
            </a:r>
            <a:r>
              <a:rPr lang="pt-BR" sz="2000" dirty="0">
                <a:solidFill>
                  <a:srgbClr val="FF0000"/>
                </a:solidFill>
              </a:rPr>
              <a:t>data de ocorrência da citação ou da intimação</a:t>
            </a:r>
            <a:r>
              <a:rPr lang="pt-BR" sz="2000" dirty="0"/>
              <a:t>, quando ela se der por </a:t>
            </a:r>
            <a:r>
              <a:rPr lang="pt-BR" sz="20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ato do escrivão ou do chefe de secretaria</a:t>
            </a:r>
            <a:r>
              <a:rPr lang="pt-BR" sz="2000" dirty="0"/>
              <a:t>;</a:t>
            </a:r>
          </a:p>
          <a:p>
            <a:r>
              <a:rPr lang="pt-BR" sz="2000" dirty="0" err="1"/>
              <a:t>IV</a:t>
            </a:r>
            <a:r>
              <a:rPr lang="pt-BR" sz="2000" dirty="0"/>
              <a:t> - o </a:t>
            </a:r>
            <a:r>
              <a:rPr lang="pt-BR" sz="2000" dirty="0">
                <a:solidFill>
                  <a:srgbClr val="FF0000"/>
                </a:solidFill>
              </a:rPr>
              <a:t>dia útil seguinte ao fim da dilação </a:t>
            </a:r>
            <a:r>
              <a:rPr lang="pt-BR" sz="2000" dirty="0"/>
              <a:t>assinada pelo juiz, quando a citação ou a intimação for por </a:t>
            </a:r>
            <a:r>
              <a:rPr lang="pt-BR" sz="20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edital</a:t>
            </a:r>
            <a:r>
              <a:rPr lang="pt-BR" sz="2000" dirty="0"/>
              <a:t>;</a:t>
            </a:r>
          </a:p>
          <a:p>
            <a:pPr lvl="2" algn="just"/>
            <a:endParaRPr lang="pt-BR" dirty="0" smtClean="0">
              <a:solidFill>
                <a:schemeClr val="tx1"/>
              </a:solidFill>
            </a:endParaRPr>
          </a:p>
          <a:p>
            <a:pPr lvl="2"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008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Regras Gerais Aplicáveis aos Recursos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BR" sz="2000" dirty="0">
                <a:solidFill>
                  <a:schemeClr val="tx1"/>
                </a:solidFill>
              </a:rPr>
              <a:t>Aceitação tácita impede o recurso (art. </a:t>
            </a:r>
            <a:r>
              <a:rPr lang="pt-BR" sz="2000" dirty="0" smtClean="0">
                <a:solidFill>
                  <a:schemeClr val="tx1"/>
                </a:solidFill>
              </a:rPr>
              <a:t>1000. </a:t>
            </a:r>
            <a:r>
              <a:rPr lang="pt-BR" sz="2000" dirty="0" smtClean="0">
                <a:solidFill>
                  <a:srgbClr val="FF0000"/>
                </a:solidFill>
              </a:rPr>
              <a:t>Atenção: art. 520, §3º</a:t>
            </a:r>
            <a:r>
              <a:rPr lang="pt-BR" sz="2000" dirty="0" smtClean="0">
                <a:solidFill>
                  <a:schemeClr val="tx1"/>
                </a:solidFill>
              </a:rPr>
              <a:t>)</a:t>
            </a:r>
            <a:endParaRPr lang="pt-BR" sz="2000" dirty="0">
              <a:solidFill>
                <a:schemeClr val="tx1"/>
              </a:solidFill>
            </a:endParaRPr>
          </a:p>
          <a:p>
            <a:pPr algn="just"/>
            <a:r>
              <a:rPr lang="pt-BR" sz="2000" dirty="0">
                <a:solidFill>
                  <a:schemeClr val="tx1"/>
                </a:solidFill>
              </a:rPr>
              <a:t>Impugnação total ou parcial (art. 1001)</a:t>
            </a:r>
          </a:p>
          <a:p>
            <a:pPr algn="just"/>
            <a:r>
              <a:rPr lang="pt-BR" dirty="0">
                <a:solidFill>
                  <a:schemeClr val="tx1"/>
                </a:solidFill>
              </a:rPr>
              <a:t>Prazo (art. 1003</a:t>
            </a:r>
            <a:r>
              <a:rPr lang="pt-BR" dirty="0" smtClean="0">
                <a:solidFill>
                  <a:schemeClr val="tx1"/>
                </a:solidFill>
              </a:rPr>
              <a:t>):</a:t>
            </a:r>
          </a:p>
          <a:p>
            <a:pPr lvl="1" algn="just"/>
            <a:r>
              <a:rPr lang="pt-BR" sz="1800" dirty="0">
                <a:solidFill>
                  <a:schemeClr val="tx1"/>
                </a:solidFill>
              </a:rPr>
              <a:t>Início: </a:t>
            </a:r>
          </a:p>
          <a:p>
            <a:pPr lvl="2" algn="just"/>
            <a:r>
              <a:rPr lang="pt-BR" sz="1800" dirty="0">
                <a:solidFill>
                  <a:schemeClr val="tx1"/>
                </a:solidFill>
              </a:rPr>
              <a:t>Intimação da decisão (pode ser em nome da sociedade de </a:t>
            </a:r>
            <a:r>
              <a:rPr lang="pt-BR" sz="1800" dirty="0" err="1">
                <a:solidFill>
                  <a:schemeClr val="tx1"/>
                </a:solidFill>
              </a:rPr>
              <a:t>adv</a:t>
            </a:r>
            <a:r>
              <a:rPr lang="pt-BR" sz="1800" dirty="0">
                <a:solidFill>
                  <a:schemeClr val="tx1"/>
                </a:solidFill>
              </a:rPr>
              <a:t>)</a:t>
            </a:r>
          </a:p>
          <a:p>
            <a:pPr lvl="2" algn="just"/>
            <a:r>
              <a:rPr lang="pt-BR" sz="1800" dirty="0">
                <a:solidFill>
                  <a:schemeClr val="tx1"/>
                </a:solidFill>
              </a:rPr>
              <a:t>Na audiência (quando nesta for proferida a decisão)</a:t>
            </a:r>
          </a:p>
          <a:p>
            <a:pPr lvl="2" algn="just"/>
            <a:r>
              <a:rPr lang="pt-BR" sz="1800" dirty="0">
                <a:solidFill>
                  <a:schemeClr val="tx1"/>
                </a:solidFill>
              </a:rPr>
              <a:t>Para o Réu + </a:t>
            </a:r>
            <a:r>
              <a:rPr lang="pt-BR" sz="1800" dirty="0">
                <a:solidFill>
                  <a:srgbClr val="FF0000"/>
                </a:solidFill>
              </a:rPr>
              <a:t>decisão antes da citação</a:t>
            </a:r>
            <a:r>
              <a:rPr lang="pt-BR" sz="1800" dirty="0">
                <a:solidFill>
                  <a:schemeClr val="tx1"/>
                </a:solidFill>
              </a:rPr>
              <a:t>: CPC art. 231, I a </a:t>
            </a:r>
            <a:r>
              <a:rPr lang="pt-BR" sz="1800" dirty="0" err="1">
                <a:solidFill>
                  <a:schemeClr val="tx1"/>
                </a:solidFill>
              </a:rPr>
              <a:t>IV</a:t>
            </a:r>
            <a:endParaRPr lang="pt-BR" sz="1800" dirty="0">
              <a:solidFill>
                <a:schemeClr val="tx1"/>
              </a:solidFill>
            </a:endParaRPr>
          </a:p>
          <a:p>
            <a:pPr lvl="1" algn="just"/>
            <a:r>
              <a:rPr lang="pt-BR" sz="1800" dirty="0" smtClean="0">
                <a:solidFill>
                  <a:schemeClr val="tx1"/>
                </a:solidFill>
              </a:rPr>
              <a:t>Cumprimento do prazo</a:t>
            </a:r>
          </a:p>
          <a:p>
            <a:pPr lvl="2" algn="just"/>
            <a:r>
              <a:rPr lang="pt-BR" sz="1800" dirty="0" smtClean="0">
                <a:solidFill>
                  <a:schemeClr val="tx1"/>
                </a:solidFill>
              </a:rPr>
              <a:t>Protocolo</a:t>
            </a:r>
          </a:p>
          <a:p>
            <a:pPr lvl="2" algn="just"/>
            <a:r>
              <a:rPr lang="pt-BR" sz="1800" dirty="0" smtClean="0">
                <a:solidFill>
                  <a:schemeClr val="tx1"/>
                </a:solidFill>
              </a:rPr>
              <a:t>Data da postagem (quando por correio)</a:t>
            </a:r>
            <a:endParaRPr lang="pt-BR" sz="1800" dirty="0">
              <a:solidFill>
                <a:schemeClr val="tx1"/>
              </a:solidFill>
            </a:endParaRPr>
          </a:p>
          <a:p>
            <a:pPr lvl="2" algn="just"/>
            <a:endParaRPr lang="pt-BR" sz="1800" dirty="0">
              <a:solidFill>
                <a:schemeClr val="tx1"/>
              </a:solidFill>
            </a:endParaRPr>
          </a:p>
          <a:p>
            <a:pPr lvl="2"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176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Regras Gerais Aplicáveis aos Recursos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000" dirty="0" smtClean="0">
                <a:solidFill>
                  <a:schemeClr val="tx1"/>
                </a:solidFill>
              </a:rPr>
              <a:t>... Prazo:</a:t>
            </a:r>
          </a:p>
          <a:p>
            <a:pPr lvl="1" algn="just"/>
            <a:r>
              <a:rPr lang="pt-BR" dirty="0" smtClean="0">
                <a:solidFill>
                  <a:schemeClr val="tx1"/>
                </a:solidFill>
              </a:rPr>
              <a:t>Regra: 15 dias (úteis) (</a:t>
            </a:r>
            <a:r>
              <a:rPr lang="pt-BR" dirty="0" err="1" smtClean="0">
                <a:solidFill>
                  <a:schemeClr val="tx1"/>
                </a:solidFill>
              </a:rPr>
              <a:t>arts</a:t>
            </a:r>
            <a:r>
              <a:rPr lang="pt-BR" dirty="0" smtClean="0">
                <a:solidFill>
                  <a:schemeClr val="tx1"/>
                </a:solidFill>
              </a:rPr>
              <a:t>. 1003, §5º + 212)</a:t>
            </a:r>
          </a:p>
          <a:p>
            <a:pPr lvl="1" algn="just"/>
            <a:r>
              <a:rPr lang="pt-BR" dirty="0" smtClean="0">
                <a:solidFill>
                  <a:schemeClr val="tx1"/>
                </a:solidFill>
              </a:rPr>
              <a:t>Exceção: 05 dias (úteis) nos Embargos de Declaração (art. 1.023)</a:t>
            </a:r>
          </a:p>
          <a:p>
            <a:pPr lvl="1" algn="just"/>
            <a:r>
              <a:rPr lang="pt-BR" dirty="0" smtClean="0">
                <a:solidFill>
                  <a:schemeClr val="tx1"/>
                </a:solidFill>
              </a:rPr>
              <a:t>Comprovar a ocorrência de feriado local </a:t>
            </a:r>
            <a:r>
              <a:rPr lang="pt-BR" dirty="0" smtClean="0">
                <a:solidFill>
                  <a:srgbClr val="FF0000"/>
                </a:solidFill>
              </a:rPr>
              <a:t>(processo eletrônico?)</a:t>
            </a:r>
          </a:p>
          <a:p>
            <a:pPr lvl="1" algn="just"/>
            <a:r>
              <a:rPr lang="pt-BR" dirty="0" smtClean="0">
                <a:solidFill>
                  <a:schemeClr val="tx1"/>
                </a:solidFill>
              </a:rPr>
              <a:t>Restituição do prazo (art. 1.004)</a:t>
            </a:r>
          </a:p>
          <a:p>
            <a:pPr algn="just"/>
            <a:r>
              <a:rPr lang="pt-BR" sz="2000" dirty="0" smtClean="0">
                <a:solidFill>
                  <a:schemeClr val="tx1"/>
                </a:solidFill>
              </a:rPr>
              <a:t>Recurso do litisconsorte aproveita aos demais, exceto distinto ou opostos os interesses (art. 1005). </a:t>
            </a:r>
            <a:r>
              <a:rPr lang="pt-BR" sz="2000" dirty="0" smtClean="0">
                <a:solidFill>
                  <a:srgbClr val="FF0000"/>
                </a:solidFill>
              </a:rPr>
              <a:t>Na solidariedade </a:t>
            </a:r>
            <a:r>
              <a:rPr lang="pt-BR" sz="2000" u="sng" dirty="0" smtClean="0">
                <a:solidFill>
                  <a:srgbClr val="FF0000"/>
                </a:solidFill>
              </a:rPr>
              <a:t>passiva</a:t>
            </a:r>
            <a:r>
              <a:rPr lang="pt-BR" sz="2000" dirty="0" smtClean="0">
                <a:solidFill>
                  <a:srgbClr val="FF0000"/>
                </a:solidFill>
              </a:rPr>
              <a:t> também aproveitará naquilo que for comum ao credor.</a:t>
            </a:r>
            <a:endParaRPr lang="pt-BR" sz="2000" dirty="0" smtClean="0">
              <a:solidFill>
                <a:schemeClr val="tx1"/>
              </a:solidFill>
            </a:endParaRPr>
          </a:p>
          <a:p>
            <a:pPr lvl="1" algn="just"/>
            <a:endParaRPr lang="pt-BR" sz="1600" dirty="0">
              <a:solidFill>
                <a:schemeClr val="tx1"/>
              </a:solidFill>
            </a:endParaRPr>
          </a:p>
          <a:p>
            <a:pPr lvl="2"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583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Regras Gerais Aplicáveis aos Recursos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1764407"/>
            <a:ext cx="8596668" cy="4276956"/>
          </a:xfrm>
        </p:spPr>
        <p:txBody>
          <a:bodyPr>
            <a:normAutofit/>
          </a:bodyPr>
          <a:lstStyle/>
          <a:p>
            <a:pPr algn="just"/>
            <a:r>
              <a:rPr lang="pt-BR" sz="1800" dirty="0" smtClean="0">
                <a:solidFill>
                  <a:schemeClr val="tx1"/>
                </a:solidFill>
              </a:rPr>
              <a:t>Comprovar o pagamento das taxas, sob pena de deserção, no ato da interposição (art. 1.007)</a:t>
            </a:r>
          </a:p>
          <a:p>
            <a:pPr lvl="1" algn="just"/>
            <a:r>
              <a:rPr lang="pt-BR" sz="1600" dirty="0" smtClean="0">
                <a:solidFill>
                  <a:schemeClr val="tx1"/>
                </a:solidFill>
              </a:rPr>
              <a:t>Possibilidade de </a:t>
            </a:r>
            <a:r>
              <a:rPr lang="pt-BR" sz="1600" u="sng" dirty="0" smtClean="0">
                <a:solidFill>
                  <a:srgbClr val="FF0000"/>
                </a:solidFill>
              </a:rPr>
              <a:t>complementação</a:t>
            </a:r>
            <a:r>
              <a:rPr lang="pt-BR" sz="1600" dirty="0" smtClean="0">
                <a:solidFill>
                  <a:srgbClr val="FF0000"/>
                </a:solidFill>
              </a:rPr>
              <a:t> (e não recolhimento a </a:t>
            </a:r>
            <a:r>
              <a:rPr lang="pt-BR" sz="1600" i="1" dirty="0" smtClean="0">
                <a:solidFill>
                  <a:srgbClr val="FF0000"/>
                </a:solidFill>
              </a:rPr>
              <a:t>posteriori</a:t>
            </a:r>
            <a:r>
              <a:rPr lang="pt-BR" sz="1600" dirty="0" smtClean="0">
                <a:solidFill>
                  <a:srgbClr val="FF0000"/>
                </a:solidFill>
              </a:rPr>
              <a:t>) </a:t>
            </a:r>
            <a:r>
              <a:rPr lang="pt-BR" sz="1600" dirty="0" smtClean="0">
                <a:solidFill>
                  <a:schemeClr val="tx1"/>
                </a:solidFill>
              </a:rPr>
              <a:t>em 05 dias</a:t>
            </a:r>
          </a:p>
          <a:p>
            <a:pPr lvl="1" algn="just"/>
            <a:r>
              <a:rPr lang="pt-BR" dirty="0" smtClean="0">
                <a:solidFill>
                  <a:schemeClr val="tx1"/>
                </a:solidFill>
              </a:rPr>
              <a:t>Processo eletrônico: não porte de remessa, nem de retorno</a:t>
            </a:r>
          </a:p>
          <a:p>
            <a:pPr lvl="1" algn="just"/>
            <a:r>
              <a:rPr lang="pt-BR" sz="1600" dirty="0" smtClean="0">
                <a:solidFill>
                  <a:schemeClr val="tx1"/>
                </a:solidFill>
              </a:rPr>
              <a:t>Dispensados: Justiça Gratuita (art. 99 – </a:t>
            </a:r>
            <a:r>
              <a:rPr lang="pt-BR" sz="1600" u="sng" dirty="0" smtClean="0">
                <a:solidFill>
                  <a:srgbClr val="FF0000"/>
                </a:solidFill>
              </a:rPr>
              <a:t>cuidado §5º!</a:t>
            </a:r>
            <a:r>
              <a:rPr lang="pt-BR" sz="1600" dirty="0" smtClean="0">
                <a:solidFill>
                  <a:schemeClr val="tx1"/>
                </a:solidFill>
              </a:rPr>
              <a:t>), MP, U, E, DF, M, Autarquias e os que gozam de isenção legal.</a:t>
            </a:r>
          </a:p>
          <a:p>
            <a:pPr lvl="1" algn="just"/>
            <a:r>
              <a:rPr lang="pt-BR" dirty="0" smtClean="0">
                <a:solidFill>
                  <a:schemeClr val="tx1"/>
                </a:solidFill>
              </a:rPr>
              <a:t>Não comprovar: intimado para recolher em dobro, sob pena de deserção. Nesta hipótese o recolhimento parcial ensejará na deserção.</a:t>
            </a:r>
          </a:p>
          <a:p>
            <a:pPr lvl="1" algn="just"/>
            <a:r>
              <a:rPr lang="pt-BR" sz="1600" dirty="0" smtClean="0">
                <a:solidFill>
                  <a:schemeClr val="tx1"/>
                </a:solidFill>
              </a:rPr>
              <a:t>Justo impedimento: Relator assinalará prazo de 05 dias (não cabe recurso desta decisão)</a:t>
            </a:r>
          </a:p>
          <a:p>
            <a:pPr lvl="1" algn="just"/>
            <a:r>
              <a:rPr lang="pt-BR" dirty="0" smtClean="0">
                <a:solidFill>
                  <a:schemeClr val="tx1"/>
                </a:solidFill>
              </a:rPr>
              <a:t>Equívoco no preenchimento: Não deserção. Intimação pelo Relator para sanar (05 dias).</a:t>
            </a:r>
            <a:endParaRPr lang="pt-BR" sz="1600" dirty="0" smtClean="0">
              <a:solidFill>
                <a:schemeClr val="tx1"/>
              </a:solidFill>
            </a:endParaRPr>
          </a:p>
          <a:p>
            <a:pPr lvl="1" algn="just"/>
            <a:endParaRPr lang="pt-BR" sz="1600" dirty="0">
              <a:solidFill>
                <a:schemeClr val="tx1"/>
              </a:solidFill>
            </a:endParaRPr>
          </a:p>
          <a:p>
            <a:pPr lvl="2"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025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Regras Gerais Aplicáveis aos Recursos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1481071"/>
            <a:ext cx="9290914" cy="4560292"/>
          </a:xfrm>
        </p:spPr>
        <p:txBody>
          <a:bodyPr>
            <a:noAutofit/>
          </a:bodyPr>
          <a:lstStyle/>
          <a:p>
            <a:pPr algn="just"/>
            <a:r>
              <a:rPr lang="pt-BR" sz="2000" dirty="0" smtClean="0">
                <a:solidFill>
                  <a:schemeClr val="tx1"/>
                </a:solidFill>
              </a:rPr>
              <a:t>Julgamento dos Recursos (art. 12): Ordem Cronológica.</a:t>
            </a:r>
          </a:p>
          <a:p>
            <a:pPr algn="just"/>
            <a:r>
              <a:rPr lang="pt-BR" sz="2000" dirty="0" smtClean="0">
                <a:solidFill>
                  <a:schemeClr val="tx1"/>
                </a:solidFill>
              </a:rPr>
              <a:t>Incapacidade processual ou irregularidade na representação (art. 76, §2º):</a:t>
            </a:r>
          </a:p>
          <a:p>
            <a:pPr lvl="1"/>
            <a:r>
              <a:rPr lang="pt-BR" sz="2000" dirty="0"/>
              <a:t>I - não conhecerá do recurso, se a providência couber ao recorrente;</a:t>
            </a:r>
          </a:p>
          <a:p>
            <a:pPr lvl="1"/>
            <a:r>
              <a:rPr lang="pt-BR" sz="2000" dirty="0"/>
              <a:t>II - determinará o desentranhamento das contrarrazões, se a providência couber ao recorrido.</a:t>
            </a:r>
          </a:p>
          <a:p>
            <a:pPr algn="just"/>
            <a:r>
              <a:rPr lang="pt-BR" sz="2000" dirty="0" smtClean="0">
                <a:solidFill>
                  <a:schemeClr val="tx1"/>
                </a:solidFill>
              </a:rPr>
              <a:t>Litigância de Má-Fé: Recurso manifestamente protelatório (art. 80)</a:t>
            </a:r>
          </a:p>
          <a:p>
            <a:pPr algn="just"/>
            <a:r>
              <a:rPr lang="pt-BR" sz="2000" dirty="0" smtClean="0">
                <a:solidFill>
                  <a:schemeClr val="tx1"/>
                </a:solidFill>
              </a:rPr>
              <a:t>Honorários (art. 85)</a:t>
            </a:r>
          </a:p>
          <a:p>
            <a:pPr lvl="1" algn="just"/>
            <a:r>
              <a:rPr lang="pt-BR" sz="2000" dirty="0" smtClean="0">
                <a:solidFill>
                  <a:schemeClr val="tx1"/>
                </a:solidFill>
              </a:rPr>
              <a:t>São devidos nos recursos (de maneira cumulativa -  §1º);</a:t>
            </a:r>
          </a:p>
          <a:p>
            <a:pPr lvl="1" algn="just"/>
            <a:r>
              <a:rPr lang="pt-BR" sz="2000" dirty="0" smtClean="0">
                <a:solidFill>
                  <a:schemeClr val="tx1"/>
                </a:solidFill>
              </a:rPr>
              <a:t>Majorará os honorários fixados (§ 11) e cumuláveis com multas e outras sanções (§ 12)</a:t>
            </a:r>
          </a:p>
          <a:p>
            <a:pPr lvl="1" algn="just"/>
            <a:endParaRPr lang="pt-BR" sz="2000" dirty="0">
              <a:solidFill>
                <a:schemeClr val="tx1"/>
              </a:solidFill>
            </a:endParaRPr>
          </a:p>
          <a:p>
            <a:pPr lvl="2" algn="just"/>
            <a:endParaRPr lang="pt-BR" sz="2000" dirty="0" smtClean="0">
              <a:solidFill>
                <a:schemeClr val="tx1"/>
              </a:solidFill>
            </a:endParaRPr>
          </a:p>
          <a:p>
            <a:pPr algn="just"/>
            <a:endParaRPr lang="pt-BR" sz="2000" dirty="0" smtClean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8341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Regras Gerais Aplicáveis aos Recursos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1800" u="sng" dirty="0" smtClean="0">
                <a:solidFill>
                  <a:schemeClr val="tx1"/>
                </a:solidFill>
              </a:rPr>
              <a:t>Tutela Provisória em recurso:</a:t>
            </a:r>
            <a:r>
              <a:rPr lang="pt-BR" sz="1800" dirty="0" smtClean="0">
                <a:solidFill>
                  <a:schemeClr val="tx1"/>
                </a:solidFill>
              </a:rPr>
              <a:t> Requerer ao órgão jurisdicional competente para julgar o mérito (art. 299, </a:t>
            </a:r>
            <a:r>
              <a:rPr lang="pt-BR" sz="1800" dirty="0" err="1" smtClean="0">
                <a:solidFill>
                  <a:schemeClr val="tx1"/>
                </a:solidFill>
              </a:rPr>
              <a:t>p.único</a:t>
            </a:r>
            <a:r>
              <a:rPr lang="pt-BR" sz="1800" dirty="0" smtClean="0">
                <a:solidFill>
                  <a:schemeClr val="tx1"/>
                </a:solidFill>
              </a:rPr>
              <a:t>)</a:t>
            </a:r>
          </a:p>
          <a:p>
            <a:pPr algn="just"/>
            <a:r>
              <a:rPr lang="pt-BR" u="sng" dirty="0" smtClean="0">
                <a:solidFill>
                  <a:schemeClr val="tx1"/>
                </a:solidFill>
              </a:rPr>
              <a:t>Produção antecipada de Prova</a:t>
            </a:r>
            <a:r>
              <a:rPr lang="pt-BR" dirty="0">
                <a:solidFill>
                  <a:schemeClr val="tx1"/>
                </a:solidFill>
              </a:rPr>
              <a:t>: “não se admitirá defesa </a:t>
            </a:r>
            <a:r>
              <a:rPr lang="pt-BR" u="sng" dirty="0">
                <a:solidFill>
                  <a:schemeClr val="tx1"/>
                </a:solidFill>
              </a:rPr>
              <a:t>ou recurso</a:t>
            </a:r>
            <a:r>
              <a:rPr lang="pt-BR" dirty="0">
                <a:solidFill>
                  <a:schemeClr val="tx1"/>
                </a:solidFill>
              </a:rPr>
              <a:t>, salvo contra decisão que indeferir totalmente a produção da prova pleiteada pelo requerente originário.” (art. 382, §4º</a:t>
            </a:r>
            <a:r>
              <a:rPr lang="pt-BR" dirty="0" smtClean="0">
                <a:solidFill>
                  <a:schemeClr val="tx1"/>
                </a:solidFill>
              </a:rPr>
              <a:t>)</a:t>
            </a:r>
          </a:p>
          <a:p>
            <a:pPr algn="just"/>
            <a:r>
              <a:rPr lang="pt-BR" u="sng" dirty="0" smtClean="0">
                <a:solidFill>
                  <a:schemeClr val="tx1"/>
                </a:solidFill>
              </a:rPr>
              <a:t>Depoimento por meio de Gravação</a:t>
            </a:r>
            <a:r>
              <a:rPr lang="pt-BR" dirty="0" smtClean="0">
                <a:solidFill>
                  <a:schemeClr val="tx1"/>
                </a:solidFill>
              </a:rPr>
              <a:t>: “</a:t>
            </a:r>
            <a:r>
              <a:rPr lang="pt-BR" dirty="0"/>
              <a:t>§ 2</a:t>
            </a:r>
            <a:r>
              <a:rPr lang="pt-BR" u="sng" baseline="30000" dirty="0"/>
              <a:t>o</a:t>
            </a:r>
            <a:r>
              <a:rPr lang="pt-BR" dirty="0"/>
              <a:t> Se houver recurso em processo em autos não eletrônicos, o depoimento somente será digitado quando for impossível o envio de sua documentação eletrônica.</a:t>
            </a:r>
            <a:r>
              <a:rPr lang="pt-BR" dirty="0" smtClean="0">
                <a:solidFill>
                  <a:schemeClr val="tx1"/>
                </a:solidFill>
              </a:rPr>
              <a:t>”(art. 460)</a:t>
            </a:r>
          </a:p>
          <a:p>
            <a:pPr algn="just"/>
            <a:r>
              <a:rPr lang="pt-BR" u="sng" dirty="0" smtClean="0">
                <a:solidFill>
                  <a:schemeClr val="tx1"/>
                </a:solidFill>
              </a:rPr>
              <a:t>Liquidação</a:t>
            </a:r>
            <a:r>
              <a:rPr lang="pt-BR" dirty="0" smtClean="0">
                <a:solidFill>
                  <a:schemeClr val="tx1"/>
                </a:solidFill>
              </a:rPr>
              <a:t>: Poderá ocorrer na pendência de recurso em autos apartados (art. 512)</a:t>
            </a:r>
            <a:endParaRPr lang="pt-BR" dirty="0">
              <a:solidFill>
                <a:schemeClr val="tx1"/>
              </a:solidFill>
            </a:endParaRPr>
          </a:p>
          <a:p>
            <a:pPr algn="just"/>
            <a:endParaRPr lang="pt-BR" sz="1600" dirty="0" smtClean="0">
              <a:solidFill>
                <a:schemeClr val="tx1"/>
              </a:solidFill>
            </a:endParaRPr>
          </a:p>
          <a:p>
            <a:pPr lvl="1" algn="just"/>
            <a:endParaRPr lang="pt-BR" sz="1600" dirty="0">
              <a:solidFill>
                <a:schemeClr val="tx1"/>
              </a:solidFill>
            </a:endParaRPr>
          </a:p>
          <a:p>
            <a:pPr lvl="2"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848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sz="16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pt-BR" sz="36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APELAÇÃO</a:t>
            </a:r>
          </a:p>
          <a:p>
            <a:pPr marL="0" indent="0" algn="ctr">
              <a:buNone/>
            </a:pPr>
            <a:endParaRPr lang="pt-BR" sz="3600" dirty="0" smtClean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pt-BR" sz="36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(Recurso Adesivo; Inominado e Contrarrazões)</a:t>
            </a:r>
            <a:endParaRPr lang="pt-BR" sz="36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pPr lvl="1" algn="just"/>
            <a:endParaRPr lang="pt-BR" sz="1600" dirty="0">
              <a:solidFill>
                <a:schemeClr val="tx1"/>
              </a:solidFill>
            </a:endParaRPr>
          </a:p>
          <a:p>
            <a:pPr lvl="2"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29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APELAÇÃO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>
                <a:solidFill>
                  <a:schemeClr val="tx1"/>
                </a:solidFill>
              </a:rPr>
              <a:t>C</a:t>
            </a:r>
            <a:r>
              <a:rPr lang="pt-BR" dirty="0" smtClean="0">
                <a:solidFill>
                  <a:schemeClr val="tx1"/>
                </a:solidFill>
              </a:rPr>
              <a:t>abimento:</a:t>
            </a:r>
          </a:p>
          <a:p>
            <a:pPr lvl="1"/>
            <a:r>
              <a:rPr lang="pt-BR" dirty="0" smtClean="0">
                <a:solidFill>
                  <a:schemeClr val="tx1"/>
                </a:solidFill>
              </a:rPr>
              <a:t>Sentença (</a:t>
            </a:r>
            <a:r>
              <a:rPr lang="pt-BR" dirty="0" err="1" smtClean="0">
                <a:solidFill>
                  <a:schemeClr val="tx1"/>
                </a:solidFill>
              </a:rPr>
              <a:t>Arts</a:t>
            </a:r>
            <a:r>
              <a:rPr lang="pt-BR" dirty="0" smtClean="0">
                <a:solidFill>
                  <a:schemeClr val="tx1"/>
                </a:solidFill>
              </a:rPr>
              <a:t>. 724 e 1.009)</a:t>
            </a:r>
          </a:p>
          <a:p>
            <a:pPr lvl="2"/>
            <a:r>
              <a:rPr lang="pt-BR" dirty="0" smtClean="0">
                <a:solidFill>
                  <a:schemeClr val="tx1"/>
                </a:solidFill>
              </a:rPr>
              <a:t>Sem resolução de mérito (</a:t>
            </a:r>
            <a:r>
              <a:rPr lang="pt-BR" dirty="0" smtClean="0">
                <a:solidFill>
                  <a:srgbClr val="FF0000"/>
                </a:solidFill>
              </a:rPr>
              <a:t>art. 485: observação §7º)</a:t>
            </a:r>
          </a:p>
          <a:p>
            <a:pPr lvl="2"/>
            <a:r>
              <a:rPr lang="pt-BR" dirty="0">
                <a:solidFill>
                  <a:schemeClr val="tx1"/>
                </a:solidFill>
              </a:rPr>
              <a:t>Com resolução de mérito (art. 487)</a:t>
            </a:r>
          </a:p>
          <a:p>
            <a:pPr lvl="1"/>
            <a:r>
              <a:rPr lang="pt-BR" dirty="0" smtClean="0">
                <a:solidFill>
                  <a:schemeClr val="tx1"/>
                </a:solidFill>
              </a:rPr>
              <a:t>Pedido de Gratuidade de Justiça resolvido na sentença (art. 101)</a:t>
            </a:r>
          </a:p>
          <a:p>
            <a:pPr lvl="1"/>
            <a:r>
              <a:rPr lang="pt-BR" dirty="0" smtClean="0">
                <a:solidFill>
                  <a:schemeClr val="tx1"/>
                </a:solidFill>
              </a:rPr>
              <a:t>Indeferimento da petição inicial (art. 331)</a:t>
            </a:r>
          </a:p>
          <a:p>
            <a:pPr lvl="1"/>
            <a:r>
              <a:rPr lang="pt-BR" dirty="0" smtClean="0">
                <a:solidFill>
                  <a:schemeClr val="tx1"/>
                </a:solidFill>
              </a:rPr>
              <a:t>Improcedência liminar do pedido (art. 332)</a:t>
            </a:r>
          </a:p>
          <a:p>
            <a:pPr lvl="1"/>
            <a:r>
              <a:rPr lang="pt-BR" dirty="0" smtClean="0">
                <a:solidFill>
                  <a:schemeClr val="tx1"/>
                </a:solidFill>
              </a:rPr>
              <a:t>Acolhe ou rejeita os embargos a ação monitória (art. 701, § 9º)</a:t>
            </a:r>
          </a:p>
          <a:p>
            <a:pPr lvl="1"/>
            <a:r>
              <a:rPr lang="pt-BR" dirty="0" smtClean="0">
                <a:solidFill>
                  <a:schemeClr val="tx1"/>
                </a:solidFill>
              </a:rPr>
              <a:t>Homologação judicial do penhor legal (art. 706, §2º)</a:t>
            </a:r>
          </a:p>
          <a:p>
            <a:r>
              <a:rPr lang="pt-BR" dirty="0" smtClean="0">
                <a:solidFill>
                  <a:schemeClr val="tx1"/>
                </a:solidFill>
              </a:rPr>
              <a:t>Efeito suspensivo: art. 1.012</a:t>
            </a:r>
          </a:p>
          <a:p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>
                <a:solidFill>
                  <a:srgbClr val="FF0000"/>
                </a:solidFill>
              </a:rPr>
              <a:t>Lembrar do artigo 1.009, §1º!!!</a:t>
            </a:r>
          </a:p>
          <a:p>
            <a:pPr marL="0" indent="0" algn="just">
              <a:buNone/>
            </a:pPr>
            <a:endParaRPr lang="pt-BR" dirty="0">
              <a:solidFill>
                <a:schemeClr val="tx1"/>
              </a:solidFill>
            </a:endParaRPr>
          </a:p>
          <a:p>
            <a:pPr algn="just"/>
            <a:endParaRPr lang="pt-BR" sz="1600" dirty="0" smtClean="0">
              <a:solidFill>
                <a:schemeClr val="tx1"/>
              </a:solidFill>
            </a:endParaRPr>
          </a:p>
          <a:p>
            <a:pPr lvl="1" algn="just"/>
            <a:endParaRPr lang="pt-BR" sz="1600" dirty="0">
              <a:solidFill>
                <a:schemeClr val="tx1"/>
              </a:solidFill>
            </a:endParaRPr>
          </a:p>
          <a:p>
            <a:pPr lvl="2"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0506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APELAÇÃO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1352283"/>
            <a:ext cx="8596668" cy="4689080"/>
          </a:xfrm>
        </p:spPr>
        <p:txBody>
          <a:bodyPr>
            <a:normAutofit fontScale="92500" lnSpcReduction="20000"/>
          </a:bodyPr>
          <a:lstStyle/>
          <a:p>
            <a:r>
              <a:rPr lang="pt-BR" sz="3000" dirty="0" smtClean="0">
                <a:solidFill>
                  <a:schemeClr val="tx1"/>
                </a:solidFill>
              </a:rPr>
              <a:t> Impugnação:</a:t>
            </a:r>
            <a:r>
              <a:rPr lang="pt-BR" sz="3000" dirty="0" smtClean="0">
                <a:solidFill>
                  <a:srgbClr val="FF0000"/>
                </a:solidFill>
              </a:rPr>
              <a:t> </a:t>
            </a:r>
            <a:r>
              <a:rPr lang="pt-BR" sz="3000" dirty="0" err="1" smtClean="0">
                <a:solidFill>
                  <a:srgbClr val="FF0000"/>
                </a:solidFill>
              </a:rPr>
              <a:t>Dialeticidade</a:t>
            </a:r>
            <a:endParaRPr lang="pt-BR" sz="3000" dirty="0" smtClean="0">
              <a:solidFill>
                <a:schemeClr val="tx1"/>
              </a:solidFill>
            </a:endParaRPr>
          </a:p>
          <a:p>
            <a:pPr lvl="1"/>
            <a:r>
              <a:rPr lang="pt-BR" sz="3000" dirty="0">
                <a:solidFill>
                  <a:schemeClr val="tx1"/>
                </a:solidFill>
              </a:rPr>
              <a:t>Todos os pontos!</a:t>
            </a:r>
          </a:p>
          <a:p>
            <a:pPr lvl="1"/>
            <a:r>
              <a:rPr lang="pt-BR" sz="3000" dirty="0">
                <a:solidFill>
                  <a:schemeClr val="tx1"/>
                </a:solidFill>
              </a:rPr>
              <a:t>Art. 1.013 - § 5o O capítulo da sentença que confirma, concede ou revoga a tutela provisória é impugnável na apelação.</a:t>
            </a:r>
          </a:p>
          <a:p>
            <a:pPr lvl="1"/>
            <a:r>
              <a:rPr lang="pt-BR" sz="3000" dirty="0">
                <a:solidFill>
                  <a:schemeClr val="tx1"/>
                </a:solidFill>
              </a:rPr>
              <a:t>Art. 1014: As questões de fato não propostas no juízo inferior poderão ser suscitadas na apelação, se a parte provar que deixou de fazê-lo por motivo de força maior.</a:t>
            </a:r>
          </a:p>
          <a:p>
            <a:endParaRPr lang="pt-BR" sz="3000" dirty="0" smtClean="0">
              <a:solidFill>
                <a:schemeClr val="tx1"/>
              </a:solidFill>
            </a:endParaRPr>
          </a:p>
          <a:p>
            <a:r>
              <a:rPr lang="pt-BR" sz="3000" dirty="0" smtClean="0">
                <a:solidFill>
                  <a:schemeClr val="tx1"/>
                </a:solidFill>
              </a:rPr>
              <a:t>Procedimento</a:t>
            </a:r>
          </a:p>
          <a:p>
            <a:pPr algn="just"/>
            <a:endParaRPr lang="pt-BR" sz="1600" dirty="0" smtClean="0">
              <a:solidFill>
                <a:schemeClr val="tx1"/>
              </a:solidFill>
            </a:endParaRPr>
          </a:p>
          <a:p>
            <a:pPr lvl="1" algn="just"/>
            <a:endParaRPr lang="pt-BR" sz="1600" dirty="0">
              <a:solidFill>
                <a:schemeClr val="tx1"/>
              </a:solidFill>
            </a:endParaRPr>
          </a:p>
          <a:p>
            <a:pPr lvl="2"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2007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APELAÇÃO - </a:t>
            </a:r>
            <a:r>
              <a:rPr lang="pt-BR" dirty="0" smtClean="0">
                <a:solidFill>
                  <a:srgbClr val="FF0000"/>
                </a:solidFill>
              </a:rPr>
              <a:t>DIALETICIDADE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3" y="1275008"/>
            <a:ext cx="9136367" cy="4945488"/>
          </a:xfrm>
        </p:spPr>
        <p:txBody>
          <a:bodyPr>
            <a:normAutofit fontScale="92500" lnSpcReduction="10000"/>
          </a:bodyPr>
          <a:lstStyle/>
          <a:p>
            <a:pPr lvl="1" algn="just"/>
            <a:r>
              <a:rPr lang="pt-BR" dirty="0"/>
              <a:t>É cediço que em sede de recursos imperioso se faz impugnar de maneira precisa os fundamentos da r. decisão cuja reforma ou anulação se pretende. É o que a doutrina identifica por princípio da </a:t>
            </a:r>
            <a:r>
              <a:rPr lang="pt-BR" dirty="0" err="1"/>
              <a:t>dialeticidade</a:t>
            </a:r>
            <a:r>
              <a:rPr lang="pt-BR" dirty="0"/>
              <a:t>. </a:t>
            </a:r>
            <a:endParaRPr lang="pt-BR" dirty="0" smtClean="0"/>
          </a:p>
          <a:p>
            <a:pPr lvl="1" algn="just"/>
            <a:endParaRPr lang="pt-BR" dirty="0" smtClean="0"/>
          </a:p>
          <a:p>
            <a:pPr lvl="1" algn="just"/>
            <a:r>
              <a:rPr lang="pt-BR" dirty="0" smtClean="0"/>
              <a:t>Segundo </a:t>
            </a:r>
            <a:r>
              <a:rPr lang="pt-BR" dirty="0"/>
              <a:t>o STJ: 1. A ausência de impugnação específica, na petição de agravo, da integralidade dos fundamentos da decisão que não admite o recurso especial, impossibilita o conhecimento do recurso. (</a:t>
            </a:r>
            <a:r>
              <a:rPr lang="pt-BR" dirty="0" err="1"/>
              <a:t>AgInt</a:t>
            </a:r>
            <a:r>
              <a:rPr lang="pt-BR" dirty="0"/>
              <a:t> no </a:t>
            </a:r>
            <a:r>
              <a:rPr lang="pt-BR" dirty="0" err="1"/>
              <a:t>AREsp</a:t>
            </a:r>
            <a:r>
              <a:rPr lang="pt-BR" dirty="0"/>
              <a:t> 1230522 / MG, Ministro PAULO DE TARSO SANSEVERINO, 3 T STJ, j. 22.10.18</a:t>
            </a:r>
            <a:r>
              <a:rPr lang="pt-BR" dirty="0" smtClean="0"/>
              <a:t>)</a:t>
            </a:r>
          </a:p>
          <a:p>
            <a:pPr lvl="1" algn="just"/>
            <a:endParaRPr lang="pt-BR" dirty="0"/>
          </a:p>
          <a:p>
            <a:pPr lvl="1" algn="just"/>
            <a:r>
              <a:rPr lang="pt-BR" dirty="0"/>
              <a:t>“2. Razões do agravo interno que não impugnam especificamente o fundamento invocado na decisão agravada, nos termos do art. 1.021, § 1º, do CPC/15. Em razão do princípio da </a:t>
            </a:r>
            <a:r>
              <a:rPr lang="pt-BR" dirty="0" err="1"/>
              <a:t>dialeticidade</a:t>
            </a:r>
            <a:r>
              <a:rPr lang="pt-BR" dirty="0"/>
              <a:t>, deve o agravante demonstrar de modo fundamentado o desacerto do decisum hostilizado. Aplicação da Súmula 182/STJ: "É inviável o agravo do art. 545 do CPC[73] que deixa de atacar especificamente os fundamentos da decisão agravada."”(</a:t>
            </a:r>
            <a:r>
              <a:rPr lang="pt-BR" dirty="0" err="1"/>
              <a:t>AgInt</a:t>
            </a:r>
            <a:r>
              <a:rPr lang="pt-BR" dirty="0"/>
              <a:t> no </a:t>
            </a:r>
            <a:r>
              <a:rPr lang="pt-BR" dirty="0" err="1"/>
              <a:t>AREsp</a:t>
            </a:r>
            <a:r>
              <a:rPr lang="pt-BR" dirty="0"/>
              <a:t> 1203729 / SC, Ministro MARCO BUZZI , 4 T STJ, j. 22.5.18</a:t>
            </a:r>
            <a:endParaRPr lang="pt-BR" dirty="0" smtClean="0"/>
          </a:p>
          <a:p>
            <a:pPr lvl="1" algn="just"/>
            <a:endParaRPr lang="pt-BR" dirty="0" smtClean="0"/>
          </a:p>
          <a:p>
            <a:pPr lvl="1" algn="just"/>
            <a:r>
              <a:rPr lang="pt-BR" dirty="0"/>
              <a:t>Desta sorte, considerando que não houve a impugnação específica da r. sentença, nem o confronto direto com a decisão, mas sim meros fundamentos de discordância, imperioso se faz o não conhecimento do recurso apresentado</a:t>
            </a:r>
            <a:endParaRPr lang="pt-BR" sz="1600" dirty="0">
              <a:solidFill>
                <a:schemeClr val="tx1"/>
              </a:solidFill>
            </a:endParaRPr>
          </a:p>
          <a:p>
            <a:pPr lvl="2"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7714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APELAÇÃO - MODELO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1390919"/>
            <a:ext cx="8878790" cy="46504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1600" b="1" dirty="0" smtClean="0">
                <a:solidFill>
                  <a:schemeClr val="tx1"/>
                </a:solidFill>
              </a:rPr>
              <a:t>EXCELENTÍSSIMO SENHOR DOUTOR JUIZ DE DIREITO DA __ (exemplo 5ª)__ VARA CÍVEL DA COMCARCA DE ___(nome da cidade) / Estado</a:t>
            </a:r>
          </a:p>
          <a:p>
            <a:pPr marL="0" indent="0" algn="just">
              <a:buNone/>
            </a:pPr>
            <a:endParaRPr lang="pt-BR" sz="1600" b="1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pt-BR" sz="1600" b="1" dirty="0" smtClean="0">
                <a:solidFill>
                  <a:schemeClr val="tx1"/>
                </a:solidFill>
              </a:rPr>
              <a:t>OU</a:t>
            </a:r>
          </a:p>
          <a:p>
            <a:pPr marL="0" indent="0" algn="just">
              <a:buNone/>
            </a:pPr>
            <a:endParaRPr lang="pt-BR" sz="1600" b="1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pt-BR" sz="1600" b="1" dirty="0">
                <a:solidFill>
                  <a:schemeClr val="tx1"/>
                </a:solidFill>
              </a:rPr>
              <a:t>EXCELENTÍSSIMO SENHOR DOUTOR JUIZ DE DIREITO </a:t>
            </a:r>
            <a:r>
              <a:rPr lang="pt-BR" sz="1600" b="1" dirty="0" smtClean="0">
                <a:solidFill>
                  <a:schemeClr val="tx1"/>
                </a:solidFill>
              </a:rPr>
              <a:t>DO  </a:t>
            </a:r>
            <a:r>
              <a:rPr lang="pt-BR" sz="1600" b="1" dirty="0">
                <a:solidFill>
                  <a:schemeClr val="tx1"/>
                </a:solidFill>
              </a:rPr>
              <a:t>__ (exemplo </a:t>
            </a:r>
            <a:r>
              <a:rPr lang="pt-BR" sz="1600" b="1" dirty="0" smtClean="0">
                <a:solidFill>
                  <a:schemeClr val="tx1"/>
                </a:solidFill>
              </a:rPr>
              <a:t>1º)__ JUIZADO ESPECIAL CÍVEL DA </a:t>
            </a:r>
            <a:r>
              <a:rPr lang="pt-BR" sz="1600" b="1" dirty="0">
                <a:solidFill>
                  <a:schemeClr val="tx1"/>
                </a:solidFill>
              </a:rPr>
              <a:t>COMCARCA DE ___(nome da cidade) / </a:t>
            </a:r>
            <a:r>
              <a:rPr lang="pt-BR" sz="1600" b="1" dirty="0" smtClean="0">
                <a:solidFill>
                  <a:schemeClr val="tx1"/>
                </a:solidFill>
              </a:rPr>
              <a:t>Estado = </a:t>
            </a:r>
            <a:r>
              <a:rPr lang="pt-BR" sz="1600" b="1" dirty="0" smtClean="0">
                <a:solidFill>
                  <a:srgbClr val="FF0000"/>
                </a:solidFill>
              </a:rPr>
              <a:t>recurso inominado</a:t>
            </a:r>
          </a:p>
          <a:p>
            <a:pPr marL="0" indent="0" algn="just">
              <a:buNone/>
            </a:pPr>
            <a:endParaRPr lang="pt-BR" sz="1600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endParaRPr lang="pt-BR" sz="1600" b="1" dirty="0" smtClean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pt-BR" sz="1600" b="1" dirty="0" smtClean="0">
                <a:solidFill>
                  <a:srgbClr val="FF0000"/>
                </a:solidFill>
              </a:rPr>
              <a:t>(para ambos)</a:t>
            </a:r>
          </a:p>
          <a:p>
            <a:pPr marL="0" indent="0" algn="just">
              <a:buNone/>
            </a:pPr>
            <a:endParaRPr lang="pt-BR" sz="1600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pt-BR" sz="1600" b="1" dirty="0" smtClean="0">
                <a:solidFill>
                  <a:schemeClr val="tx1"/>
                </a:solidFill>
              </a:rPr>
              <a:t>Processo n.º __________</a:t>
            </a:r>
            <a:endParaRPr lang="pt-BR" sz="1600" b="1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pt-BR" sz="1600" b="1" dirty="0" smtClean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4997003" y="2034862"/>
            <a:ext cx="4198512" cy="9659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CPC </a:t>
            </a:r>
            <a:r>
              <a:rPr lang="pt-BR" dirty="0"/>
              <a:t>Art. 1.010. A apelação, interposta por </a:t>
            </a:r>
            <a:r>
              <a:rPr lang="pt-BR" b="1" u="sng" dirty="0"/>
              <a:t>petição dirigida ao juízo de primeiro grau</a:t>
            </a:r>
            <a:r>
              <a:rPr lang="pt-BR" dirty="0"/>
              <a:t>, conterá:</a:t>
            </a:r>
          </a:p>
        </p:txBody>
      </p:sp>
    </p:spTree>
    <p:extLst>
      <p:ext uri="{BB962C8B-B14F-4D97-AF65-F5344CB8AC3E}">
        <p14:creationId xmlns:p14="http://schemas.microsoft.com/office/powerpoint/2010/main" val="26896268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APELAÇÃO – MODELO 1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787" y="1493950"/>
            <a:ext cx="9629582" cy="4997002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pt-BR" sz="1600" b="1" dirty="0" smtClean="0">
                <a:solidFill>
                  <a:schemeClr val="tx1"/>
                </a:solidFill>
              </a:rPr>
              <a:t>		Processo n.º __________</a:t>
            </a:r>
            <a:endParaRPr lang="pt-BR" sz="1600" b="1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1600" b="1" dirty="0" smtClean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b="1" dirty="0" smtClean="0">
                <a:solidFill>
                  <a:srgbClr val="FF0000"/>
                </a:solidFill>
              </a:rPr>
              <a:t>NOME DO SEU CLIENTE QUE ESTÁ RECORRENDO</a:t>
            </a:r>
            <a:r>
              <a:rPr lang="pt-BR" sz="1700" dirty="0" smtClean="0">
                <a:solidFill>
                  <a:schemeClr val="tx1"/>
                </a:solidFill>
              </a:rPr>
              <a:t>, já devidamente qualificado nos </a:t>
            </a:r>
            <a:r>
              <a:rPr lang="pt-BR" sz="1700" dirty="0" err="1" smtClean="0">
                <a:solidFill>
                  <a:schemeClr val="tx1"/>
                </a:solidFill>
              </a:rPr>
              <a:t>autoS</a:t>
            </a:r>
            <a:r>
              <a:rPr lang="pt-BR" sz="1700" dirty="0" smtClean="0">
                <a:solidFill>
                  <a:schemeClr val="tx1"/>
                </a:solidFill>
              </a:rPr>
              <a:t> da ação </a:t>
            </a:r>
            <a:r>
              <a:rPr lang="pt-BR" sz="1700" dirty="0">
                <a:solidFill>
                  <a:schemeClr val="tx1"/>
                </a:solidFill>
              </a:rPr>
              <a:t>em epígrafe</a:t>
            </a:r>
            <a:r>
              <a:rPr lang="pt-BR" sz="1700" dirty="0" smtClean="0">
                <a:solidFill>
                  <a:schemeClr val="tx1"/>
                </a:solidFill>
              </a:rPr>
              <a:t>, vem </a:t>
            </a:r>
            <a:r>
              <a:rPr lang="pt-BR" sz="1700" dirty="0">
                <a:solidFill>
                  <a:schemeClr val="tx1"/>
                </a:solidFill>
              </a:rPr>
              <a:t>mui respeitosamente à presença de Vossa Excelência, por </a:t>
            </a:r>
            <a:r>
              <a:rPr lang="pt-BR" sz="1700" dirty="0" smtClean="0">
                <a:solidFill>
                  <a:schemeClr val="tx1"/>
                </a:solidFill>
              </a:rPr>
              <a:t>seu advogado que </a:t>
            </a:r>
            <a:r>
              <a:rPr lang="pt-BR" sz="1700" dirty="0">
                <a:solidFill>
                  <a:schemeClr val="tx1"/>
                </a:solidFill>
              </a:rPr>
              <a:t>esta subscreve, tendo em vista a publicação da r. sentença de </a:t>
            </a:r>
            <a:r>
              <a:rPr lang="pt-BR" sz="1700" dirty="0" err="1" smtClean="0">
                <a:solidFill>
                  <a:schemeClr val="tx1"/>
                </a:solidFill>
              </a:rPr>
              <a:t>fls</a:t>
            </a:r>
            <a:r>
              <a:rPr lang="pt-BR" sz="1700" dirty="0">
                <a:solidFill>
                  <a:schemeClr val="tx1"/>
                </a:solidFill>
              </a:rPr>
              <a:t> </a:t>
            </a:r>
            <a:r>
              <a:rPr lang="pt-BR" sz="1700" dirty="0" smtClean="0">
                <a:solidFill>
                  <a:schemeClr val="tx1"/>
                </a:solidFill>
              </a:rPr>
              <a:t>___, </a:t>
            </a:r>
            <a:r>
              <a:rPr lang="pt-BR" sz="1700" dirty="0">
                <a:solidFill>
                  <a:schemeClr val="tx1"/>
                </a:solidFill>
              </a:rPr>
              <a:t>interpor o seu recurso </a:t>
            </a:r>
            <a:r>
              <a:rPr lang="pt-BR" sz="1700" dirty="0" smtClean="0">
                <a:solidFill>
                  <a:schemeClr val="tx1"/>
                </a:solidFill>
              </a:rPr>
              <a:t>de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1700" dirty="0" smtClean="0">
              <a:solidFill>
                <a:schemeClr val="tx1"/>
              </a:solidFill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 smtClean="0">
                <a:solidFill>
                  <a:schemeClr val="tx1"/>
                </a:solidFill>
              </a:rPr>
              <a:t>APELAÇÃO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1700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 smtClean="0">
                <a:solidFill>
                  <a:schemeClr val="tx1"/>
                </a:solidFill>
              </a:rPr>
              <a:t>requerendo, após </a:t>
            </a:r>
            <a:r>
              <a:rPr lang="pt-BR" sz="1700" dirty="0">
                <a:solidFill>
                  <a:schemeClr val="tx1"/>
                </a:solidFill>
              </a:rPr>
              <a:t>cumpridas as formalidades legais, sejam os autos remetidos ao Egrégio Tribunal de Justiça do Estado de São Paulo, para efetivo </a:t>
            </a:r>
            <a:r>
              <a:rPr lang="pt-BR" sz="1700" dirty="0" smtClean="0">
                <a:solidFill>
                  <a:schemeClr val="tx1"/>
                </a:solidFill>
              </a:rPr>
              <a:t>julgamento, </a:t>
            </a:r>
            <a:r>
              <a:rPr lang="pt-BR" sz="1700" dirty="0">
                <a:solidFill>
                  <a:schemeClr val="tx1"/>
                </a:solidFill>
              </a:rPr>
              <a:t>por força do art. 1012 do CPC</a:t>
            </a:r>
            <a:r>
              <a:rPr lang="pt-BR" sz="1700" dirty="0" smtClean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1700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 smtClean="0">
                <a:solidFill>
                  <a:schemeClr val="tx1"/>
                </a:solidFill>
              </a:rPr>
              <a:t>O Apelante deixa de </a:t>
            </a:r>
            <a:r>
              <a:rPr lang="pt-BR" sz="1700" dirty="0">
                <a:solidFill>
                  <a:schemeClr val="tx1"/>
                </a:solidFill>
              </a:rPr>
              <a:t>recolher as custas </a:t>
            </a:r>
            <a:r>
              <a:rPr lang="pt-BR" sz="1700" dirty="0" smtClean="0">
                <a:solidFill>
                  <a:schemeClr val="tx1"/>
                </a:solidFill>
              </a:rPr>
              <a:t>processuais</a:t>
            </a:r>
            <a:r>
              <a:rPr lang="pt-BR" sz="1700" dirty="0">
                <a:solidFill>
                  <a:schemeClr val="tx1"/>
                </a:solidFill>
              </a:rPr>
              <a:t>, bem como o porte de </a:t>
            </a:r>
            <a:r>
              <a:rPr lang="pt-BR" sz="1700" u="sng" dirty="0">
                <a:solidFill>
                  <a:schemeClr val="tx1"/>
                </a:solidFill>
              </a:rPr>
              <a:t>remessa e retorno</a:t>
            </a:r>
            <a:r>
              <a:rPr lang="pt-BR" sz="1700" dirty="0">
                <a:solidFill>
                  <a:schemeClr val="tx1"/>
                </a:solidFill>
              </a:rPr>
              <a:t>, eis que </a:t>
            </a:r>
            <a:r>
              <a:rPr lang="pt-BR" sz="1700" dirty="0" smtClean="0">
                <a:solidFill>
                  <a:schemeClr val="tx1"/>
                </a:solidFill>
              </a:rPr>
              <a:t>beneficiário da </a:t>
            </a:r>
            <a:r>
              <a:rPr lang="pt-BR" sz="1700" dirty="0">
                <a:solidFill>
                  <a:schemeClr val="tx1"/>
                </a:solidFill>
              </a:rPr>
              <a:t>justiça gratuita, concedida às fls. </a:t>
            </a:r>
            <a:r>
              <a:rPr lang="pt-BR" sz="1700" dirty="0" smtClean="0">
                <a:solidFill>
                  <a:schemeClr val="tx1"/>
                </a:solidFill>
              </a:rPr>
              <a:t>_____, </a:t>
            </a:r>
            <a:r>
              <a:rPr lang="pt-BR" sz="1700" dirty="0">
                <a:solidFill>
                  <a:schemeClr val="tx1"/>
                </a:solidFill>
              </a:rPr>
              <a:t>reiterando este pedido nesta </a:t>
            </a:r>
            <a:r>
              <a:rPr lang="pt-BR" sz="1700" dirty="0" smtClean="0">
                <a:solidFill>
                  <a:schemeClr val="tx1"/>
                </a:solidFill>
              </a:rPr>
              <a:t>oportunidade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1700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>
                <a:solidFill>
                  <a:schemeClr val="tx1"/>
                </a:solidFill>
              </a:rPr>
              <a:t>Termos em que, P.E. deferimento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>
                <a:solidFill>
                  <a:schemeClr val="tx1"/>
                </a:solidFill>
              </a:rPr>
              <a:t>Jundiaí, SP, (data)de (Mês) de (ano)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>
                <a:solidFill>
                  <a:schemeClr val="tx1"/>
                </a:solidFill>
              </a:rPr>
              <a:t> 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>
                <a:solidFill>
                  <a:schemeClr val="tx1"/>
                </a:solidFill>
              </a:rPr>
              <a:t>Nome do ADV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>
                <a:solidFill>
                  <a:schemeClr val="tx1"/>
                </a:solidFill>
              </a:rPr>
              <a:t>OAB/SP ____</a:t>
            </a:r>
          </a:p>
          <a:p>
            <a:pPr marL="0" indent="0" algn="just">
              <a:buNone/>
            </a:pP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5589430" y="682581"/>
            <a:ext cx="4198512" cy="9659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CPC </a:t>
            </a:r>
            <a:r>
              <a:rPr lang="pt-BR" dirty="0"/>
              <a:t>Art. 1.010. I - os nomes e a qualificação das partes;</a:t>
            </a:r>
          </a:p>
        </p:txBody>
      </p:sp>
      <p:sp>
        <p:nvSpPr>
          <p:cNvPr id="5" name="Retângulo 4"/>
          <p:cNvSpPr/>
          <p:nvPr/>
        </p:nvSpPr>
        <p:spPr>
          <a:xfrm>
            <a:off x="7250806" y="5293217"/>
            <a:ext cx="2627290" cy="8886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Sendo processo eletrônico, não é para mencionar</a:t>
            </a:r>
            <a:endParaRPr lang="pt-BR" dirty="0"/>
          </a:p>
        </p:txBody>
      </p:sp>
      <p:cxnSp>
        <p:nvCxnSpPr>
          <p:cNvPr id="7" name="Conector de seta reta 6"/>
          <p:cNvCxnSpPr/>
          <p:nvPr/>
        </p:nvCxnSpPr>
        <p:spPr>
          <a:xfrm flipH="1" flipV="1">
            <a:off x="7192848" y="4610637"/>
            <a:ext cx="476519" cy="68258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31870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APELAÇÃO – MODELO 2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787" y="1493950"/>
            <a:ext cx="9629582" cy="4997002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pt-BR" sz="1600" b="1" dirty="0" smtClean="0">
                <a:solidFill>
                  <a:schemeClr val="tx1"/>
                </a:solidFill>
              </a:rPr>
              <a:t>		Processo n.º __________</a:t>
            </a:r>
            <a:endParaRPr lang="pt-BR" sz="1600" b="1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1600" b="1" dirty="0" smtClean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b="1" dirty="0" smtClean="0">
                <a:solidFill>
                  <a:srgbClr val="FF0000"/>
                </a:solidFill>
              </a:rPr>
              <a:t>NOME DO SEU CLIENTE QUE ESTÁ RECORRENDO</a:t>
            </a:r>
            <a:r>
              <a:rPr lang="pt-BR" sz="1700" dirty="0" smtClean="0">
                <a:solidFill>
                  <a:schemeClr val="tx1"/>
                </a:solidFill>
              </a:rPr>
              <a:t>, já devidamente qualificado nos autos da ação </a:t>
            </a:r>
            <a:r>
              <a:rPr lang="pt-BR" sz="1700" dirty="0">
                <a:solidFill>
                  <a:schemeClr val="tx1"/>
                </a:solidFill>
              </a:rPr>
              <a:t>em epígrafe</a:t>
            </a:r>
            <a:r>
              <a:rPr lang="pt-BR" sz="1700" dirty="0" smtClean="0">
                <a:solidFill>
                  <a:schemeClr val="tx1"/>
                </a:solidFill>
              </a:rPr>
              <a:t>, vem </a:t>
            </a:r>
            <a:r>
              <a:rPr lang="pt-BR" sz="1700" dirty="0">
                <a:solidFill>
                  <a:schemeClr val="tx1"/>
                </a:solidFill>
              </a:rPr>
              <a:t>mui respeitosamente à presença de Vossa Excelência, por </a:t>
            </a:r>
            <a:r>
              <a:rPr lang="pt-BR" sz="1700" dirty="0" smtClean="0">
                <a:solidFill>
                  <a:schemeClr val="tx1"/>
                </a:solidFill>
              </a:rPr>
              <a:t>seu advogado que </a:t>
            </a:r>
            <a:r>
              <a:rPr lang="pt-BR" sz="1700" dirty="0">
                <a:solidFill>
                  <a:schemeClr val="tx1"/>
                </a:solidFill>
              </a:rPr>
              <a:t>esta subscreve, tendo em vista a publicação da r. sentença de </a:t>
            </a:r>
            <a:r>
              <a:rPr lang="pt-BR" sz="1700" dirty="0" err="1" smtClean="0">
                <a:solidFill>
                  <a:schemeClr val="tx1"/>
                </a:solidFill>
              </a:rPr>
              <a:t>fls</a:t>
            </a:r>
            <a:r>
              <a:rPr lang="pt-BR" sz="1700" dirty="0">
                <a:solidFill>
                  <a:schemeClr val="tx1"/>
                </a:solidFill>
              </a:rPr>
              <a:t> </a:t>
            </a:r>
            <a:r>
              <a:rPr lang="pt-BR" sz="1700" dirty="0" smtClean="0">
                <a:solidFill>
                  <a:schemeClr val="tx1"/>
                </a:solidFill>
              </a:rPr>
              <a:t>___, </a:t>
            </a:r>
            <a:r>
              <a:rPr lang="pt-BR" sz="1700" dirty="0">
                <a:solidFill>
                  <a:schemeClr val="tx1"/>
                </a:solidFill>
              </a:rPr>
              <a:t>interpor o seu recurso </a:t>
            </a:r>
            <a:r>
              <a:rPr lang="pt-BR" sz="1700" dirty="0" smtClean="0">
                <a:solidFill>
                  <a:schemeClr val="tx1"/>
                </a:solidFill>
              </a:rPr>
              <a:t>de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1700" dirty="0" smtClean="0">
              <a:solidFill>
                <a:schemeClr val="tx1"/>
              </a:solidFill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 smtClean="0">
                <a:solidFill>
                  <a:schemeClr val="tx1"/>
                </a:solidFill>
              </a:rPr>
              <a:t>APELAÇÃO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1700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 smtClean="0">
                <a:solidFill>
                  <a:schemeClr val="tx1"/>
                </a:solidFill>
              </a:rPr>
              <a:t>requerendo, após </a:t>
            </a:r>
            <a:r>
              <a:rPr lang="pt-BR" sz="1700" dirty="0">
                <a:solidFill>
                  <a:schemeClr val="tx1"/>
                </a:solidFill>
              </a:rPr>
              <a:t>cumpridas as formalidades legais, sejam os autos remetidos ao Egrégio Tribunal de Justiça do Estado de São Paulo, para efetivo </a:t>
            </a:r>
            <a:r>
              <a:rPr lang="pt-BR" sz="1700" dirty="0" smtClean="0">
                <a:solidFill>
                  <a:schemeClr val="tx1"/>
                </a:solidFill>
              </a:rPr>
              <a:t>julgamento, </a:t>
            </a:r>
            <a:r>
              <a:rPr lang="pt-BR" sz="1700" dirty="0">
                <a:solidFill>
                  <a:schemeClr val="tx1"/>
                </a:solidFill>
              </a:rPr>
              <a:t>por força do art. 1012 do CPC</a:t>
            </a:r>
            <a:r>
              <a:rPr lang="pt-BR" sz="1700" dirty="0" smtClean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1700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 smtClean="0">
                <a:solidFill>
                  <a:schemeClr val="tx1"/>
                </a:solidFill>
              </a:rPr>
              <a:t>Termos </a:t>
            </a:r>
            <a:r>
              <a:rPr lang="pt-BR" sz="1700" dirty="0">
                <a:solidFill>
                  <a:schemeClr val="tx1"/>
                </a:solidFill>
              </a:rPr>
              <a:t>em que, </a:t>
            </a:r>
            <a:r>
              <a:rPr lang="pt-BR" sz="1700" dirty="0" smtClean="0">
                <a:solidFill>
                  <a:schemeClr val="tx1"/>
                </a:solidFill>
              </a:rPr>
              <a:t>comprova-se o recolhimento da taxa atinente.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 smtClean="0">
                <a:solidFill>
                  <a:schemeClr val="tx1"/>
                </a:solidFill>
              </a:rPr>
              <a:t>P.E</a:t>
            </a:r>
            <a:r>
              <a:rPr lang="pt-BR" sz="1700" dirty="0">
                <a:solidFill>
                  <a:schemeClr val="tx1"/>
                </a:solidFill>
              </a:rPr>
              <a:t>. deferimento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>
                <a:solidFill>
                  <a:schemeClr val="tx1"/>
                </a:solidFill>
              </a:rPr>
              <a:t>Jundiaí, SP, (data)de (Mês) de (ano)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>
                <a:solidFill>
                  <a:schemeClr val="tx1"/>
                </a:solidFill>
              </a:rPr>
              <a:t> 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>
                <a:solidFill>
                  <a:schemeClr val="tx1"/>
                </a:solidFill>
              </a:rPr>
              <a:t>Nome do ADV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>
                <a:solidFill>
                  <a:schemeClr val="tx1"/>
                </a:solidFill>
              </a:rPr>
              <a:t>OAB/SP ____</a:t>
            </a:r>
          </a:p>
          <a:p>
            <a:pPr marL="0" indent="0" algn="just">
              <a:buNone/>
            </a:pP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5589430" y="682581"/>
            <a:ext cx="4198512" cy="9659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CPC </a:t>
            </a:r>
            <a:r>
              <a:rPr lang="pt-BR" dirty="0"/>
              <a:t>Art. 1.010. I - os nomes e a qualificação das partes;</a:t>
            </a:r>
          </a:p>
        </p:txBody>
      </p:sp>
    </p:spTree>
    <p:extLst>
      <p:ext uri="{BB962C8B-B14F-4D97-AF65-F5344CB8AC3E}">
        <p14:creationId xmlns:p14="http://schemas.microsoft.com/office/powerpoint/2010/main" val="8093987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8697" y="22181"/>
            <a:ext cx="8596668" cy="1320800"/>
          </a:xfrm>
        </p:spPr>
        <p:txBody>
          <a:bodyPr/>
          <a:lstStyle/>
          <a:p>
            <a:r>
              <a:rPr lang="pt-BR" dirty="0" smtClean="0"/>
              <a:t>APELAÇÃO – MODELO 3</a:t>
            </a:r>
            <a:br>
              <a:rPr lang="pt-BR" dirty="0" smtClean="0"/>
            </a:br>
            <a:r>
              <a:rPr lang="pt-BR" dirty="0" smtClean="0"/>
              <a:t>Recurso Adesivo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787" y="1493949"/>
            <a:ext cx="9629582" cy="5151549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pt-BR" sz="1600" b="1" dirty="0" smtClean="0">
                <a:solidFill>
                  <a:schemeClr val="tx1"/>
                </a:solidFill>
              </a:rPr>
              <a:t>		Processo n.º __________</a:t>
            </a:r>
            <a:endParaRPr lang="pt-BR" sz="1600" b="1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1600" b="1" dirty="0" smtClean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b="1" dirty="0" smtClean="0">
                <a:solidFill>
                  <a:srgbClr val="FF0000"/>
                </a:solidFill>
              </a:rPr>
              <a:t>NOME DO SEU CLIENTE QUE ESTÁ RECORRENDO</a:t>
            </a:r>
            <a:r>
              <a:rPr lang="pt-BR" sz="1700" dirty="0" smtClean="0">
                <a:solidFill>
                  <a:schemeClr val="tx1"/>
                </a:solidFill>
              </a:rPr>
              <a:t>, já devidamente qualificado nos autos da ação </a:t>
            </a:r>
            <a:r>
              <a:rPr lang="pt-BR" sz="1700" dirty="0">
                <a:solidFill>
                  <a:schemeClr val="tx1"/>
                </a:solidFill>
              </a:rPr>
              <a:t>em epígrafe</a:t>
            </a:r>
            <a:r>
              <a:rPr lang="pt-BR" sz="1700" dirty="0" smtClean="0">
                <a:solidFill>
                  <a:schemeClr val="tx1"/>
                </a:solidFill>
              </a:rPr>
              <a:t>, vem </a:t>
            </a:r>
            <a:r>
              <a:rPr lang="pt-BR" sz="1700" dirty="0">
                <a:solidFill>
                  <a:schemeClr val="tx1"/>
                </a:solidFill>
              </a:rPr>
              <a:t>mui respeitosamente à presença de Vossa Excelência, por </a:t>
            </a:r>
            <a:r>
              <a:rPr lang="pt-BR" sz="1700" dirty="0" smtClean="0">
                <a:solidFill>
                  <a:schemeClr val="tx1"/>
                </a:solidFill>
              </a:rPr>
              <a:t>seu advogado que </a:t>
            </a:r>
            <a:r>
              <a:rPr lang="pt-BR" sz="1700" dirty="0">
                <a:solidFill>
                  <a:schemeClr val="tx1"/>
                </a:solidFill>
              </a:rPr>
              <a:t>esta subscreve, tendo em vista a publicação da r. sentença de </a:t>
            </a:r>
            <a:r>
              <a:rPr lang="pt-BR" sz="1700" dirty="0" err="1" smtClean="0">
                <a:solidFill>
                  <a:schemeClr val="tx1"/>
                </a:solidFill>
              </a:rPr>
              <a:t>fls</a:t>
            </a:r>
            <a:r>
              <a:rPr lang="pt-BR" sz="1700" dirty="0">
                <a:solidFill>
                  <a:schemeClr val="tx1"/>
                </a:solidFill>
              </a:rPr>
              <a:t> </a:t>
            </a:r>
            <a:r>
              <a:rPr lang="pt-BR" sz="1700" dirty="0" smtClean="0">
                <a:solidFill>
                  <a:schemeClr val="tx1"/>
                </a:solidFill>
              </a:rPr>
              <a:t>___ e a interposição do recurso de apelação pela parte adversa, apresentar o seu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1700" dirty="0" smtClean="0">
              <a:solidFill>
                <a:schemeClr val="tx1"/>
              </a:solidFill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 smtClean="0">
                <a:solidFill>
                  <a:schemeClr val="tx1"/>
                </a:solidFill>
              </a:rPr>
              <a:t>RECURSO ADESIVO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1700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 smtClean="0">
                <a:solidFill>
                  <a:schemeClr val="tx1"/>
                </a:solidFill>
              </a:rPr>
              <a:t>requerendo, após </a:t>
            </a:r>
            <a:r>
              <a:rPr lang="pt-BR" sz="1700" dirty="0">
                <a:solidFill>
                  <a:schemeClr val="tx1"/>
                </a:solidFill>
              </a:rPr>
              <a:t>cumpridas as formalidades legais, sejam os autos remetidos ao Egrégio Tribunal de Justiça do Estado de São Paulo, para efetivo </a:t>
            </a:r>
            <a:r>
              <a:rPr lang="pt-BR" sz="1700" dirty="0" smtClean="0">
                <a:solidFill>
                  <a:schemeClr val="tx1"/>
                </a:solidFill>
              </a:rPr>
              <a:t>julgamento, </a:t>
            </a:r>
            <a:r>
              <a:rPr lang="pt-BR" sz="1700" dirty="0">
                <a:solidFill>
                  <a:schemeClr val="tx1"/>
                </a:solidFill>
              </a:rPr>
              <a:t>por força do art. 1012 do CPC</a:t>
            </a:r>
            <a:r>
              <a:rPr lang="pt-BR" sz="1700" dirty="0" smtClean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1700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 smtClean="0">
                <a:solidFill>
                  <a:schemeClr val="tx1"/>
                </a:solidFill>
              </a:rPr>
              <a:t>Termos </a:t>
            </a:r>
            <a:r>
              <a:rPr lang="pt-BR" sz="1700" dirty="0">
                <a:solidFill>
                  <a:schemeClr val="tx1"/>
                </a:solidFill>
              </a:rPr>
              <a:t>em que, </a:t>
            </a:r>
            <a:r>
              <a:rPr lang="pt-BR" sz="1700" dirty="0" smtClean="0">
                <a:solidFill>
                  <a:schemeClr val="tx1"/>
                </a:solidFill>
              </a:rPr>
              <a:t>comprova-se o recolhimento da taxa atinente.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 smtClean="0">
                <a:solidFill>
                  <a:schemeClr val="tx1"/>
                </a:solidFill>
              </a:rPr>
              <a:t>P.E</a:t>
            </a:r>
            <a:r>
              <a:rPr lang="pt-BR" sz="1700" dirty="0">
                <a:solidFill>
                  <a:schemeClr val="tx1"/>
                </a:solidFill>
              </a:rPr>
              <a:t>. deferimento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>
                <a:solidFill>
                  <a:schemeClr val="tx1"/>
                </a:solidFill>
              </a:rPr>
              <a:t>Jundiaí, SP, (data)de (Mês) de (ano)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>
                <a:solidFill>
                  <a:schemeClr val="tx1"/>
                </a:solidFill>
              </a:rPr>
              <a:t> 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>
                <a:solidFill>
                  <a:schemeClr val="tx1"/>
                </a:solidFill>
              </a:rPr>
              <a:t>Nome do ADV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>
                <a:solidFill>
                  <a:schemeClr val="tx1"/>
                </a:solidFill>
              </a:rPr>
              <a:t>OAB/SP ____</a:t>
            </a:r>
          </a:p>
          <a:p>
            <a:pPr marL="0" indent="0" algn="just">
              <a:buNone/>
            </a:pP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5434885" y="1"/>
            <a:ext cx="6757115" cy="18030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500" dirty="0" smtClean="0"/>
              <a:t>CPC </a:t>
            </a:r>
            <a:r>
              <a:rPr lang="pt-BR" sz="1500" dirty="0"/>
              <a:t>Art. </a:t>
            </a:r>
            <a:r>
              <a:rPr lang="pt-BR" sz="1500" dirty="0" smtClean="0"/>
              <a:t>997. </a:t>
            </a:r>
            <a:r>
              <a:rPr lang="pt-BR" sz="1500" dirty="0"/>
              <a:t>§ 2º O recurso adesivo fica subordinado ao recurso independente, sendo-lhe aplicáveis as mesmas regras deste quanto aos requisitos de admissibilidade e julgamento no tribunal, salvo disposição legal diversa, observado, ainda, o seguinte:</a:t>
            </a:r>
          </a:p>
          <a:p>
            <a:r>
              <a:rPr lang="pt-BR" sz="1500" dirty="0"/>
              <a:t>I - será dirigido ao órgão perante o qual o recurso independente fora interposto, no prazo de que a parte dispõe para responder;</a:t>
            </a:r>
          </a:p>
          <a:p>
            <a:r>
              <a:rPr lang="pt-BR" sz="1500" dirty="0"/>
              <a:t>II - será admissível na apelação, </a:t>
            </a:r>
            <a:r>
              <a:rPr lang="pt-BR" sz="1500" dirty="0" smtClean="0"/>
              <a:t>...;</a:t>
            </a:r>
            <a:endParaRPr lang="pt-BR" sz="1500" dirty="0"/>
          </a:p>
        </p:txBody>
      </p:sp>
    </p:spTree>
    <p:extLst>
      <p:ext uri="{BB962C8B-B14F-4D97-AF65-F5344CB8AC3E}">
        <p14:creationId xmlns:p14="http://schemas.microsoft.com/office/powerpoint/2010/main" val="20801517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8697" y="22181"/>
            <a:ext cx="8596668" cy="1320800"/>
          </a:xfrm>
        </p:spPr>
        <p:txBody>
          <a:bodyPr/>
          <a:lstStyle/>
          <a:p>
            <a:r>
              <a:rPr lang="pt-BR" dirty="0" smtClean="0"/>
              <a:t>APELAÇÃO – MODELO 4</a:t>
            </a:r>
            <a:br>
              <a:rPr lang="pt-BR" dirty="0" smtClean="0"/>
            </a:br>
            <a:r>
              <a:rPr lang="pt-BR" dirty="0" smtClean="0"/>
              <a:t>Contrarrazões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787" y="1493949"/>
            <a:ext cx="9629582" cy="5151549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pt-BR" sz="1600" b="1" dirty="0" smtClean="0">
                <a:solidFill>
                  <a:schemeClr val="tx1"/>
                </a:solidFill>
              </a:rPr>
              <a:t>		Processo n.º __________</a:t>
            </a:r>
            <a:endParaRPr lang="pt-BR" sz="1600" b="1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1600" b="1" dirty="0" smtClean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b="1" dirty="0" smtClean="0">
                <a:solidFill>
                  <a:srgbClr val="FF0000"/>
                </a:solidFill>
              </a:rPr>
              <a:t>NOME DO SEU CLIENTE QUE É O RECORRIDO</a:t>
            </a:r>
            <a:r>
              <a:rPr lang="pt-BR" sz="1700" dirty="0" smtClean="0">
                <a:solidFill>
                  <a:schemeClr val="tx1"/>
                </a:solidFill>
              </a:rPr>
              <a:t>, já devidamente qualificado nos autos da ação </a:t>
            </a:r>
            <a:r>
              <a:rPr lang="pt-BR" sz="1700" dirty="0">
                <a:solidFill>
                  <a:schemeClr val="tx1"/>
                </a:solidFill>
              </a:rPr>
              <a:t>em epígrafe</a:t>
            </a:r>
            <a:r>
              <a:rPr lang="pt-BR" sz="1700" dirty="0" smtClean="0">
                <a:solidFill>
                  <a:schemeClr val="tx1"/>
                </a:solidFill>
              </a:rPr>
              <a:t>, vem </a:t>
            </a:r>
            <a:r>
              <a:rPr lang="pt-BR" sz="1700" dirty="0">
                <a:solidFill>
                  <a:schemeClr val="tx1"/>
                </a:solidFill>
              </a:rPr>
              <a:t>mui respeitosamente à presença de Vossa Excelência, por </a:t>
            </a:r>
            <a:r>
              <a:rPr lang="pt-BR" sz="1700" dirty="0" smtClean="0">
                <a:solidFill>
                  <a:schemeClr val="tx1"/>
                </a:solidFill>
              </a:rPr>
              <a:t>seu advogado que </a:t>
            </a:r>
            <a:r>
              <a:rPr lang="pt-BR" sz="1700" dirty="0">
                <a:solidFill>
                  <a:schemeClr val="tx1"/>
                </a:solidFill>
              </a:rPr>
              <a:t>esta subscreve, tendo em vista a publicação da r. sentença de </a:t>
            </a:r>
            <a:r>
              <a:rPr lang="pt-BR" sz="1700" dirty="0" err="1" smtClean="0">
                <a:solidFill>
                  <a:schemeClr val="tx1"/>
                </a:solidFill>
              </a:rPr>
              <a:t>fls</a:t>
            </a:r>
            <a:r>
              <a:rPr lang="pt-BR" sz="1700" dirty="0">
                <a:solidFill>
                  <a:schemeClr val="tx1"/>
                </a:solidFill>
              </a:rPr>
              <a:t> </a:t>
            </a:r>
            <a:r>
              <a:rPr lang="pt-BR" sz="1700" dirty="0" smtClean="0">
                <a:solidFill>
                  <a:schemeClr val="tx1"/>
                </a:solidFill>
              </a:rPr>
              <a:t>___ e a interposição do recurso de apelação pela parte adversa, apresentar as suas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1700" dirty="0" smtClean="0">
              <a:solidFill>
                <a:schemeClr val="tx1"/>
              </a:solidFill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 smtClean="0">
                <a:solidFill>
                  <a:schemeClr val="tx1"/>
                </a:solidFill>
              </a:rPr>
              <a:t>CONTRARRAZÕES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1700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 smtClean="0">
                <a:solidFill>
                  <a:schemeClr val="tx1"/>
                </a:solidFill>
              </a:rPr>
              <a:t>pelos fatos e fundamentos a seguir ventilados.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1700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 smtClean="0">
                <a:solidFill>
                  <a:schemeClr val="tx1"/>
                </a:solidFill>
              </a:rPr>
              <a:t>Termos </a:t>
            </a:r>
            <a:r>
              <a:rPr lang="pt-BR" sz="1700" dirty="0">
                <a:solidFill>
                  <a:schemeClr val="tx1"/>
                </a:solidFill>
              </a:rPr>
              <a:t>em que, </a:t>
            </a:r>
            <a:r>
              <a:rPr lang="pt-BR" sz="1700" dirty="0" smtClean="0">
                <a:solidFill>
                  <a:schemeClr val="tx1"/>
                </a:solidFill>
              </a:rPr>
              <a:t>requer, </a:t>
            </a:r>
            <a:r>
              <a:rPr lang="pt-BR" sz="1700" dirty="0">
                <a:solidFill>
                  <a:schemeClr val="tx1"/>
                </a:solidFill>
              </a:rPr>
              <a:t>após cumpridas as formalidades legais, sejam os autos remetidos ao Egrégio Tribunal de Justiça do Estado de São Paulo, para efetivo julgamento, por força do art. 1012 do CPC.</a:t>
            </a:r>
            <a:r>
              <a:rPr lang="pt-BR" sz="1700" dirty="0" smtClean="0">
                <a:solidFill>
                  <a:schemeClr val="tx1"/>
                </a:solidFill>
              </a:rPr>
              <a:t>P.E</a:t>
            </a:r>
            <a:r>
              <a:rPr lang="pt-BR" sz="1700" dirty="0">
                <a:solidFill>
                  <a:schemeClr val="tx1"/>
                </a:solidFill>
              </a:rPr>
              <a:t>. deferimento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>
                <a:solidFill>
                  <a:schemeClr val="tx1"/>
                </a:solidFill>
              </a:rPr>
              <a:t>Jundiaí, SP, (data)de (Mês) de (ano)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>
                <a:solidFill>
                  <a:schemeClr val="tx1"/>
                </a:solidFill>
              </a:rPr>
              <a:t> 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>
                <a:solidFill>
                  <a:schemeClr val="tx1"/>
                </a:solidFill>
              </a:rPr>
              <a:t>Nome do ADV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700" dirty="0">
                <a:solidFill>
                  <a:schemeClr val="tx1"/>
                </a:solidFill>
              </a:rPr>
              <a:t>OAB/SP ____</a:t>
            </a:r>
          </a:p>
          <a:p>
            <a:pPr marL="0" indent="0" algn="just">
              <a:buNone/>
            </a:pP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5589430" y="386367"/>
            <a:ext cx="4198512" cy="12621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1.010. § 1º O apelado será intimado para apresentar contrarrazões no prazo de 15 (quinze) dias.</a:t>
            </a:r>
          </a:p>
        </p:txBody>
      </p:sp>
    </p:spTree>
    <p:extLst>
      <p:ext uri="{BB962C8B-B14F-4D97-AF65-F5344CB8AC3E}">
        <p14:creationId xmlns:p14="http://schemas.microsoft.com/office/powerpoint/2010/main" val="7997109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8697" y="22181"/>
            <a:ext cx="8596668" cy="1320800"/>
          </a:xfrm>
        </p:spPr>
        <p:txBody>
          <a:bodyPr/>
          <a:lstStyle/>
          <a:p>
            <a:r>
              <a:rPr lang="pt-BR" dirty="0" smtClean="0"/>
              <a:t>APELAÇÃO – 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787" y="1493949"/>
            <a:ext cx="9629582" cy="51515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000" b="1" dirty="0" smtClean="0">
                <a:solidFill>
                  <a:schemeClr val="tx1"/>
                </a:solidFill>
              </a:rPr>
              <a:t>RAZÕES RECURSAIS </a:t>
            </a:r>
          </a:p>
          <a:p>
            <a:pPr marL="0" indent="0" algn="ctr">
              <a:buNone/>
            </a:pPr>
            <a:r>
              <a:rPr lang="pt-BR" sz="2000" b="1" dirty="0" smtClean="0">
                <a:solidFill>
                  <a:schemeClr val="tx1"/>
                </a:solidFill>
              </a:rPr>
              <a:t>(</a:t>
            </a:r>
            <a:r>
              <a:rPr lang="pt-BR" sz="2000" b="1" u="sng" dirty="0" smtClean="0">
                <a:solidFill>
                  <a:srgbClr val="FF0000"/>
                </a:solidFill>
              </a:rPr>
              <a:t>ou</a:t>
            </a:r>
            <a:r>
              <a:rPr lang="pt-BR" sz="2000" b="1" dirty="0" smtClean="0">
                <a:solidFill>
                  <a:srgbClr val="FF0000"/>
                </a:solidFill>
              </a:rPr>
              <a:t> </a:t>
            </a:r>
            <a:r>
              <a:rPr lang="pt-BR" sz="2000" b="1" dirty="0" smtClean="0">
                <a:solidFill>
                  <a:schemeClr val="tx1"/>
                </a:solidFill>
              </a:rPr>
              <a:t>RAZÕES DO RECURSO ADESIVO </a:t>
            </a:r>
            <a:r>
              <a:rPr lang="pt-BR" sz="2000" b="1" u="sng" dirty="0">
                <a:solidFill>
                  <a:srgbClr val="FF0000"/>
                </a:solidFill>
              </a:rPr>
              <a:t>ou</a:t>
            </a:r>
            <a:r>
              <a:rPr lang="pt-BR" sz="2000" b="1" dirty="0" smtClean="0">
                <a:solidFill>
                  <a:schemeClr val="tx1"/>
                </a:solidFill>
              </a:rPr>
              <a:t> CONTRARRAZÕES AO RECURSO DE APELAÇÃO </a:t>
            </a:r>
            <a:r>
              <a:rPr lang="pt-BR" sz="2000" b="1" u="sng" dirty="0">
                <a:solidFill>
                  <a:srgbClr val="FF0000"/>
                </a:solidFill>
              </a:rPr>
              <a:t>ou</a:t>
            </a:r>
            <a:r>
              <a:rPr lang="pt-BR" sz="2000" b="1" dirty="0" smtClean="0">
                <a:solidFill>
                  <a:schemeClr val="tx1"/>
                </a:solidFill>
              </a:rPr>
              <a:t> CONTRARRAZÕES AO RECURSO ADESIVO)</a:t>
            </a:r>
          </a:p>
          <a:p>
            <a:pPr marL="0" indent="0" algn="ctr">
              <a:buNone/>
            </a:pPr>
            <a:endParaRPr lang="pt-BR" sz="20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pt-BR" sz="2000" b="1" dirty="0" smtClean="0"/>
              <a:t>Recorrente: </a:t>
            </a:r>
            <a:r>
              <a:rPr lang="pt-BR" sz="2000" dirty="0" smtClean="0">
                <a:solidFill>
                  <a:srgbClr val="FF0000"/>
                </a:solidFill>
              </a:rPr>
              <a:t>nome da pessoa que apresentou o recurso</a:t>
            </a:r>
            <a:endParaRPr lang="pt-BR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t-BR" sz="2000" dirty="0"/>
              <a:t> </a:t>
            </a:r>
          </a:p>
          <a:p>
            <a:pPr marL="0" indent="0">
              <a:buNone/>
            </a:pPr>
            <a:r>
              <a:rPr lang="pt-BR" sz="2000" b="1" dirty="0" smtClean="0"/>
              <a:t>Recorrido</a:t>
            </a:r>
            <a:r>
              <a:rPr lang="pt-BR" sz="2000" dirty="0" smtClean="0"/>
              <a:t>: </a:t>
            </a:r>
            <a:r>
              <a:rPr lang="pt-BR" sz="2000" dirty="0">
                <a:solidFill>
                  <a:srgbClr val="FF0000"/>
                </a:solidFill>
              </a:rPr>
              <a:t>nome da pessoa que </a:t>
            </a:r>
            <a:r>
              <a:rPr lang="pt-BR" sz="2000" dirty="0" smtClean="0">
                <a:solidFill>
                  <a:srgbClr val="FF0000"/>
                </a:solidFill>
              </a:rPr>
              <a:t>se defende do </a:t>
            </a:r>
            <a:r>
              <a:rPr lang="pt-BR" sz="2000" dirty="0">
                <a:solidFill>
                  <a:srgbClr val="FF0000"/>
                </a:solidFill>
              </a:rPr>
              <a:t>recurso </a:t>
            </a:r>
            <a:endParaRPr lang="pt-B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t-BR" sz="2000" dirty="0"/>
              <a:t> </a:t>
            </a:r>
          </a:p>
          <a:p>
            <a:pPr marL="0" indent="0">
              <a:buNone/>
            </a:pPr>
            <a:r>
              <a:rPr lang="pt-BR" sz="2000" b="1" dirty="0"/>
              <a:t>Processo de Origem</a:t>
            </a:r>
            <a:r>
              <a:rPr lang="pt-BR" sz="2000" dirty="0"/>
              <a:t>: </a:t>
            </a:r>
            <a:r>
              <a:rPr lang="pt-BR" sz="2000" dirty="0" smtClean="0">
                <a:solidFill>
                  <a:srgbClr val="FF0000"/>
                </a:solidFill>
              </a:rPr>
              <a:t>(número do processo) </a:t>
            </a:r>
            <a:r>
              <a:rPr lang="pt-BR" sz="2000" dirty="0">
                <a:solidFill>
                  <a:srgbClr val="FF0000"/>
                </a:solidFill>
              </a:rPr>
              <a:t>– </a:t>
            </a:r>
            <a:r>
              <a:rPr lang="pt-BR" sz="2000" dirty="0" smtClean="0">
                <a:solidFill>
                  <a:srgbClr val="FF0000"/>
                </a:solidFill>
              </a:rPr>
              <a:t>__ </a:t>
            </a:r>
            <a:r>
              <a:rPr lang="pt-BR" sz="2000" dirty="0">
                <a:solidFill>
                  <a:srgbClr val="FF0000"/>
                </a:solidFill>
              </a:rPr>
              <a:t>Vara Cível </a:t>
            </a:r>
            <a:r>
              <a:rPr lang="pt-BR" sz="2000" dirty="0" smtClean="0">
                <a:solidFill>
                  <a:srgbClr val="FF0000"/>
                </a:solidFill>
              </a:rPr>
              <a:t>da Comarca de ____ , </a:t>
            </a:r>
            <a:r>
              <a:rPr lang="pt-BR" sz="2000" dirty="0">
                <a:solidFill>
                  <a:srgbClr val="FF0000"/>
                </a:solidFill>
              </a:rPr>
              <a:t>SP</a:t>
            </a:r>
          </a:p>
          <a:p>
            <a:pPr marL="0" indent="0" algn="just">
              <a:buNone/>
            </a:pPr>
            <a:endParaRPr lang="pt-BR" sz="2000" b="1" dirty="0">
              <a:solidFill>
                <a:schemeClr val="tx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5589430" y="386367"/>
            <a:ext cx="4198512" cy="1017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1.010. II - a exposição do fato e do direito;</a:t>
            </a:r>
          </a:p>
        </p:txBody>
      </p:sp>
    </p:spTree>
    <p:extLst>
      <p:ext uri="{BB962C8B-B14F-4D97-AF65-F5344CB8AC3E}">
        <p14:creationId xmlns:p14="http://schemas.microsoft.com/office/powerpoint/2010/main" val="11692026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8697" y="22181"/>
            <a:ext cx="8596668" cy="1320800"/>
          </a:xfrm>
        </p:spPr>
        <p:txBody>
          <a:bodyPr/>
          <a:lstStyle/>
          <a:p>
            <a:r>
              <a:rPr lang="pt-BR" dirty="0" smtClean="0"/>
              <a:t>APELAÇÃO – 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787" y="1493949"/>
            <a:ext cx="9629582" cy="515154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 smtClean="0"/>
              <a:t>EGRÉGIO </a:t>
            </a:r>
            <a:r>
              <a:rPr lang="pt-BR" sz="2000" dirty="0"/>
              <a:t>TRIBUNAL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/>
              <a:t> 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/>
              <a:t>				COLENDA CÂMARA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pt-BR" sz="20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/>
              <a:t>						DOUTOS JULGADORES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/>
              <a:t> 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 smtClean="0"/>
              <a:t>		Tratou-se </a:t>
            </a:r>
            <a:r>
              <a:rPr lang="pt-BR" sz="2000" dirty="0"/>
              <a:t>de ação judicial que </a:t>
            </a:r>
            <a:r>
              <a:rPr lang="pt-BR" sz="2000" dirty="0" smtClean="0"/>
              <a:t>objetivava________ (micro e </a:t>
            </a:r>
            <a:r>
              <a:rPr lang="pt-BR" sz="2000" dirty="0" err="1" smtClean="0"/>
              <a:t>mega</a:t>
            </a:r>
            <a:r>
              <a:rPr lang="pt-BR" sz="2000" dirty="0" smtClean="0"/>
              <a:t> resumo dos autos e da sentença)</a:t>
            </a:r>
            <a:endParaRPr lang="pt-BR" sz="2000" b="1" dirty="0">
              <a:solidFill>
                <a:schemeClr val="tx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5589430" y="386367"/>
            <a:ext cx="4198512" cy="1017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1.010. II - a exposição do fato e do direito;</a:t>
            </a:r>
          </a:p>
        </p:txBody>
      </p:sp>
    </p:spTree>
    <p:extLst>
      <p:ext uri="{BB962C8B-B14F-4D97-AF65-F5344CB8AC3E}">
        <p14:creationId xmlns:p14="http://schemas.microsoft.com/office/powerpoint/2010/main" val="37387058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8697" y="22181"/>
            <a:ext cx="8596668" cy="1320800"/>
          </a:xfrm>
        </p:spPr>
        <p:txBody>
          <a:bodyPr/>
          <a:lstStyle/>
          <a:p>
            <a:r>
              <a:rPr lang="pt-BR" dirty="0" smtClean="0"/>
              <a:t>APELAÇÃO – 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787" y="1493949"/>
            <a:ext cx="9629582" cy="515154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b="1" dirty="0" smtClean="0"/>
              <a:t>I – PRELIMINAR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t-BR" sz="2000" b="1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pt-BR" sz="2000" dirty="0" smtClean="0"/>
              <a:t>	Art</a:t>
            </a:r>
            <a:r>
              <a:rPr lang="pt-BR" sz="2000" dirty="0"/>
              <a:t>. 1.009. Da sentença cabe apelação.</a:t>
            </a:r>
          </a:p>
          <a:p>
            <a:pPr marL="0" indent="0" algn="just">
              <a:buNone/>
            </a:pPr>
            <a:r>
              <a:rPr lang="pt-BR" sz="2000" dirty="0" smtClean="0"/>
              <a:t>	§ </a:t>
            </a:r>
            <a:r>
              <a:rPr lang="pt-BR" sz="2000" dirty="0"/>
              <a:t>1º As </a:t>
            </a:r>
            <a:r>
              <a:rPr lang="pt-BR" sz="2000" u="sng" dirty="0">
                <a:solidFill>
                  <a:srgbClr val="FF0000"/>
                </a:solidFill>
              </a:rPr>
              <a:t>questões resolvidas na fase de conhecimento, se a decisão a seu respeito não comportar agravo de instrumento</a:t>
            </a:r>
            <a:r>
              <a:rPr lang="pt-BR" sz="2000" dirty="0"/>
              <a:t>, não são cobertas pela preclusão e devem ser suscitadas em preliminar de apelação, eventualmente interposta contra a decisão final, ou nas contrarrazões.</a:t>
            </a:r>
          </a:p>
          <a:p>
            <a:pPr marL="0" indent="0" algn="just">
              <a:buNone/>
            </a:pPr>
            <a:r>
              <a:rPr lang="pt-BR" sz="2000" dirty="0" smtClean="0"/>
              <a:t>	§ </a:t>
            </a:r>
            <a:r>
              <a:rPr lang="pt-BR" sz="2000" dirty="0"/>
              <a:t>2º Se as questões referidas no § 1º forem suscitadas em contrarrazões, o recorrente será intimado para, em 15 (quinze) dias, manifestar-se a respeito delas.</a:t>
            </a:r>
          </a:p>
          <a:p>
            <a:pPr marL="0" indent="0" algn="just">
              <a:buNone/>
            </a:pPr>
            <a:r>
              <a:rPr lang="pt-BR" sz="2000" dirty="0" smtClean="0"/>
              <a:t>	§ </a:t>
            </a:r>
            <a:r>
              <a:rPr lang="pt-BR" sz="2000" dirty="0"/>
              <a:t>3º O disposto no caput deste artigo aplica-se mesmo quando as questões mencionadas no </a:t>
            </a:r>
            <a:r>
              <a:rPr lang="pt-BR" sz="2000" dirty="0">
                <a:hlinkClick r:id="rId2"/>
              </a:rPr>
              <a:t>art. 1.015 </a:t>
            </a:r>
            <a:r>
              <a:rPr lang="pt-BR" sz="2000" dirty="0"/>
              <a:t>integrarem capítulo da sentença.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t-BR" sz="2000" b="1" dirty="0">
              <a:solidFill>
                <a:schemeClr val="tx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5589430" y="386367"/>
            <a:ext cx="4198512" cy="1017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</a:t>
            </a:r>
            <a:r>
              <a:rPr lang="pt-BR" dirty="0" smtClean="0"/>
              <a:t>1.009...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27154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8697" y="22181"/>
            <a:ext cx="8596668" cy="1320800"/>
          </a:xfrm>
        </p:spPr>
        <p:txBody>
          <a:bodyPr/>
          <a:lstStyle/>
          <a:p>
            <a:r>
              <a:rPr lang="pt-BR" dirty="0" smtClean="0"/>
              <a:t>APELAÇÃO </a:t>
            </a:r>
            <a:r>
              <a:rPr lang="pt-BR" dirty="0" smtClean="0"/>
              <a:t>–</a:t>
            </a:r>
            <a:br>
              <a:rPr lang="pt-BR" dirty="0" smtClean="0"/>
            </a:br>
            <a:r>
              <a:rPr lang="pt-BR" b="1" dirty="0" smtClean="0">
                <a:solidFill>
                  <a:srgbClr val="FF0000"/>
                </a:solidFill>
              </a:rPr>
              <a:t>CONTRARRAZÕES</a:t>
            </a:r>
            <a:r>
              <a:rPr lang="pt-BR" dirty="0" smtClean="0"/>
              <a:t> 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787" y="1493949"/>
            <a:ext cx="9629582" cy="515154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b="1" dirty="0" smtClean="0"/>
              <a:t>I – PRELIMINAR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t-BR" sz="2000" b="1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pt-BR" sz="3000" dirty="0" smtClean="0"/>
              <a:t>	</a:t>
            </a:r>
            <a:r>
              <a:rPr lang="pt-BR" sz="3000" dirty="0" smtClean="0"/>
              <a:t>Para as hipóteses de </a:t>
            </a:r>
          </a:p>
          <a:p>
            <a:pPr marL="0" indent="0" algn="just">
              <a:buNone/>
            </a:pPr>
            <a:r>
              <a:rPr lang="pt-BR" sz="3000" dirty="0"/>
              <a:t>	</a:t>
            </a:r>
            <a:r>
              <a:rPr lang="pt-BR" sz="3000" dirty="0" smtClean="0"/>
              <a:t>	</a:t>
            </a:r>
            <a:r>
              <a:rPr lang="pt-BR" sz="3000" dirty="0" smtClean="0"/>
              <a:t>(a) não admissibilidade e</a:t>
            </a:r>
          </a:p>
          <a:p>
            <a:pPr marL="0" indent="0" algn="just">
              <a:buNone/>
            </a:pPr>
            <a:r>
              <a:rPr lang="pt-BR" sz="3000" dirty="0"/>
              <a:t>	</a:t>
            </a:r>
            <a:r>
              <a:rPr lang="pt-BR" sz="3000" dirty="0" smtClean="0"/>
              <a:t>	</a:t>
            </a:r>
            <a:r>
              <a:rPr lang="pt-BR" sz="3000" dirty="0" smtClean="0"/>
              <a:t> (b) não conhecimento</a:t>
            </a:r>
          </a:p>
          <a:p>
            <a:pPr marL="0" indent="0" algn="just">
              <a:buNone/>
            </a:pPr>
            <a:endParaRPr lang="pt-BR" sz="3000" dirty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b="1" u="sng" dirty="0" smtClean="0">
                <a:solidFill>
                  <a:schemeClr val="tx1"/>
                </a:solidFill>
              </a:rPr>
              <a:t>	Exemplo: Não pagamento das taxas; violação a </a:t>
            </a:r>
            <a:r>
              <a:rPr lang="pt-BR" sz="2000" b="1" u="sng" dirty="0" err="1" smtClean="0">
                <a:solidFill>
                  <a:schemeClr val="tx1"/>
                </a:solidFill>
              </a:rPr>
              <a:t>dialeticidade</a:t>
            </a:r>
            <a:r>
              <a:rPr lang="pt-BR" sz="2000" b="1" u="sng" dirty="0" smtClean="0">
                <a:solidFill>
                  <a:schemeClr val="tx1"/>
                </a:solidFill>
              </a:rPr>
              <a:t>; ausência de representação processual; não cabimento; intempestivo e </a:t>
            </a:r>
            <a:r>
              <a:rPr lang="pt-BR" sz="2000" b="1" u="sng" dirty="0" err="1" smtClean="0">
                <a:solidFill>
                  <a:schemeClr val="tx1"/>
                </a:solidFill>
              </a:rPr>
              <a:t>etc</a:t>
            </a:r>
            <a:r>
              <a:rPr lang="pt-BR" sz="2000" dirty="0" smtClean="0">
                <a:solidFill>
                  <a:schemeClr val="tx1"/>
                </a:solidFill>
              </a:rPr>
              <a:t> (CRIE TÓPICOS PARA CADA SITUAÇÃO)</a:t>
            </a:r>
            <a:endParaRPr lang="pt-BR" sz="2000" b="1" u="sng" dirty="0">
              <a:solidFill>
                <a:schemeClr val="tx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5589430" y="386367"/>
            <a:ext cx="4198512" cy="1017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</a:t>
            </a:r>
            <a:r>
              <a:rPr lang="pt-BR" dirty="0" smtClean="0"/>
              <a:t>1.009...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129065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8697" y="22181"/>
            <a:ext cx="8596668" cy="1320800"/>
          </a:xfrm>
        </p:spPr>
        <p:txBody>
          <a:bodyPr/>
          <a:lstStyle/>
          <a:p>
            <a:r>
              <a:rPr lang="pt-BR" dirty="0" smtClean="0"/>
              <a:t>APELAÇÃO – 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787" y="1493949"/>
            <a:ext cx="9629582" cy="515154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b="1" dirty="0" smtClean="0"/>
              <a:t>II – TEMPESTIVIDADE E CABIMENTO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t-BR" sz="2000" b="1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/>
              <a:t>Consoante se constata a fl. </a:t>
            </a:r>
            <a:r>
              <a:rPr lang="pt-BR" sz="2000" dirty="0" smtClean="0"/>
              <a:t>___, </a:t>
            </a:r>
            <a:r>
              <a:rPr lang="pt-BR" sz="2000" dirty="0"/>
              <a:t>a decisão proferida nos Embargos declaratórios opostos fora disponibilizada no Diário da Justiça Eletrônico em </a:t>
            </a:r>
            <a:r>
              <a:rPr lang="pt-BR" sz="2000" dirty="0" smtClean="0"/>
              <a:t>__/___/___ e </a:t>
            </a:r>
            <a:r>
              <a:rPr lang="pt-BR" sz="2000" dirty="0"/>
              <a:t>publicada no primeiro dia útil subsequente </a:t>
            </a:r>
            <a:r>
              <a:rPr lang="pt-BR" sz="2000" dirty="0" smtClean="0"/>
              <a:t>(__/___/____), </a:t>
            </a:r>
            <a:r>
              <a:rPr lang="pt-BR" sz="2000" dirty="0"/>
              <a:t>considerando </a:t>
            </a:r>
            <a:r>
              <a:rPr lang="pt-BR" sz="2000" dirty="0" smtClean="0"/>
              <a:t>que o </a:t>
            </a:r>
            <a:r>
              <a:rPr lang="pt-BR" sz="2000" dirty="0"/>
              <a:t>prazo para recorrer é de 15 dias úteis, tem-se que o prazo final será o dia __/___/___</a:t>
            </a:r>
            <a:r>
              <a:rPr lang="pt-BR" sz="2000" dirty="0" smtClean="0"/>
              <a:t>.</a:t>
            </a:r>
            <a:endParaRPr lang="pt-BR" sz="2000" dirty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/>
              <a:t> 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/>
              <a:t>Desta sorte, considerando que da sentença cabe a Apelação (CPC art. 1.009), comprova-se a tempestividade e o cabimento deste recurso.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t-BR" sz="2000" b="1" dirty="0">
              <a:solidFill>
                <a:schemeClr val="tx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5383368" y="386367"/>
            <a:ext cx="4198512" cy="1017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1.010. II - a exposição do fato e do direito;</a:t>
            </a:r>
          </a:p>
        </p:txBody>
      </p:sp>
    </p:spTree>
    <p:extLst>
      <p:ext uri="{BB962C8B-B14F-4D97-AF65-F5344CB8AC3E}">
        <p14:creationId xmlns:p14="http://schemas.microsoft.com/office/powerpoint/2010/main" val="36056376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8697" y="22181"/>
            <a:ext cx="8596668" cy="1320800"/>
          </a:xfrm>
        </p:spPr>
        <p:txBody>
          <a:bodyPr/>
          <a:lstStyle/>
          <a:p>
            <a:r>
              <a:rPr lang="pt-BR" dirty="0" smtClean="0"/>
              <a:t>APELAÇÃO – 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787" y="1493949"/>
            <a:ext cx="9629582" cy="515154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b="1" dirty="0" smtClean="0"/>
              <a:t>III – RESUMO DOS FATOS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t-BR" sz="2000" b="1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pt-BR" sz="2000" dirty="0" smtClean="0"/>
              <a:t>	Descrever os fatos de maneira pormenorizada.</a:t>
            </a:r>
          </a:p>
          <a:p>
            <a:pPr marL="0" indent="0" algn="just">
              <a:buNone/>
            </a:pPr>
            <a:r>
              <a:rPr lang="pt-BR" sz="2000" dirty="0"/>
              <a:t>	</a:t>
            </a:r>
            <a:r>
              <a:rPr lang="pt-BR" sz="2000" dirty="0" smtClean="0"/>
              <a:t>Contar tudo o que aconteceu nos autos</a:t>
            </a:r>
          </a:p>
          <a:p>
            <a:pPr marL="0" indent="0" algn="just">
              <a:buNone/>
            </a:pPr>
            <a:r>
              <a:rPr lang="pt-BR" sz="2000" dirty="0"/>
              <a:t>	</a:t>
            </a:r>
            <a:r>
              <a:rPr lang="pt-BR" sz="2000" dirty="0" smtClean="0"/>
              <a:t>Mencionar a sentença</a:t>
            </a:r>
          </a:p>
          <a:p>
            <a:pPr marL="0" indent="0" algn="just">
              <a:buNone/>
            </a:pPr>
            <a:r>
              <a:rPr lang="pt-BR" sz="2000" dirty="0"/>
              <a:t>	</a:t>
            </a:r>
            <a:r>
              <a:rPr lang="pt-BR" sz="2000" dirty="0" smtClean="0"/>
              <a:t>Mencionar se teve a oposição dos Embargos (o conteúdo de tais) e a decisão)</a:t>
            </a:r>
          </a:p>
          <a:p>
            <a:pPr marL="0" indent="0" algn="just">
              <a:buNone/>
            </a:pPr>
            <a:endParaRPr lang="pt-BR" sz="2000" dirty="0"/>
          </a:p>
          <a:p>
            <a:pPr marL="0" indent="0" algn="just">
              <a:buNone/>
            </a:pPr>
            <a:r>
              <a:rPr lang="pt-BR" sz="2000" dirty="0" smtClean="0"/>
              <a:t>	Não copiem a inicial, nem a defesa</a:t>
            </a:r>
            <a:endParaRPr lang="pt-BR" sz="20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t-BR" sz="2000" b="1" dirty="0">
              <a:solidFill>
                <a:schemeClr val="tx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5383368" y="386367"/>
            <a:ext cx="4198512" cy="1017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1.010. II - a exposição do fato e do direito;</a:t>
            </a:r>
          </a:p>
        </p:txBody>
      </p:sp>
    </p:spTree>
    <p:extLst>
      <p:ext uri="{BB962C8B-B14F-4D97-AF65-F5344CB8AC3E}">
        <p14:creationId xmlns:p14="http://schemas.microsoft.com/office/powerpoint/2010/main" val="38477396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8697" y="22181"/>
            <a:ext cx="8596668" cy="1320800"/>
          </a:xfrm>
        </p:spPr>
        <p:txBody>
          <a:bodyPr/>
          <a:lstStyle/>
          <a:p>
            <a:r>
              <a:rPr lang="pt-BR" dirty="0" smtClean="0"/>
              <a:t>APELAÇÃO – 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787" y="895083"/>
            <a:ext cx="9809886" cy="5750416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b="1" dirty="0" smtClean="0"/>
              <a:t>III – RESUMO DOS FATOS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t-BR" sz="2000" b="1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b="1" dirty="0" smtClean="0"/>
              <a:t>	</a:t>
            </a:r>
            <a:r>
              <a:rPr lang="pt-BR" dirty="0" smtClean="0"/>
              <a:t>Os Recorrentes ....</a:t>
            </a:r>
          </a:p>
          <a:p>
            <a:pPr marL="800100" lvl="2" indent="0" algn="just">
              <a:lnSpc>
                <a:spcPct val="120000"/>
              </a:lnSpc>
              <a:buNone/>
            </a:pPr>
            <a:r>
              <a:rPr lang="pt-BR" sz="2100" dirty="0" smtClean="0"/>
              <a:t>....</a:t>
            </a:r>
          </a:p>
          <a:p>
            <a:pPr marL="400050" lvl="1" indent="0" algn="just">
              <a:lnSpc>
                <a:spcPct val="120000"/>
              </a:lnSpc>
              <a:buNone/>
            </a:pPr>
            <a:r>
              <a:rPr lang="pt-BR" dirty="0"/>
              <a:t>Devidamente observado o contraditório e a ampla defesa (com sucessivos recursos de </a:t>
            </a:r>
            <a:r>
              <a:rPr lang="pt-BR" dirty="0" smtClean="0"/>
              <a:t>Agravos em </a:t>
            </a:r>
            <a:r>
              <a:rPr lang="pt-BR" dirty="0"/>
              <a:t>virtude da </a:t>
            </a:r>
            <a:r>
              <a:rPr lang="pt-BR" dirty="0" smtClean="0"/>
              <a:t>exclusão sumária dos Apelados-Vendedores adveio a </a:t>
            </a:r>
            <a:r>
              <a:rPr lang="pt-BR" dirty="0"/>
              <a:t>r. sentença cujo dispositivo segue</a:t>
            </a:r>
            <a:r>
              <a:rPr lang="pt-BR" dirty="0" smtClean="0"/>
              <a:t>:</a:t>
            </a:r>
          </a:p>
          <a:p>
            <a:pPr marL="400050" lvl="1" indent="0" algn="just">
              <a:lnSpc>
                <a:spcPct val="120000"/>
              </a:lnSpc>
              <a:buNone/>
            </a:pPr>
            <a:endParaRPr lang="pt-BR" dirty="0"/>
          </a:p>
          <a:p>
            <a:pPr marL="400050" lvl="1" indent="0" algn="just">
              <a:lnSpc>
                <a:spcPct val="120000"/>
              </a:lnSpc>
              <a:buNone/>
            </a:pPr>
            <a:r>
              <a:rPr lang="pt-BR" dirty="0" smtClean="0"/>
              <a:t>		Diante do exposto, com fundamento no artigo 269, inciso I, do Código de Processo Civil, JULGO IMPROCEDENTES os pedidos em relação aos corréus PAULO ROBERTO DOS SANTOS e OLENKA MARCZYK DOS SANTOS; e JULGO PARCIALMENTE PROCEDENTE o pedido para CONDENAR o réu a pagar a autora a quantia de R$ 45.000,00 (quarenta e cinco mil reais), correspondentes a 6% (seis por cento) sobre o valor de venda do imóvel objeto dos autos (R$ 750.000,00), com correção monetária pela Tabela Prática do Egrégio Tribunal de Justiça do Estado de São Paulo desde a propositura da ação (art. 1º, §2º, Lei nº 6899/81) e juros de mora de 1% (um por cento) ao mês (art. 406, CC c/c art. 161, §1º, CTN), desde a citação (art. 219CPC e art. 405, CC).Havendo sucumbência mínima da autora em relação à ré condenada (art. 21, parágrafo único, CPC), esta suportará as custas e despesas processuais, bem como honorários advocatícios que arbitro à razão de 15% (quinze por cento) sobre o valor da condenação, firme no disposto no artigo 20, §3º, do Código de Processo Civil, em razão da pouca complexidade da demanda, mas do tempo decorrido e dos inúmeros recursos </a:t>
            </a:r>
            <a:r>
              <a:rPr lang="pt-BR" dirty="0" err="1" smtClean="0"/>
              <a:t>interpostos.Havendo</a:t>
            </a:r>
            <a:r>
              <a:rPr lang="pt-BR" dirty="0" smtClean="0"/>
              <a:t> sucumbência integral em relação aos demais réus, a autora suportará as custas e despesa processuais a eles relativas, bem como honorários advocatícios que arbitro à razão de 15% (quinze por cento) sobre o valor da condenação, firme nas mesmas razões</a:t>
            </a:r>
            <a:endParaRPr lang="pt-BR" sz="2100" dirty="0"/>
          </a:p>
          <a:p>
            <a:pPr marL="400050" lvl="1" indent="0" algn="just">
              <a:buNone/>
            </a:pPr>
            <a:endParaRPr lang="pt-BR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t-BR" sz="2000" b="1" dirty="0">
              <a:solidFill>
                <a:schemeClr val="tx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5383368" y="386367"/>
            <a:ext cx="4198512" cy="1017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1.010. II - a exposição do fato e do direito;</a:t>
            </a:r>
          </a:p>
        </p:txBody>
      </p:sp>
    </p:spTree>
    <p:extLst>
      <p:ext uri="{BB962C8B-B14F-4D97-AF65-F5344CB8AC3E}">
        <p14:creationId xmlns:p14="http://schemas.microsoft.com/office/powerpoint/2010/main" val="37652161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8697" y="22181"/>
            <a:ext cx="8596668" cy="1320800"/>
          </a:xfrm>
        </p:spPr>
        <p:txBody>
          <a:bodyPr/>
          <a:lstStyle/>
          <a:p>
            <a:r>
              <a:rPr lang="pt-BR" dirty="0" smtClean="0"/>
              <a:t>APELAÇÃO – 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787" y="895083"/>
            <a:ext cx="9809886" cy="575041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b="1" dirty="0" smtClean="0"/>
              <a:t>III – RESUMO DOS FATOS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t-BR" sz="2000" b="1" dirty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b="1" dirty="0" smtClean="0"/>
              <a:t>	</a:t>
            </a:r>
            <a:r>
              <a:rPr lang="pt-BR" dirty="0"/>
              <a:t>Contudo, não foi analisada na r. sentença a conduta das </a:t>
            </a:r>
            <a:r>
              <a:rPr lang="pt-BR" dirty="0" err="1"/>
              <a:t>Demandadasno</a:t>
            </a:r>
            <a:r>
              <a:rPr lang="pt-BR" dirty="0"/>
              <a:t> sentido de concluírem o negócio de forma direta, com a finalidade única e exclusiva de evitar o pagamento de sua comissão, conduta esta que, como é cediço: a) fere a liberdade de contratar, que está limitada à função social do contrato (art. 421 Código Civil); b)extrapola o direito de celebrar o contrato de venda e compra (abuso do direito –art. 187 do Código Civil),c) foge dos paradigmas esperados pela </a:t>
            </a:r>
            <a:r>
              <a:rPr lang="pt-BR" dirty="0" err="1" smtClean="0"/>
              <a:t>boja-fé</a:t>
            </a:r>
            <a:r>
              <a:rPr lang="pt-BR" dirty="0" smtClean="0"/>
              <a:t> </a:t>
            </a:r>
            <a:r>
              <a:rPr lang="pt-BR" dirty="0"/>
              <a:t>objetiva (art. 422 Código Civil), d)causando, com isso, um prejuízo para a Apelante-</a:t>
            </a:r>
            <a:r>
              <a:rPr lang="pt-BR" dirty="0" err="1"/>
              <a:t>Autorasanção</a:t>
            </a:r>
            <a:r>
              <a:rPr lang="pt-BR" dirty="0"/>
              <a:t> prevista na lei que é a responsabilidade solidária (art</a:t>
            </a:r>
            <a:r>
              <a:rPr lang="pt-BR" dirty="0" smtClean="0"/>
              <a:t>.</a:t>
            </a:r>
            <a:r>
              <a:rPr lang="pt-BR" dirty="0"/>
              <a:t> 942 Código Civil), motivo pelo qual foram opostos os competentes Embargos de Declaração, os quais foram rejeitados conforme </a:t>
            </a:r>
            <a:r>
              <a:rPr lang="pt-BR" dirty="0" smtClean="0"/>
              <a:t>segue: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dirty="0" smtClean="0"/>
              <a:t>....</a:t>
            </a:r>
            <a:endParaRPr lang="pt-BR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/>
              <a:t>Desta </a:t>
            </a:r>
            <a:r>
              <a:rPr lang="pt-BR" sz="2000" dirty="0" err="1"/>
              <a:t>sorte,tendo</a:t>
            </a:r>
            <a:r>
              <a:rPr lang="pt-BR" sz="2000" dirty="0"/>
              <a:t> em vista que a r. sentença se encontra parcialmente equivocada, apresenta-se o presente recurso adesivo</a:t>
            </a:r>
            <a:endParaRPr lang="pt-BR" sz="2000" b="1" dirty="0">
              <a:solidFill>
                <a:schemeClr val="tx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5383368" y="386367"/>
            <a:ext cx="4198512" cy="1017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1.010. II - a exposição do fato e do direito;</a:t>
            </a:r>
          </a:p>
        </p:txBody>
      </p:sp>
    </p:spTree>
    <p:extLst>
      <p:ext uri="{BB962C8B-B14F-4D97-AF65-F5344CB8AC3E}">
        <p14:creationId xmlns:p14="http://schemas.microsoft.com/office/powerpoint/2010/main" val="26313653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8697" y="22181"/>
            <a:ext cx="8596668" cy="1320800"/>
          </a:xfrm>
        </p:spPr>
        <p:txBody>
          <a:bodyPr/>
          <a:lstStyle/>
          <a:p>
            <a:r>
              <a:rPr lang="pt-BR" dirty="0" smtClean="0"/>
              <a:t>APELAÇÃO – 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787" y="895083"/>
            <a:ext cx="9809886" cy="575041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b="1" dirty="0" smtClean="0"/>
              <a:t>III – MÉRITO RECURSAL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t-BR" sz="2000" b="1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 smtClean="0"/>
              <a:t>	CPC Art</a:t>
            </a:r>
            <a:r>
              <a:rPr lang="pt-BR" sz="2000" dirty="0"/>
              <a:t>. 1.002. A decisão pode ser impugnada no todo ou em parte</a:t>
            </a:r>
            <a:endParaRPr lang="pt-BR" sz="2000" b="1" dirty="0" smtClean="0"/>
          </a:p>
          <a:p>
            <a:pPr marL="400050" lvl="1" indent="0" algn="just">
              <a:buNone/>
            </a:pPr>
            <a:endParaRPr lang="pt-BR" sz="2000" dirty="0" smtClean="0"/>
          </a:p>
          <a:p>
            <a:pPr marL="400050" lvl="1" indent="0" algn="just">
              <a:buNone/>
            </a:pPr>
            <a:r>
              <a:rPr lang="pt-BR" sz="2000" dirty="0" smtClean="0"/>
              <a:t>SEPARAR EM TÓPICOS</a:t>
            </a:r>
          </a:p>
          <a:p>
            <a:pPr marL="400050" lvl="1" indent="0" algn="just">
              <a:buNone/>
            </a:pPr>
            <a:endParaRPr lang="pt-BR" sz="2000" dirty="0"/>
          </a:p>
          <a:p>
            <a:pPr marL="400050" lvl="1" indent="0" algn="just">
              <a:buNone/>
            </a:pPr>
            <a:r>
              <a:rPr lang="pt-BR" sz="2000" dirty="0" smtClean="0"/>
              <a:t>ATENÇÃO AO PRINCÍPIO DA DIALETICIDADE</a:t>
            </a:r>
          </a:p>
          <a:p>
            <a:pPr marL="400050" lvl="1" indent="0" algn="just">
              <a:buNone/>
            </a:pPr>
            <a:endParaRPr lang="pt-BR" sz="2000" dirty="0"/>
          </a:p>
          <a:p>
            <a:pPr marL="400050" lvl="1" indent="0" algn="just">
              <a:buNone/>
            </a:pPr>
            <a:r>
              <a:rPr lang="pt-BR" sz="2000" dirty="0" smtClean="0"/>
              <a:t>ATENÇÃO: </a:t>
            </a:r>
            <a:r>
              <a:rPr lang="pt-BR" sz="2000" u="sng" dirty="0" smtClean="0">
                <a:solidFill>
                  <a:srgbClr val="FF0000"/>
                </a:solidFill>
              </a:rPr>
              <a:t>REFORMA DA DECISÃO OU NULIDADE DA DECISÃO? (o fundamento justificará o pedido)</a:t>
            </a:r>
            <a:endParaRPr lang="pt-BR" u="sng" dirty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t-BR" sz="2000" b="1" dirty="0">
              <a:solidFill>
                <a:schemeClr val="tx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5383368" y="386367"/>
            <a:ext cx="4198512" cy="1017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1.010. III - as razões do pedido de reforma ou de decretação de nulidade;</a:t>
            </a:r>
          </a:p>
        </p:txBody>
      </p:sp>
    </p:spTree>
    <p:extLst>
      <p:ext uri="{BB962C8B-B14F-4D97-AF65-F5344CB8AC3E}">
        <p14:creationId xmlns:p14="http://schemas.microsoft.com/office/powerpoint/2010/main" val="8733300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8697" y="22181"/>
            <a:ext cx="8596668" cy="1320800"/>
          </a:xfrm>
        </p:spPr>
        <p:txBody>
          <a:bodyPr/>
          <a:lstStyle/>
          <a:p>
            <a:r>
              <a:rPr lang="pt-BR" dirty="0" smtClean="0"/>
              <a:t>APELAÇÃO – 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787" y="895083"/>
            <a:ext cx="9809886" cy="5750416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b="1" dirty="0" smtClean="0"/>
              <a:t>III – MÉRITO RECURSAL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t-BR" sz="2000" b="1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 smtClean="0"/>
              <a:t>III.1</a:t>
            </a:r>
            <a:r>
              <a:rPr lang="pt-BR" sz="2000" dirty="0"/>
              <a:t>. COMISSÃO NO IMPORTE DE 8%(Decisão Infra petita</a:t>
            </a:r>
            <a:r>
              <a:rPr lang="pt-BR" sz="2000" dirty="0" smtClean="0"/>
              <a:t>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t-BR" sz="2000" dirty="0"/>
          </a:p>
          <a:p>
            <a:pPr marL="40005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dirty="0" smtClean="0"/>
              <a:t>Consoante </a:t>
            </a:r>
            <a:r>
              <a:rPr lang="pt-BR" dirty="0"/>
              <a:t>mencionado, a Apelante-Autora é uma corretora renomada e que trabalha com imóveis de alto </a:t>
            </a:r>
            <a:r>
              <a:rPr lang="pt-BR" dirty="0" smtClean="0"/>
              <a:t>padrão.</a:t>
            </a:r>
          </a:p>
          <a:p>
            <a:pPr marL="400050" lvl="1" indent="0">
              <a:lnSpc>
                <a:spcPct val="150000"/>
              </a:lnSpc>
              <a:spcBef>
                <a:spcPts val="0"/>
              </a:spcBef>
              <a:buNone/>
            </a:pPr>
            <a:endParaRPr lang="pt-BR" dirty="0" smtClean="0"/>
          </a:p>
          <a:p>
            <a:pPr marL="40005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dirty="0"/>
              <a:t>Após a observação do contraditório e da ampla defesa, adveio a r. sentença cujo teor pertinente e que se almeja a reforma segue</a:t>
            </a:r>
            <a:r>
              <a:rPr lang="pt-BR" dirty="0" smtClean="0"/>
              <a:t>:</a:t>
            </a:r>
          </a:p>
          <a:p>
            <a:pPr marL="400050" lvl="1" indent="0">
              <a:lnSpc>
                <a:spcPct val="150000"/>
              </a:lnSpc>
              <a:spcBef>
                <a:spcPts val="0"/>
              </a:spcBef>
              <a:buNone/>
            </a:pPr>
            <a:endParaRPr lang="pt-BR" b="1" dirty="0" smtClean="0">
              <a:solidFill>
                <a:schemeClr val="tx1"/>
              </a:solidFill>
            </a:endParaRPr>
          </a:p>
          <a:p>
            <a:pPr marL="40005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b="1" dirty="0" smtClean="0">
                <a:solidFill>
                  <a:schemeClr val="tx1"/>
                </a:solidFill>
              </a:rPr>
              <a:t>“copiar o trecho do argumento da decisão e o resultado deste argumento na sentença = no caso foi copiado o argumento que o juiz utilizou para fixar a comissão em 5%”. </a:t>
            </a:r>
            <a:r>
              <a:rPr lang="pt-BR" b="1" dirty="0" smtClean="0">
                <a:solidFill>
                  <a:srgbClr val="FF0000"/>
                </a:solidFill>
              </a:rPr>
              <a:t>E se ele não fundamentar, simplesmente impor um percentual ou valor?</a:t>
            </a:r>
            <a:endParaRPr lang="pt-BR" b="1" dirty="0">
              <a:solidFill>
                <a:srgbClr val="FF0000"/>
              </a:solidFill>
            </a:endParaRPr>
          </a:p>
          <a:p>
            <a:pPr marL="400050" lvl="1" indent="0">
              <a:lnSpc>
                <a:spcPct val="150000"/>
              </a:lnSpc>
              <a:spcBef>
                <a:spcPts val="0"/>
              </a:spcBef>
              <a:buNone/>
            </a:pPr>
            <a:endParaRPr lang="pt-BR" b="1" dirty="0">
              <a:solidFill>
                <a:schemeClr val="tx1"/>
              </a:solidFill>
            </a:endParaRPr>
          </a:p>
          <a:p>
            <a:pPr marL="40005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dirty="0"/>
              <a:t>Contudo, verifica-se que a decisão guerreada é infra petita uma vez que, nos termos do pedido celebrado na </a:t>
            </a:r>
            <a:r>
              <a:rPr lang="pt-BR" dirty="0" smtClean="0"/>
              <a:t>inicial: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5383368" y="386367"/>
            <a:ext cx="4198512" cy="1017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1.010. III - as razões do pedido de reforma ou de decretação de nulidade;</a:t>
            </a:r>
          </a:p>
        </p:txBody>
      </p:sp>
    </p:spTree>
    <p:extLst>
      <p:ext uri="{BB962C8B-B14F-4D97-AF65-F5344CB8AC3E}">
        <p14:creationId xmlns:p14="http://schemas.microsoft.com/office/powerpoint/2010/main" val="12754675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8697" y="22181"/>
            <a:ext cx="8596668" cy="1320800"/>
          </a:xfrm>
        </p:spPr>
        <p:txBody>
          <a:bodyPr/>
          <a:lstStyle/>
          <a:p>
            <a:r>
              <a:rPr lang="pt-BR" dirty="0" smtClean="0"/>
              <a:t>APELAÇÃO – 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787" y="895083"/>
            <a:ext cx="9809886" cy="575041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b="1" dirty="0" smtClean="0"/>
              <a:t>III – MÉRITO RECURSAL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t-BR" sz="2000" b="1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/>
              <a:t>III.2. LEGITIMIDADE DOS VENDEDORES: </a:t>
            </a:r>
            <a:r>
              <a:rPr lang="pt-BR" sz="2000" dirty="0" smtClean="0"/>
              <a:t>CONLUIO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t-BR" sz="20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 smtClean="0"/>
              <a:t>Entendeu </a:t>
            </a:r>
            <a:r>
              <a:rPr lang="pt-BR" sz="2000" dirty="0"/>
              <a:t>o MM </a:t>
            </a:r>
            <a:r>
              <a:rPr lang="pt-BR" sz="2000" dirty="0" smtClean="0"/>
              <a:t>Juízo a </a:t>
            </a:r>
            <a:r>
              <a:rPr lang="pt-BR" sz="2000" dirty="0"/>
              <a:t>quo, </a:t>
            </a:r>
            <a:r>
              <a:rPr lang="pt-BR" sz="2000" dirty="0" err="1"/>
              <a:t>ab</a:t>
            </a:r>
            <a:r>
              <a:rPr lang="pt-BR" sz="2000" dirty="0"/>
              <a:t> initio</a:t>
            </a:r>
            <a:r>
              <a:rPr lang="pt-BR" sz="2000" dirty="0" smtClean="0"/>
              <a:t>, que </a:t>
            </a:r>
            <a:r>
              <a:rPr lang="pt-BR" sz="2000" dirty="0"/>
              <a:t>os </a:t>
            </a:r>
            <a:r>
              <a:rPr lang="pt-BR" sz="2000" dirty="0" smtClean="0"/>
              <a:t>Apelados-Vendedores são </a:t>
            </a:r>
            <a:r>
              <a:rPr lang="pt-BR" sz="2000" dirty="0"/>
              <a:t>polo passivo </a:t>
            </a:r>
            <a:r>
              <a:rPr lang="pt-BR" sz="2000" dirty="0" smtClean="0"/>
              <a:t>ilegítimo para </a:t>
            </a:r>
            <a:r>
              <a:rPr lang="pt-BR" sz="2000" dirty="0"/>
              <a:t>figurar nos autos e que não houve prova do conluio entre os Apelados para a aplicação da responsabilidade solidária, nos termos do artigo 942 do CC, conforme segue</a:t>
            </a:r>
            <a:r>
              <a:rPr lang="pt-BR" sz="2000" dirty="0" smtClean="0"/>
              <a:t>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t-BR" sz="20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 smtClean="0"/>
              <a:t>Sentença:...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5383368" y="386367"/>
            <a:ext cx="4198512" cy="1017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1.010. III - as razões do pedido de reforma ou de decretação de nulidade;</a:t>
            </a:r>
          </a:p>
        </p:txBody>
      </p:sp>
    </p:spTree>
    <p:extLst>
      <p:ext uri="{BB962C8B-B14F-4D97-AF65-F5344CB8AC3E}">
        <p14:creationId xmlns:p14="http://schemas.microsoft.com/office/powerpoint/2010/main" val="15974321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8697" y="22181"/>
            <a:ext cx="8596668" cy="1320800"/>
          </a:xfrm>
        </p:spPr>
        <p:txBody>
          <a:bodyPr/>
          <a:lstStyle/>
          <a:p>
            <a:r>
              <a:rPr lang="pt-BR" dirty="0" smtClean="0"/>
              <a:t>APELAÇÃO –</a:t>
            </a:r>
            <a:br>
              <a:rPr lang="pt-BR" dirty="0" smtClean="0"/>
            </a:br>
            <a:r>
              <a:rPr lang="pt-BR" u="sng" dirty="0" smtClean="0">
                <a:solidFill>
                  <a:srgbClr val="FF0000"/>
                </a:solidFill>
              </a:rPr>
              <a:t>CONTRARRAZÕES </a:t>
            </a:r>
            <a:endParaRPr lang="pt-BR" u="sng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787" y="895083"/>
            <a:ext cx="9809886" cy="575041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t-BR" sz="2000" b="1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b="1" dirty="0" smtClean="0"/>
              <a:t>III </a:t>
            </a:r>
            <a:r>
              <a:rPr lang="pt-BR" sz="2000" b="1" dirty="0" smtClean="0"/>
              <a:t>– MÉRITO RECURSAL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t-BR" sz="2000" b="1" dirty="0"/>
          </a:p>
          <a:p>
            <a:pPr lvl="1"/>
            <a:r>
              <a:rPr lang="pt-BR" sz="3000" dirty="0"/>
              <a:t>Assim como em uma contestação, deve-se impugnar o recurso ponto a ponto.</a:t>
            </a:r>
          </a:p>
          <a:p>
            <a:pPr lvl="1"/>
            <a:r>
              <a:rPr lang="pt-BR" sz="3000" dirty="0"/>
              <a:t>Utilize a decisão recorrida como argumento favorável.</a:t>
            </a:r>
          </a:p>
          <a:p>
            <a:pPr lvl="1"/>
            <a:r>
              <a:rPr lang="pt-BR" sz="3000" dirty="0"/>
              <a:t>Use decisões para sustentar a decisão recorrida.</a:t>
            </a:r>
          </a:p>
          <a:p>
            <a:pPr lvl="1"/>
            <a:r>
              <a:rPr lang="pt-BR" sz="3000" dirty="0"/>
              <a:t>O seu interesse é mantê-la</a:t>
            </a:r>
          </a:p>
        </p:txBody>
      </p:sp>
      <p:sp>
        <p:nvSpPr>
          <p:cNvPr id="4" name="Retângulo 3"/>
          <p:cNvSpPr/>
          <p:nvPr/>
        </p:nvSpPr>
        <p:spPr>
          <a:xfrm>
            <a:off x="5383368" y="386367"/>
            <a:ext cx="4198512" cy="1017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1.010. III - as razões do pedido de reforma ou de decretação de nulidade;</a:t>
            </a:r>
          </a:p>
        </p:txBody>
      </p:sp>
    </p:spTree>
    <p:extLst>
      <p:ext uri="{BB962C8B-B14F-4D97-AF65-F5344CB8AC3E}">
        <p14:creationId xmlns:p14="http://schemas.microsoft.com/office/powerpoint/2010/main" val="1304870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8697" y="22181"/>
            <a:ext cx="8596668" cy="1320800"/>
          </a:xfrm>
        </p:spPr>
        <p:txBody>
          <a:bodyPr/>
          <a:lstStyle/>
          <a:p>
            <a:r>
              <a:rPr lang="pt-BR" dirty="0" smtClean="0"/>
              <a:t>APELAÇÃO - Pedido 1 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787" y="895083"/>
            <a:ext cx="9809886" cy="5750416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b="1" dirty="0" smtClean="0"/>
              <a:t>IV – CONCLUSÃO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t-BR" sz="2000" b="1" dirty="0" smtClean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b="1" dirty="0"/>
              <a:t>	</a:t>
            </a:r>
            <a:r>
              <a:rPr lang="pt-BR" sz="2000" dirty="0" smtClean="0"/>
              <a:t>Diante do exposto requer seja o presente recurso Admitido, Conhecido e, ao final, Provido para o fim de declarar nula a decisão proferida determinando, para tanto, a remessa dos presentes autos para a Instância Inferior ou, não sendo este o entendimento deste Egrégio Tribunal, nos termos da Teoria da Causa Madura, requer seja proferida nova decisão, nos moldes das razões recursais.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2000" dirty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 smtClean="0"/>
              <a:t>	Requer, ainda, a condenação do Recorrido em custas e honorários sucumbenciais recursais.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2000" b="1" dirty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 smtClean="0"/>
              <a:t>		</a:t>
            </a:r>
            <a:r>
              <a:rPr lang="pt-BR" sz="2000" dirty="0">
                <a:solidFill>
                  <a:schemeClr val="tx1"/>
                </a:solidFill>
              </a:rPr>
              <a:t>Jundiaí, SP, (data)de (Mês) de (ano)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>
                <a:solidFill>
                  <a:schemeClr val="tx1"/>
                </a:solidFill>
              </a:rPr>
              <a:t> 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 smtClean="0">
                <a:solidFill>
                  <a:schemeClr val="tx1"/>
                </a:solidFill>
              </a:rPr>
              <a:t>	Nome </a:t>
            </a:r>
            <a:r>
              <a:rPr lang="pt-BR" sz="2000" dirty="0">
                <a:solidFill>
                  <a:schemeClr val="tx1"/>
                </a:solidFill>
              </a:rPr>
              <a:t>do ADV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 smtClean="0">
                <a:solidFill>
                  <a:schemeClr val="tx1"/>
                </a:solidFill>
              </a:rPr>
              <a:t>	OAB/SP </a:t>
            </a:r>
            <a:r>
              <a:rPr lang="pt-BR" sz="2000" dirty="0">
                <a:solidFill>
                  <a:schemeClr val="tx1"/>
                </a:solidFill>
              </a:rPr>
              <a:t>____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2000" dirty="0"/>
          </a:p>
        </p:txBody>
      </p:sp>
      <p:sp>
        <p:nvSpPr>
          <p:cNvPr id="4" name="Retângulo 3"/>
          <p:cNvSpPr/>
          <p:nvPr/>
        </p:nvSpPr>
        <p:spPr>
          <a:xfrm>
            <a:off x="5383368" y="386367"/>
            <a:ext cx="4198512" cy="1017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1.010. IV - o pedido de nova decisão.</a:t>
            </a:r>
          </a:p>
        </p:txBody>
      </p:sp>
    </p:spTree>
    <p:extLst>
      <p:ext uri="{BB962C8B-B14F-4D97-AF65-F5344CB8AC3E}">
        <p14:creationId xmlns:p14="http://schemas.microsoft.com/office/powerpoint/2010/main" val="1120476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8697" y="22181"/>
            <a:ext cx="8596668" cy="1320800"/>
          </a:xfrm>
        </p:spPr>
        <p:txBody>
          <a:bodyPr/>
          <a:lstStyle/>
          <a:p>
            <a:r>
              <a:rPr lang="pt-BR" dirty="0" smtClean="0"/>
              <a:t>APELAÇÃO - Pedido 2 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787" y="895083"/>
            <a:ext cx="9809886" cy="575041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b="1" dirty="0" smtClean="0"/>
              <a:t>IV – CONCLUSÃO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t-BR" sz="2000" b="1" dirty="0" smtClean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b="1" dirty="0"/>
              <a:t>	</a:t>
            </a:r>
            <a:r>
              <a:rPr lang="pt-BR" sz="2000" dirty="0" smtClean="0"/>
              <a:t>Diante do exposto requer seja o presente recurso Admitido, Conhecido e, ao final, Provido para o fim de reformar a r. decisão  recorrida, condenando, para tanto, o Recorrido em honorários recursais.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2000" b="1" dirty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 smtClean="0"/>
              <a:t>		</a:t>
            </a:r>
            <a:r>
              <a:rPr lang="pt-BR" sz="2000" dirty="0">
                <a:solidFill>
                  <a:schemeClr val="tx1"/>
                </a:solidFill>
              </a:rPr>
              <a:t>Jundiaí, SP, (data)de (Mês) de (ano)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>
                <a:solidFill>
                  <a:schemeClr val="tx1"/>
                </a:solidFill>
              </a:rPr>
              <a:t> 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 smtClean="0">
                <a:solidFill>
                  <a:schemeClr val="tx1"/>
                </a:solidFill>
              </a:rPr>
              <a:t>	Nome </a:t>
            </a:r>
            <a:r>
              <a:rPr lang="pt-BR" sz="2000" dirty="0">
                <a:solidFill>
                  <a:schemeClr val="tx1"/>
                </a:solidFill>
              </a:rPr>
              <a:t>do ADV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 smtClean="0">
                <a:solidFill>
                  <a:schemeClr val="tx1"/>
                </a:solidFill>
              </a:rPr>
              <a:t>	OAB/SP </a:t>
            </a:r>
            <a:r>
              <a:rPr lang="pt-BR" sz="2000" dirty="0">
                <a:solidFill>
                  <a:schemeClr val="tx1"/>
                </a:solidFill>
              </a:rPr>
              <a:t>____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2000" dirty="0"/>
          </a:p>
        </p:txBody>
      </p:sp>
      <p:sp>
        <p:nvSpPr>
          <p:cNvPr id="4" name="Retângulo 3"/>
          <p:cNvSpPr/>
          <p:nvPr/>
        </p:nvSpPr>
        <p:spPr>
          <a:xfrm>
            <a:off x="5383368" y="386367"/>
            <a:ext cx="4198512" cy="1017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1.010. IV - o pedido de nova decisão.</a:t>
            </a:r>
          </a:p>
        </p:txBody>
      </p:sp>
    </p:spTree>
    <p:extLst>
      <p:ext uri="{BB962C8B-B14F-4D97-AF65-F5344CB8AC3E}">
        <p14:creationId xmlns:p14="http://schemas.microsoft.com/office/powerpoint/2010/main" val="25683843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8697" y="22181"/>
            <a:ext cx="8596668" cy="1320800"/>
          </a:xfrm>
        </p:spPr>
        <p:txBody>
          <a:bodyPr/>
          <a:lstStyle/>
          <a:p>
            <a:r>
              <a:rPr lang="pt-BR" dirty="0" smtClean="0"/>
              <a:t>APELAÇÃO - Pedido </a:t>
            </a:r>
            <a:br>
              <a:rPr lang="pt-BR" dirty="0" smtClean="0"/>
            </a:br>
            <a:r>
              <a:rPr lang="pt-BR" u="sng" dirty="0" smtClean="0">
                <a:solidFill>
                  <a:srgbClr val="FF0000"/>
                </a:solidFill>
              </a:rPr>
              <a:t>CONTRARRAZÕES</a:t>
            </a:r>
            <a:endParaRPr lang="pt-BR" u="sng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787" y="895083"/>
            <a:ext cx="9809886" cy="575041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b="1" dirty="0" smtClean="0"/>
              <a:t>IV – CONCLUSÃO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t-BR" sz="2000" dirty="0" smtClean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>
                <a:solidFill>
                  <a:schemeClr val="tx1"/>
                </a:solidFill>
              </a:rPr>
              <a:t>	</a:t>
            </a:r>
            <a:r>
              <a:rPr lang="pt-BR" sz="2000" dirty="0" smtClean="0">
                <a:solidFill>
                  <a:schemeClr val="tx1"/>
                </a:solidFill>
              </a:rPr>
              <a:t>Diante do exposto, requer a não admissibilidade do presente recurso, nos moldes das razões recursais; não sendo este o entendimento, requer o não conhecimento do recurso apresentado.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>
                <a:solidFill>
                  <a:schemeClr val="tx1"/>
                </a:solidFill>
              </a:rPr>
              <a:t>	</a:t>
            </a:r>
            <a:r>
              <a:rPr lang="pt-BR" sz="2000" dirty="0" smtClean="0">
                <a:solidFill>
                  <a:schemeClr val="tx1"/>
                </a:solidFill>
              </a:rPr>
              <a:t>Caso não seja este o entendimento deste Egrégio Tribunal, requer o não provimento do apelo, mantendo-se a decisão recorrida em sua integralidade, condenando, para tanto, àquele em honorários recursais.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2000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 smtClean="0">
                <a:solidFill>
                  <a:schemeClr val="tx1"/>
                </a:solidFill>
              </a:rPr>
              <a:t>		</a:t>
            </a:r>
            <a:r>
              <a:rPr lang="pt-BR" sz="2000" dirty="0">
                <a:solidFill>
                  <a:schemeClr val="tx1"/>
                </a:solidFill>
              </a:rPr>
              <a:t>Jundiaí, SP, (data)de (Mês) de (ano)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>
                <a:solidFill>
                  <a:schemeClr val="tx1"/>
                </a:solidFill>
              </a:rPr>
              <a:t> 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 smtClean="0">
                <a:solidFill>
                  <a:schemeClr val="tx1"/>
                </a:solidFill>
              </a:rPr>
              <a:t>	Nome </a:t>
            </a:r>
            <a:r>
              <a:rPr lang="pt-BR" sz="2000" dirty="0">
                <a:solidFill>
                  <a:schemeClr val="tx1"/>
                </a:solidFill>
              </a:rPr>
              <a:t>do ADV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 smtClean="0">
                <a:solidFill>
                  <a:schemeClr val="tx1"/>
                </a:solidFill>
              </a:rPr>
              <a:t>	OAB/SP </a:t>
            </a:r>
            <a:r>
              <a:rPr lang="pt-BR" sz="2000" dirty="0">
                <a:solidFill>
                  <a:schemeClr val="tx1"/>
                </a:solidFill>
              </a:rPr>
              <a:t>____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2000" dirty="0"/>
          </a:p>
        </p:txBody>
      </p:sp>
      <p:sp>
        <p:nvSpPr>
          <p:cNvPr id="4" name="Retângulo 3"/>
          <p:cNvSpPr/>
          <p:nvPr/>
        </p:nvSpPr>
        <p:spPr>
          <a:xfrm>
            <a:off x="5383368" y="386367"/>
            <a:ext cx="4198512" cy="1017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1.010. IV - o pedido de nova decisão.</a:t>
            </a:r>
          </a:p>
        </p:txBody>
      </p:sp>
    </p:spTree>
    <p:extLst>
      <p:ext uri="{BB962C8B-B14F-4D97-AF65-F5344CB8AC3E}">
        <p14:creationId xmlns:p14="http://schemas.microsoft.com/office/powerpoint/2010/main" val="22084034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8697" y="22181"/>
            <a:ext cx="8596668" cy="1320800"/>
          </a:xfrm>
        </p:spPr>
        <p:txBody>
          <a:bodyPr/>
          <a:lstStyle/>
          <a:p>
            <a:r>
              <a:rPr lang="pt-BR" dirty="0" smtClean="0"/>
              <a:t>APELAÇÃO - Pedido </a:t>
            </a:r>
            <a:br>
              <a:rPr lang="pt-BR" dirty="0" smtClean="0"/>
            </a:br>
            <a:r>
              <a:rPr lang="pt-BR" dirty="0" smtClean="0">
                <a:solidFill>
                  <a:srgbClr val="FF0000"/>
                </a:solidFill>
              </a:rPr>
              <a:t>ATENÇÃO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786" y="895083"/>
            <a:ext cx="10144737" cy="5750416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t-BR" sz="2000" b="1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3500" b="1" dirty="0" smtClean="0"/>
              <a:t>IV – </a:t>
            </a:r>
            <a:r>
              <a:rPr lang="pt-BR" sz="3500" dirty="0" smtClean="0"/>
              <a:t>CONCLUSÃO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t-BR" sz="3500" dirty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3500" dirty="0" smtClean="0"/>
              <a:t>O pedido está vinculado ao mérito recursal, em que pese o efeito translativo.</a:t>
            </a:r>
            <a:endParaRPr lang="pt-BR" sz="3500" dirty="0" smtClean="0"/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3500" b="1" dirty="0">
                <a:solidFill>
                  <a:srgbClr val="FF0000"/>
                </a:solidFill>
              </a:rPr>
              <a:t>	</a:t>
            </a:r>
            <a:r>
              <a:rPr lang="pt-BR" sz="3500" b="1" u="sng" dirty="0" smtClean="0">
                <a:solidFill>
                  <a:srgbClr val="FF0000"/>
                </a:solidFill>
              </a:rPr>
              <a:t>  </a:t>
            </a:r>
          </a:p>
          <a:p>
            <a:pPr lvl="4" indent="-342900" algn="just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pt-BR" sz="10800" dirty="0" smtClean="0">
                <a:solidFill>
                  <a:schemeClr val="tx1"/>
                </a:solidFill>
              </a:rPr>
              <a:t>Admissibilidade;</a:t>
            </a:r>
          </a:p>
          <a:p>
            <a:pPr lvl="4" indent="-342900" algn="just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pt-BR" sz="10800" dirty="0" smtClean="0">
                <a:solidFill>
                  <a:schemeClr val="tx1"/>
                </a:solidFill>
              </a:rPr>
              <a:t>Conhecimento</a:t>
            </a:r>
            <a:r>
              <a:rPr lang="pt-BR" sz="10800" dirty="0" smtClean="0">
                <a:solidFill>
                  <a:schemeClr val="tx1"/>
                </a:solidFill>
              </a:rPr>
              <a:t>;</a:t>
            </a:r>
          </a:p>
          <a:p>
            <a:pPr lvl="4" indent="-342900" algn="just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pt-BR" sz="10800" dirty="0" smtClean="0">
                <a:solidFill>
                  <a:schemeClr val="tx1"/>
                </a:solidFill>
              </a:rPr>
              <a:t>Provimento.</a:t>
            </a:r>
          </a:p>
          <a:p>
            <a:pPr marL="1714500" lvl="4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4600" dirty="0" smtClean="0">
                <a:hlinkClick r:id="rId2"/>
              </a:rPr>
              <a:t>http://www.ablj.org.br/revistas/revista9/revista9%20%20JOS%C3%89%20CARLOS%20BARBOSA%20MOREIRA%20-%20Que%20significa%20'n%C3%A3o%20conhecer'%20de%20um%20Recurso.pdf</a:t>
            </a:r>
            <a:r>
              <a:rPr lang="pt-BR" sz="4600" dirty="0" smtClean="0"/>
              <a:t> </a:t>
            </a:r>
            <a:r>
              <a:rPr lang="pt-BR" sz="4600" dirty="0" smtClean="0">
                <a:solidFill>
                  <a:schemeClr val="tx1"/>
                </a:solidFill>
              </a:rPr>
              <a:t>    </a:t>
            </a:r>
            <a:r>
              <a:rPr lang="pt-BR" sz="2700" dirty="0" smtClean="0">
                <a:solidFill>
                  <a:schemeClr val="tx1"/>
                </a:solidFill>
              </a:rPr>
              <a:t>				</a:t>
            </a:r>
          </a:p>
          <a:p>
            <a:pPr marL="800100" lvl="2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900" dirty="0">
                <a:solidFill>
                  <a:schemeClr val="tx1"/>
                </a:solidFill>
              </a:rPr>
              <a:t>	</a:t>
            </a:r>
            <a:r>
              <a:rPr lang="pt-BR" sz="2900" dirty="0" smtClean="0">
                <a:solidFill>
                  <a:schemeClr val="tx1"/>
                </a:solidFill>
              </a:rPr>
              <a:t>	 			</a:t>
            </a:r>
            <a:r>
              <a:rPr lang="pt-BR" sz="3800" dirty="0" smtClean="0">
                <a:solidFill>
                  <a:schemeClr val="tx1"/>
                </a:solidFill>
              </a:rPr>
              <a:t>clique e leia!</a:t>
            </a:r>
            <a:endParaRPr lang="pt-BR" sz="3800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2000" dirty="0"/>
          </a:p>
        </p:txBody>
      </p:sp>
      <p:sp>
        <p:nvSpPr>
          <p:cNvPr id="4" name="Seta para a esquerda 3"/>
          <p:cNvSpPr/>
          <p:nvPr/>
        </p:nvSpPr>
        <p:spPr>
          <a:xfrm rot="5400000">
            <a:off x="2514602" y="5872765"/>
            <a:ext cx="547349" cy="553791"/>
          </a:xfrm>
          <a:prstGeom prst="lef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have esquerda 4"/>
          <p:cNvSpPr/>
          <p:nvPr/>
        </p:nvSpPr>
        <p:spPr>
          <a:xfrm>
            <a:off x="1275008" y="2653046"/>
            <a:ext cx="772733" cy="180304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528032" y="3277671"/>
            <a:ext cx="746976" cy="5537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/>
              <a:t> </a:t>
            </a:r>
            <a:r>
              <a:rPr lang="pt-BR" dirty="0" smtClean="0"/>
              <a:t>   </a:t>
            </a:r>
            <a:r>
              <a:rPr lang="pt-BR" b="1" dirty="0" smtClean="0"/>
              <a:t>?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26137226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8697" y="22181"/>
            <a:ext cx="8596668" cy="1320800"/>
          </a:xfrm>
        </p:spPr>
        <p:txBody>
          <a:bodyPr/>
          <a:lstStyle/>
          <a:p>
            <a:r>
              <a:rPr lang="pt-BR" dirty="0" smtClean="0"/>
              <a:t>APELAÇÃO </a:t>
            </a:r>
            <a:r>
              <a:rPr lang="pt-BR" dirty="0" smtClean="0"/>
              <a:t>-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u="sng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787" y="895083"/>
            <a:ext cx="9809886" cy="575041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b="1" dirty="0" smtClean="0"/>
              <a:t>COMO FICA O EFEITO SUSPENSIVO?       </a:t>
            </a:r>
            <a:r>
              <a:rPr lang="pt-BR" sz="2000" b="1" dirty="0" smtClean="0">
                <a:solidFill>
                  <a:schemeClr val="tx1"/>
                </a:solidFill>
              </a:rPr>
              <a:t>DEVO </a:t>
            </a:r>
            <a:r>
              <a:rPr lang="pt-BR" sz="2000" b="1" dirty="0">
                <a:solidFill>
                  <a:schemeClr val="tx1"/>
                </a:solidFill>
              </a:rPr>
              <a:t>CRIAR UM TÓPICO NA APELAÇÃO?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endParaRPr lang="pt-BR" sz="20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pt-BR" sz="2000" dirty="0" smtClean="0"/>
              <a:t>	CPC Art</a:t>
            </a:r>
            <a:r>
              <a:rPr lang="pt-BR" sz="2000" dirty="0"/>
              <a:t>. 995. Os recursos </a:t>
            </a:r>
            <a:r>
              <a:rPr lang="pt-BR" sz="2000" b="1" u="sng" dirty="0">
                <a:solidFill>
                  <a:srgbClr val="FF0000"/>
                </a:solidFill>
              </a:rPr>
              <a:t>não impedem a eficácia da decisão, salvo disposição legal ou decisão judicial em sentido diverso.</a:t>
            </a:r>
          </a:p>
          <a:p>
            <a:pPr marL="0" indent="0">
              <a:buNone/>
            </a:pPr>
            <a:r>
              <a:rPr lang="pt-BR" sz="2000" dirty="0" smtClean="0"/>
              <a:t>	Parágrafo </a:t>
            </a:r>
            <a:r>
              <a:rPr lang="pt-BR" sz="2000" dirty="0"/>
              <a:t>único. A eficácia da decisão recorrida poderá ser </a:t>
            </a:r>
            <a:r>
              <a:rPr lang="pt-BR" sz="2000" u="sng" dirty="0"/>
              <a:t>suspensa por decisão do relator, se da imediata produção de seus efeitos houver risco de dano grave, de difícil ou impossível reparação,</a:t>
            </a:r>
            <a:r>
              <a:rPr lang="pt-BR" sz="2000" dirty="0"/>
              <a:t> </a:t>
            </a:r>
            <a:r>
              <a:rPr lang="pt-BR" sz="3000" b="1" i="1" dirty="0"/>
              <a:t>e</a:t>
            </a:r>
            <a:r>
              <a:rPr lang="pt-BR" sz="2000" dirty="0"/>
              <a:t> </a:t>
            </a:r>
            <a:r>
              <a:rPr lang="pt-BR" sz="2000" dirty="0">
                <a:solidFill>
                  <a:srgbClr val="7030A0"/>
                </a:solidFill>
              </a:rPr>
              <a:t>ficar demonstrada a probabilidade de provimento do recurso.</a:t>
            </a:r>
          </a:p>
          <a:p>
            <a:pPr marL="0" indent="0">
              <a:buNone/>
            </a:pPr>
            <a:endParaRPr lang="pt-BR" sz="2000" dirty="0" smtClean="0"/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2000" dirty="0" smtClean="0"/>
              <a:t>	CPC Art</a:t>
            </a:r>
            <a:r>
              <a:rPr lang="pt-BR" sz="2000" dirty="0"/>
              <a:t>. 1.012. A apelação terá efeito suspensivo.</a:t>
            </a:r>
          </a:p>
          <a:p>
            <a:pPr marL="0" indent="0">
              <a:buNone/>
            </a:pPr>
            <a:r>
              <a:rPr lang="pt-BR" sz="2000" dirty="0" smtClean="0"/>
              <a:t>	§ </a:t>
            </a:r>
            <a:r>
              <a:rPr lang="pt-BR" sz="2000" dirty="0"/>
              <a:t>1º </a:t>
            </a:r>
            <a:r>
              <a:rPr lang="pt-BR" sz="2000" u="sng" dirty="0"/>
              <a:t>Além de outras hipóteses previstas em </a:t>
            </a:r>
            <a:r>
              <a:rPr lang="pt-BR" sz="2000" u="sng" dirty="0" smtClean="0"/>
              <a:t>lei [</a:t>
            </a:r>
            <a:r>
              <a:rPr lang="pt-BR" sz="2000" u="sng" dirty="0" smtClean="0">
                <a:solidFill>
                  <a:srgbClr val="FF0000"/>
                </a:solidFill>
              </a:rPr>
              <a:t>ex. lei locação</a:t>
            </a:r>
            <a:r>
              <a:rPr lang="pt-BR" sz="2000" u="sng" dirty="0" smtClean="0"/>
              <a:t>]</a:t>
            </a:r>
            <a:r>
              <a:rPr lang="pt-BR" sz="2000" dirty="0" smtClean="0"/>
              <a:t>, </a:t>
            </a:r>
            <a:r>
              <a:rPr lang="pt-BR" sz="2000" dirty="0"/>
              <a:t>começa a produzir efeitos imediatamente após a sua publicação a sentença que: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2000" dirty="0"/>
          </a:p>
        </p:txBody>
      </p:sp>
      <p:sp>
        <p:nvSpPr>
          <p:cNvPr id="6" name="Multiplicar 5"/>
          <p:cNvSpPr/>
          <p:nvPr/>
        </p:nvSpPr>
        <p:spPr>
          <a:xfrm>
            <a:off x="3593206" y="3837904"/>
            <a:ext cx="2756079" cy="137804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34700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8697" y="22181"/>
            <a:ext cx="8596668" cy="1320800"/>
          </a:xfrm>
        </p:spPr>
        <p:txBody>
          <a:bodyPr/>
          <a:lstStyle/>
          <a:p>
            <a:r>
              <a:rPr lang="pt-BR" dirty="0" smtClean="0"/>
              <a:t>APELAÇÃO </a:t>
            </a:r>
            <a:r>
              <a:rPr lang="pt-BR" dirty="0" smtClean="0"/>
              <a:t>- SUSPENSIVO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u="sng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787" y="895083"/>
            <a:ext cx="9809886" cy="5750416"/>
          </a:xfrm>
        </p:spPr>
        <p:txBody>
          <a:bodyPr>
            <a:normAutofit fontScale="92500"/>
          </a:bodyPr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500" dirty="0" smtClean="0"/>
              <a:t>CPC – ART. 1012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endParaRPr lang="pt-BR" sz="2500" dirty="0" smtClean="0"/>
          </a:p>
          <a:p>
            <a:pPr algn="just"/>
            <a:r>
              <a:rPr lang="pt-BR" sz="2500" dirty="0"/>
              <a:t>§ 3º O pedido de concessão de efeito suspensivo nas hipóteses do § 1º poderá ser formulado por </a:t>
            </a:r>
            <a:r>
              <a:rPr lang="pt-BR" sz="2500" b="1" u="sng" dirty="0"/>
              <a:t>requerimento dirigido ao</a:t>
            </a:r>
            <a:r>
              <a:rPr lang="pt-BR" sz="2500" dirty="0"/>
              <a:t>:</a:t>
            </a:r>
          </a:p>
          <a:p>
            <a:pPr algn="just"/>
            <a:r>
              <a:rPr lang="pt-BR" sz="2500" dirty="0"/>
              <a:t>I - tribunal, no período compreendido entre a interposição da apelação e sua distribuição, ficando o relator designado para seu exame prevento para julgá-la;</a:t>
            </a:r>
          </a:p>
          <a:p>
            <a:pPr algn="just"/>
            <a:r>
              <a:rPr lang="pt-BR" sz="2500" dirty="0"/>
              <a:t>II - relator, se já distribuída a apelação</a:t>
            </a:r>
            <a:r>
              <a:rPr lang="pt-BR" sz="2500" dirty="0" smtClean="0"/>
              <a:t>. </a:t>
            </a:r>
            <a:r>
              <a:rPr lang="pt-BR" sz="2500" b="1" u="sng" dirty="0" smtClean="0">
                <a:solidFill>
                  <a:srgbClr val="FF0000"/>
                </a:solidFill>
              </a:rPr>
              <a:t>= SIMPLES PETIÇÃO NO RECURSO DE APELAÇÃO</a:t>
            </a:r>
            <a:endParaRPr lang="pt-BR" sz="2500" b="1" u="sng" dirty="0">
              <a:solidFill>
                <a:srgbClr val="FF0000"/>
              </a:solidFill>
            </a:endParaRPr>
          </a:p>
          <a:p>
            <a:pPr algn="just"/>
            <a:r>
              <a:rPr lang="pt-BR" sz="2500" dirty="0"/>
              <a:t>§ 4º Nas hipóteses do § 1º, a eficácia da sentença poderá ser suspensa pelo relator se o apelante demonstrar a probabilidade de provimento do recurso ou se, sendo relevante a fundamentação, houver risco de dano grave ou de difícil reparação.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endParaRPr lang="pt-BR" sz="2000" dirty="0" smtClean="0"/>
          </a:p>
        </p:txBody>
      </p:sp>
    </p:spTree>
    <p:extLst>
      <p:ext uri="{BB962C8B-B14F-4D97-AF65-F5344CB8AC3E}">
        <p14:creationId xmlns:p14="http://schemas.microsoft.com/office/powerpoint/2010/main" val="37611447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8697" y="22181"/>
            <a:ext cx="8596668" cy="1320800"/>
          </a:xfrm>
        </p:spPr>
        <p:txBody>
          <a:bodyPr/>
          <a:lstStyle/>
          <a:p>
            <a:r>
              <a:rPr lang="pt-BR" dirty="0" smtClean="0"/>
              <a:t>APELAÇÃO </a:t>
            </a:r>
            <a:r>
              <a:rPr lang="pt-BR" dirty="0" smtClean="0"/>
              <a:t>- SUSPENSIVO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u="sng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787" y="895083"/>
            <a:ext cx="9809886" cy="5750416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500" b="1" dirty="0" smtClean="0"/>
              <a:t>EXCELENTÍSSIMO SENHOR DOUTOR DESEMBARGADOR DA COLENDA ___ CÂMARA DE DIREITO ___ DO EGRÉGIO TRIBUNAL DE JUSTIÇA DO ESTADO DE SÃO PAULO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500" dirty="0" smtClean="0"/>
              <a:t>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2500" dirty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800" b="1" dirty="0" smtClean="0">
                <a:solidFill>
                  <a:srgbClr val="FF0000"/>
                </a:solidFill>
              </a:rPr>
              <a:t>NOME DO CLIENTE QUE APRSESENTOU O RECURSO DE APELAÇÃO E PRETENDE O EFEITO SUSPENSIVO, </a:t>
            </a:r>
            <a:r>
              <a:rPr lang="pt-BR" sz="2800" dirty="0" smtClean="0">
                <a:solidFill>
                  <a:srgbClr val="FF0000"/>
                </a:solidFill>
              </a:rPr>
              <a:t>(fazer a qualificação completa) </a:t>
            </a:r>
            <a:r>
              <a:rPr lang="pt-BR" sz="2800" dirty="0" smtClean="0">
                <a:solidFill>
                  <a:srgbClr val="00B0F0"/>
                </a:solidFill>
              </a:rPr>
              <a:t>nos autos da Ação____, autos de n.º ___, em trâmite perante ____, promovida (a) por ou (b) em desfavor de </a:t>
            </a:r>
            <a:r>
              <a:rPr lang="pt-BR" sz="2800" dirty="0" err="1" smtClean="0">
                <a:solidFill>
                  <a:srgbClr val="00B0F0"/>
                </a:solidFill>
              </a:rPr>
              <a:t>de</a:t>
            </a:r>
            <a:r>
              <a:rPr lang="pt-BR" sz="2800" dirty="0">
                <a:solidFill>
                  <a:srgbClr val="00B0F0"/>
                </a:solidFill>
              </a:rPr>
              <a:t> </a:t>
            </a:r>
            <a:r>
              <a:rPr lang="pt-BR" sz="2800" dirty="0" smtClean="0">
                <a:solidFill>
                  <a:srgbClr val="00B0F0"/>
                </a:solidFill>
              </a:rPr>
              <a:t>___ (qualificação completa)</a:t>
            </a:r>
            <a:r>
              <a:rPr lang="pt-BR" sz="2800" dirty="0" smtClean="0"/>
              <a:t>, </a:t>
            </a:r>
            <a:r>
              <a:rPr lang="pt-BR" sz="2800" dirty="0"/>
              <a:t>vem, </a:t>
            </a:r>
            <a:r>
              <a:rPr lang="pt-BR" sz="2800" dirty="0" smtClean="0"/>
              <a:t>respeitosamente </a:t>
            </a:r>
            <a:r>
              <a:rPr lang="pt-BR" sz="2800" dirty="0"/>
              <a:t>perante Vossa Excelência, por seu advogado que esta subscreve, </a:t>
            </a:r>
            <a:r>
              <a:rPr lang="pt-BR" sz="2800" dirty="0" smtClean="0"/>
              <a:t>nos termos do artigo 1012, §3º, I do CPC, apresentar o seu </a:t>
            </a:r>
            <a:r>
              <a:rPr lang="pt-BR" sz="2800" b="1" u="sng" dirty="0" smtClean="0"/>
              <a:t>REQUERIMENTO PARA A CONCESSÃO DO EFEITO SUSENSIVO AO RECURSO DE APELAÇÃO </a:t>
            </a:r>
            <a:r>
              <a:rPr lang="pt-BR" sz="2800" dirty="0" smtClean="0"/>
              <a:t>pelos fatos e fundamentos a seguir ventilados:</a:t>
            </a:r>
            <a:endParaRPr lang="pt-BR" sz="2000" dirty="0" smtClean="0"/>
          </a:p>
        </p:txBody>
      </p:sp>
      <p:sp>
        <p:nvSpPr>
          <p:cNvPr id="4" name="Retângulo 3"/>
          <p:cNvSpPr/>
          <p:nvPr/>
        </p:nvSpPr>
        <p:spPr>
          <a:xfrm>
            <a:off x="9435923" y="1"/>
            <a:ext cx="2756077" cy="1017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</a:t>
            </a:r>
            <a:r>
              <a:rPr lang="pt-BR" dirty="0" smtClean="0"/>
              <a:t>1.012. §3º, </a:t>
            </a:r>
            <a:r>
              <a:rPr lang="pt-BR" dirty="0" smtClean="0"/>
              <a:t>I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69974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8697" y="22181"/>
            <a:ext cx="8596668" cy="1320800"/>
          </a:xfrm>
        </p:spPr>
        <p:txBody>
          <a:bodyPr/>
          <a:lstStyle/>
          <a:p>
            <a:r>
              <a:rPr lang="pt-BR" dirty="0" smtClean="0"/>
              <a:t>APELAÇÃO </a:t>
            </a:r>
            <a:r>
              <a:rPr lang="pt-BR" dirty="0" smtClean="0"/>
              <a:t>- SUSPENSIVO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u="sng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787" y="895083"/>
            <a:ext cx="9809886" cy="575041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500" b="1" dirty="0" smtClean="0"/>
              <a:t>I – TEMPESTIVIDADE E CABIMENTO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2500" dirty="0" smtClean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500" dirty="0"/>
              <a:t>	</a:t>
            </a:r>
            <a:r>
              <a:rPr lang="pt-BR" sz="2500" dirty="0" smtClean="0"/>
              <a:t>Explicar, Citar, não precisa copiar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2500" dirty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500" b="1" dirty="0" smtClean="0"/>
              <a:t>CPC 1012, §3º, I - </a:t>
            </a:r>
            <a:r>
              <a:rPr lang="pt-BR" sz="2000" dirty="0" smtClean="0"/>
              <a:t>tribunal</a:t>
            </a:r>
            <a:r>
              <a:rPr lang="pt-BR" sz="2000" dirty="0"/>
              <a:t>, no </a:t>
            </a:r>
            <a:r>
              <a:rPr lang="pt-BR" sz="3000" b="1" u="sng" dirty="0" smtClean="0">
                <a:solidFill>
                  <a:srgbClr val="FFC000"/>
                </a:solidFill>
              </a:rPr>
              <a:t>período compreendido entre a interposição da apelação e sua distribuição</a:t>
            </a:r>
            <a:r>
              <a:rPr lang="pt-BR" sz="2000" dirty="0" smtClean="0"/>
              <a:t>, </a:t>
            </a:r>
            <a:r>
              <a:rPr lang="pt-BR" sz="2000" dirty="0"/>
              <a:t>ficando o relator designado para seu exame prevento para julgá-la;</a:t>
            </a:r>
            <a:endParaRPr lang="pt-BR" sz="2000" dirty="0" smtClean="0"/>
          </a:p>
        </p:txBody>
      </p:sp>
      <p:sp>
        <p:nvSpPr>
          <p:cNvPr id="4" name="Retângulo 3"/>
          <p:cNvSpPr/>
          <p:nvPr/>
        </p:nvSpPr>
        <p:spPr>
          <a:xfrm>
            <a:off x="9435923" y="1"/>
            <a:ext cx="2756077" cy="1017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</a:t>
            </a:r>
            <a:r>
              <a:rPr lang="pt-BR" dirty="0" smtClean="0"/>
              <a:t>1.012. §3º, </a:t>
            </a:r>
            <a:r>
              <a:rPr lang="pt-BR" dirty="0" smtClean="0"/>
              <a:t>I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80093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8697" y="22181"/>
            <a:ext cx="8596668" cy="1320800"/>
          </a:xfrm>
        </p:spPr>
        <p:txBody>
          <a:bodyPr/>
          <a:lstStyle/>
          <a:p>
            <a:r>
              <a:rPr lang="pt-BR" dirty="0" smtClean="0"/>
              <a:t>APELAÇÃO </a:t>
            </a:r>
            <a:r>
              <a:rPr lang="pt-BR" dirty="0" smtClean="0"/>
              <a:t>- SUSPENSIVO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u="sng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787" y="895083"/>
            <a:ext cx="9809886" cy="575041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500" b="1" dirty="0" smtClean="0"/>
              <a:t>II – RESUMO DOS FATOS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2500" dirty="0" smtClean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500" dirty="0"/>
              <a:t>	</a:t>
            </a:r>
            <a:r>
              <a:rPr lang="pt-BR" sz="2500" dirty="0" smtClean="0"/>
              <a:t>CONTAR O CASO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500" dirty="0"/>
              <a:t>	</a:t>
            </a:r>
            <a:r>
              <a:rPr lang="pt-BR" sz="2500" dirty="0" smtClean="0"/>
              <a:t>FOCAR NO OBJETO DA DEMANDA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500" dirty="0"/>
              <a:t>	</a:t>
            </a:r>
            <a:r>
              <a:rPr lang="pt-BR" sz="2500" dirty="0" smtClean="0"/>
              <a:t>MENCIONAR O RESULTADO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500" dirty="0"/>
              <a:t>	</a:t>
            </a:r>
            <a:r>
              <a:rPr lang="pt-BR" sz="2500" dirty="0" smtClean="0"/>
              <a:t>COPIAR A DECISÃO QUE RECEBEU A APELAÇÃO, PORÉM NÃO NO EFEITO SUSPENSIVO</a:t>
            </a:r>
            <a:endParaRPr lang="pt-BR" sz="2000" dirty="0" smtClean="0"/>
          </a:p>
        </p:txBody>
      </p:sp>
      <p:sp>
        <p:nvSpPr>
          <p:cNvPr id="4" name="Retângulo 3"/>
          <p:cNvSpPr/>
          <p:nvPr/>
        </p:nvSpPr>
        <p:spPr>
          <a:xfrm>
            <a:off x="9435923" y="1"/>
            <a:ext cx="2756077" cy="1017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</a:t>
            </a:r>
            <a:r>
              <a:rPr lang="pt-BR" dirty="0" smtClean="0"/>
              <a:t>1.012. §3º, </a:t>
            </a:r>
            <a:r>
              <a:rPr lang="pt-BR" dirty="0" smtClean="0"/>
              <a:t>I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628636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8697" y="22181"/>
            <a:ext cx="8596668" cy="1320800"/>
          </a:xfrm>
        </p:spPr>
        <p:txBody>
          <a:bodyPr/>
          <a:lstStyle/>
          <a:p>
            <a:r>
              <a:rPr lang="pt-BR" dirty="0" smtClean="0"/>
              <a:t>APELAÇÃO </a:t>
            </a:r>
            <a:r>
              <a:rPr lang="pt-BR" dirty="0" smtClean="0"/>
              <a:t>- SUSPENSIVO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u="sng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787" y="895083"/>
            <a:ext cx="9809886" cy="575041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500" b="1" dirty="0" smtClean="0"/>
              <a:t>III – CONCESSÃO DO EFEITO SUSPENSIVO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2500" dirty="0" smtClean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500" dirty="0"/>
              <a:t>	</a:t>
            </a:r>
            <a:r>
              <a:rPr lang="pt-BR" sz="2500" dirty="0" smtClean="0"/>
              <a:t>PRINCÍPIO DA DIALETICIDADE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2500" dirty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500" dirty="0" smtClean="0"/>
              <a:t>	CPC 995, P. ÚNICO + 1012, §4º (</a:t>
            </a:r>
            <a:r>
              <a:rPr lang="pt-BR" sz="2500" i="1" dirty="0"/>
              <a:t> a eficácia da sentença poderá ser </a:t>
            </a:r>
            <a:r>
              <a:rPr lang="pt-BR" sz="2500" i="1" u="sng" dirty="0"/>
              <a:t>suspensa pelo relator </a:t>
            </a:r>
            <a:r>
              <a:rPr lang="pt-BR" sz="2500" i="1" dirty="0"/>
              <a:t>se o apelante demonstrar a </a:t>
            </a:r>
            <a:r>
              <a:rPr lang="pt-BR" sz="2500" b="1" i="1" dirty="0">
                <a:solidFill>
                  <a:srgbClr val="FFC000"/>
                </a:solidFill>
              </a:rPr>
              <a:t>probabilidade de provimento do recurso </a:t>
            </a:r>
            <a:r>
              <a:rPr lang="pt-BR" sz="3000" b="1" i="1" dirty="0"/>
              <a:t>ou</a:t>
            </a:r>
            <a:r>
              <a:rPr lang="pt-BR" sz="2500" i="1" dirty="0"/>
              <a:t> se, </a:t>
            </a:r>
            <a:r>
              <a:rPr lang="pt-BR" sz="2500" b="1" i="1" dirty="0">
                <a:solidFill>
                  <a:srgbClr val="FF0000"/>
                </a:solidFill>
              </a:rPr>
              <a:t>sendo relevante a fundamentação, houver risco de dano grave ou de difícil reparação</a:t>
            </a:r>
            <a:r>
              <a:rPr lang="pt-BR" sz="2500" b="1" i="1" dirty="0" smtClean="0"/>
              <a:t>.</a:t>
            </a:r>
            <a:r>
              <a:rPr lang="pt-BR" sz="2000" b="1" dirty="0" smtClean="0"/>
              <a:t>)</a:t>
            </a:r>
            <a:endParaRPr lang="pt-BR" sz="2000" b="1" dirty="0" smtClean="0"/>
          </a:p>
        </p:txBody>
      </p:sp>
      <p:sp>
        <p:nvSpPr>
          <p:cNvPr id="4" name="Retângulo 3"/>
          <p:cNvSpPr/>
          <p:nvPr/>
        </p:nvSpPr>
        <p:spPr>
          <a:xfrm>
            <a:off x="9435923" y="1"/>
            <a:ext cx="2756077" cy="1017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</a:t>
            </a:r>
            <a:r>
              <a:rPr lang="pt-BR" dirty="0" smtClean="0"/>
              <a:t>1.012. §3º, </a:t>
            </a:r>
            <a:r>
              <a:rPr lang="pt-BR" dirty="0" smtClean="0"/>
              <a:t>I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580917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8697" y="22181"/>
            <a:ext cx="8596668" cy="1320800"/>
          </a:xfrm>
        </p:spPr>
        <p:txBody>
          <a:bodyPr/>
          <a:lstStyle/>
          <a:p>
            <a:r>
              <a:rPr lang="pt-BR" dirty="0" smtClean="0"/>
              <a:t>APELAÇÃO </a:t>
            </a:r>
            <a:r>
              <a:rPr lang="pt-BR" dirty="0" smtClean="0"/>
              <a:t>- SUSPENSIVO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u="sng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787" y="895083"/>
            <a:ext cx="9809886" cy="5750416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500" b="1" dirty="0" smtClean="0"/>
              <a:t>IV – PEDIDO</a:t>
            </a:r>
            <a:endParaRPr lang="pt-BR" b="1" dirty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2500" dirty="0" smtClean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500" dirty="0"/>
              <a:t> </a:t>
            </a:r>
            <a:r>
              <a:rPr lang="pt-BR" sz="2500" dirty="0" smtClean="0"/>
              <a:t>			</a:t>
            </a:r>
            <a:r>
              <a:rPr lang="pt-BR" sz="2800" dirty="0">
                <a:solidFill>
                  <a:schemeClr val="tx1"/>
                </a:solidFill>
              </a:rPr>
              <a:t>Diante do exposto, requer seja o presente requerimento admitido para o fim de ser concedido o efeito suspensivo ao recurso de apelação interposto, nos termos das fundamentações apresentadas.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800" dirty="0">
                <a:solidFill>
                  <a:schemeClr val="tx1"/>
                </a:solidFill>
              </a:rPr>
              <a:t>	</a:t>
            </a:r>
            <a:r>
              <a:rPr lang="pt-BR" sz="2800" dirty="0">
                <a:solidFill>
                  <a:schemeClr val="tx1"/>
                </a:solidFill>
              </a:rPr>
              <a:t>		Termos em que, P.E. deferimento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800" dirty="0" smtClean="0">
                <a:solidFill>
                  <a:schemeClr val="tx1"/>
                </a:solidFill>
              </a:rPr>
              <a:t>			Jundiaí</a:t>
            </a:r>
            <a:r>
              <a:rPr lang="pt-BR" sz="2800" dirty="0">
                <a:solidFill>
                  <a:schemeClr val="tx1"/>
                </a:solidFill>
              </a:rPr>
              <a:t>, SP, (data)de (Mês) de (ano)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800" dirty="0">
                <a:solidFill>
                  <a:schemeClr val="tx1"/>
                </a:solidFill>
              </a:rPr>
              <a:t> 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800" dirty="0" smtClean="0">
                <a:solidFill>
                  <a:schemeClr val="tx1"/>
                </a:solidFill>
              </a:rPr>
              <a:t>			Nome </a:t>
            </a:r>
            <a:r>
              <a:rPr lang="pt-BR" sz="2800" dirty="0">
                <a:solidFill>
                  <a:schemeClr val="tx1"/>
                </a:solidFill>
              </a:rPr>
              <a:t>do ADV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800" dirty="0" smtClean="0">
                <a:solidFill>
                  <a:schemeClr val="tx1"/>
                </a:solidFill>
              </a:rPr>
              <a:t>			OAB/SP ____</a:t>
            </a:r>
            <a:endParaRPr lang="pt-BR" sz="2500" dirty="0" smtClean="0"/>
          </a:p>
        </p:txBody>
      </p:sp>
      <p:sp>
        <p:nvSpPr>
          <p:cNvPr id="4" name="Retângulo 3"/>
          <p:cNvSpPr/>
          <p:nvPr/>
        </p:nvSpPr>
        <p:spPr>
          <a:xfrm>
            <a:off x="9435923" y="1"/>
            <a:ext cx="2756077" cy="1017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</a:t>
            </a:r>
            <a:r>
              <a:rPr lang="pt-BR" dirty="0" smtClean="0"/>
              <a:t>1.012. §3º, </a:t>
            </a:r>
            <a:r>
              <a:rPr lang="pt-BR" dirty="0" smtClean="0"/>
              <a:t>I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676627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sz="16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pt-BR" sz="36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AGRAVO DE INSTRUMENTO</a:t>
            </a:r>
          </a:p>
          <a:p>
            <a:pPr marL="0" indent="0" algn="ctr">
              <a:buNone/>
            </a:pPr>
            <a:endParaRPr lang="pt-BR" sz="3600" dirty="0" smtClean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pt-BR" sz="36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(e Contraminuta)</a:t>
            </a:r>
            <a:endParaRPr lang="pt-BR" sz="36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pPr lvl="1" algn="just"/>
            <a:endParaRPr lang="pt-BR" sz="1600" dirty="0">
              <a:solidFill>
                <a:schemeClr val="tx1"/>
              </a:solidFill>
            </a:endParaRPr>
          </a:p>
          <a:p>
            <a:pPr lvl="2"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7740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AGRAVO DE INSTRUMENTO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1249251"/>
            <a:ext cx="9587128" cy="4792111"/>
          </a:xfrm>
        </p:spPr>
        <p:txBody>
          <a:bodyPr>
            <a:noAutofit/>
          </a:bodyPr>
          <a:lstStyle/>
          <a:p>
            <a:r>
              <a:rPr lang="pt-BR" sz="2500" dirty="0" smtClean="0">
                <a:solidFill>
                  <a:schemeClr val="tx1"/>
                </a:solidFill>
              </a:rPr>
              <a:t> Cabimento (decisão interlocutória): (art. 1.015)</a:t>
            </a:r>
          </a:p>
          <a:p>
            <a:pPr lvl="1"/>
            <a:r>
              <a:rPr lang="pt-BR" sz="2500" dirty="0"/>
              <a:t>tutelas provisórias;</a:t>
            </a:r>
          </a:p>
          <a:p>
            <a:pPr lvl="1"/>
            <a:r>
              <a:rPr lang="pt-BR" sz="2500" dirty="0" smtClean="0"/>
              <a:t> </a:t>
            </a:r>
            <a:r>
              <a:rPr lang="pt-BR" sz="2500" dirty="0"/>
              <a:t>mérito do processo;</a:t>
            </a:r>
          </a:p>
          <a:p>
            <a:pPr lvl="1"/>
            <a:r>
              <a:rPr lang="pt-BR" sz="2500" dirty="0" smtClean="0"/>
              <a:t>rejeição </a:t>
            </a:r>
            <a:r>
              <a:rPr lang="pt-BR" sz="2500" dirty="0"/>
              <a:t>da alegação de convenção de arbitragem;</a:t>
            </a:r>
          </a:p>
          <a:p>
            <a:pPr lvl="1"/>
            <a:r>
              <a:rPr lang="pt-BR" sz="2500" dirty="0" smtClean="0"/>
              <a:t>incidente </a:t>
            </a:r>
            <a:r>
              <a:rPr lang="pt-BR" sz="2500" dirty="0"/>
              <a:t>de desconsideração da personalidade jurídica;</a:t>
            </a:r>
          </a:p>
          <a:p>
            <a:pPr lvl="1"/>
            <a:r>
              <a:rPr lang="pt-BR" sz="2500" dirty="0" smtClean="0"/>
              <a:t>rejeição </a:t>
            </a:r>
            <a:r>
              <a:rPr lang="pt-BR" sz="2500" dirty="0"/>
              <a:t>do pedido de gratuidade da justiça ou acolhimento do pedido de sua revogação</a:t>
            </a:r>
            <a:r>
              <a:rPr lang="pt-BR" sz="2500" dirty="0" smtClean="0"/>
              <a:t>;</a:t>
            </a:r>
          </a:p>
          <a:p>
            <a:pPr lvl="1"/>
            <a:r>
              <a:rPr lang="pt-BR" sz="2500" dirty="0"/>
              <a:t>exibição ou posse de documento ou coisa</a:t>
            </a:r>
            <a:r>
              <a:rPr lang="pt-BR" sz="2500" dirty="0" smtClean="0"/>
              <a:t>;</a:t>
            </a:r>
          </a:p>
          <a:p>
            <a:pPr lvl="1"/>
            <a:r>
              <a:rPr lang="pt-BR" sz="2500" dirty="0" smtClean="0"/>
              <a:t> </a:t>
            </a:r>
            <a:r>
              <a:rPr lang="pt-BR" sz="2500" dirty="0"/>
              <a:t>exclusão de litisconsorte;</a:t>
            </a:r>
          </a:p>
          <a:p>
            <a:pPr lvl="1"/>
            <a:r>
              <a:rPr lang="pt-BR" sz="2500" dirty="0" smtClean="0"/>
              <a:t>rejeição </a:t>
            </a:r>
            <a:r>
              <a:rPr lang="pt-BR" sz="2500" dirty="0"/>
              <a:t>do pedido de limitação do litisconsórcio</a:t>
            </a:r>
            <a:r>
              <a:rPr lang="pt-BR" sz="2500" dirty="0" smtClean="0"/>
              <a:t>;</a:t>
            </a:r>
            <a:endParaRPr lang="pt-BR" sz="2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0576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AGRAVO DE INSTRUMENTO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3" y="1133341"/>
            <a:ext cx="9123489" cy="4908021"/>
          </a:xfrm>
        </p:spPr>
        <p:txBody>
          <a:bodyPr>
            <a:normAutofit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sz="2500" dirty="0" smtClean="0">
                <a:solidFill>
                  <a:schemeClr val="tx1"/>
                </a:solidFill>
              </a:rPr>
              <a:t>Cabimento (decisão interlocutória): (art. 1.015)</a:t>
            </a:r>
          </a:p>
          <a:p>
            <a:pPr lvl="1"/>
            <a:r>
              <a:rPr lang="pt-BR" sz="2500" dirty="0"/>
              <a:t>admissão ou inadmissão de intervenção de terceiros;</a:t>
            </a:r>
          </a:p>
          <a:p>
            <a:pPr lvl="1"/>
            <a:r>
              <a:rPr lang="pt-BR" sz="2500" dirty="0" smtClean="0"/>
              <a:t>concessão</a:t>
            </a:r>
            <a:r>
              <a:rPr lang="pt-BR" sz="2500" dirty="0"/>
              <a:t>, modificação ou revogação do efeito suspensivo aos embargos à execução;</a:t>
            </a:r>
          </a:p>
          <a:p>
            <a:pPr lvl="1"/>
            <a:r>
              <a:rPr lang="pt-BR" sz="2500" dirty="0" smtClean="0"/>
              <a:t>redistribuição </a:t>
            </a:r>
            <a:r>
              <a:rPr lang="pt-BR" sz="2500" dirty="0"/>
              <a:t>do ônus da prova nos termos do </a:t>
            </a:r>
            <a:r>
              <a:rPr lang="pt-BR" sz="2500" dirty="0">
                <a:hlinkClick r:id="rId2"/>
              </a:rPr>
              <a:t>art. 373, § 1</a:t>
            </a:r>
            <a:r>
              <a:rPr lang="pt-BR" sz="2500" u="sng" baseline="30000" dirty="0">
                <a:hlinkClick r:id="rId2"/>
              </a:rPr>
              <a:t>o</a:t>
            </a:r>
            <a:r>
              <a:rPr lang="pt-BR" sz="2500" dirty="0" smtClean="0"/>
              <a:t>;</a:t>
            </a:r>
          </a:p>
          <a:p>
            <a:pPr lvl="1"/>
            <a:r>
              <a:rPr lang="pt-BR" sz="2500" dirty="0"/>
              <a:t>outros casos expressamente referidos em </a:t>
            </a:r>
            <a:r>
              <a:rPr lang="pt-BR" sz="2500" dirty="0" smtClean="0"/>
              <a:t>lei;</a:t>
            </a:r>
          </a:p>
          <a:p>
            <a:pPr lvl="1" algn="just"/>
            <a:r>
              <a:rPr lang="pt-BR" sz="2500" dirty="0"/>
              <a:t>decisões interlocutórias proferidas na fase de liquidação de sentença ou de cumprimento de sentença, no processo de execução e no processo de </a:t>
            </a:r>
            <a:r>
              <a:rPr lang="pt-BR" sz="2500" dirty="0" smtClean="0"/>
              <a:t>inventário</a:t>
            </a:r>
            <a:r>
              <a:rPr lang="pt-BR" sz="2500" dirty="0" smtClean="0"/>
              <a:t>;</a:t>
            </a:r>
            <a:endParaRPr lang="pt-BR" sz="2500" dirty="0" smtClean="0">
              <a:solidFill>
                <a:schemeClr val="tx1"/>
              </a:solidFill>
            </a:endParaRPr>
          </a:p>
          <a:p>
            <a:pPr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546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AGRAVO DE INSTRUMENTO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3" y="1287887"/>
            <a:ext cx="10424255" cy="5370490"/>
          </a:xfrm>
        </p:spPr>
        <p:txBody>
          <a:bodyPr>
            <a:normAutofit fontScale="92500" lnSpcReduction="20000"/>
          </a:bodyPr>
          <a:lstStyle/>
          <a:p>
            <a:r>
              <a:rPr lang="pt-BR" sz="2500" dirty="0" smtClean="0">
                <a:solidFill>
                  <a:schemeClr val="tx1"/>
                </a:solidFill>
              </a:rPr>
              <a:t> Cabimento (decisão interlocutória): </a:t>
            </a:r>
          </a:p>
          <a:p>
            <a:pPr lvl="1"/>
            <a:r>
              <a:rPr lang="pt-BR" sz="2500" dirty="0" smtClean="0"/>
              <a:t>decisão </a:t>
            </a:r>
            <a:r>
              <a:rPr lang="pt-BR" sz="2500" dirty="0"/>
              <a:t>que indeferir a gratuidade ou a que acolher pedido de sua </a:t>
            </a:r>
            <a:r>
              <a:rPr lang="pt-BR" sz="2500" dirty="0" smtClean="0"/>
              <a:t>revogação (art. 101)</a:t>
            </a:r>
          </a:p>
          <a:p>
            <a:pPr lvl="1" algn="just"/>
            <a:r>
              <a:rPr lang="pt-BR" sz="2500" dirty="0" smtClean="0"/>
              <a:t>(art. 354) Extinção do processo: </a:t>
            </a:r>
            <a:r>
              <a:rPr lang="pt-BR" sz="2500" dirty="0"/>
              <a:t> apenas parcela do </a:t>
            </a:r>
            <a:r>
              <a:rPr lang="pt-BR" sz="2500" dirty="0" smtClean="0"/>
              <a:t>processo, quando se referir a extinção sem resolução de mérito (art. 485) e com resolução de mérito (art. 487) nas modalidades:</a:t>
            </a:r>
          </a:p>
          <a:p>
            <a:pPr lvl="3"/>
            <a:r>
              <a:rPr lang="pt-BR" sz="2500" dirty="0"/>
              <a:t>II - decidir, de ofício ou a requerimento, sobre a ocorrência de decadência ou prescrição;</a:t>
            </a:r>
          </a:p>
          <a:p>
            <a:pPr lvl="3"/>
            <a:r>
              <a:rPr lang="pt-BR" sz="2500" dirty="0" err="1"/>
              <a:t>III</a:t>
            </a:r>
            <a:r>
              <a:rPr lang="pt-BR" sz="2500" dirty="0"/>
              <a:t> - homologar:</a:t>
            </a:r>
          </a:p>
          <a:p>
            <a:pPr lvl="4"/>
            <a:r>
              <a:rPr lang="pt-BR" sz="2500" dirty="0"/>
              <a:t>a) o reconhecimento da procedência do pedido formulado na ação ou na reconvenção;</a:t>
            </a:r>
          </a:p>
          <a:p>
            <a:pPr lvl="4"/>
            <a:r>
              <a:rPr lang="pt-BR" sz="2500" dirty="0"/>
              <a:t>b) a transação;</a:t>
            </a:r>
          </a:p>
          <a:p>
            <a:pPr lvl="4"/>
            <a:r>
              <a:rPr lang="pt-BR" sz="2500" dirty="0"/>
              <a:t>c) a renúncia à pretensão formulada na ação ou na </a:t>
            </a:r>
            <a:r>
              <a:rPr lang="pt-BR" sz="2500" dirty="0" smtClean="0"/>
              <a:t>reconvenção</a:t>
            </a:r>
            <a:endParaRPr lang="pt-BR" sz="2500" dirty="0" smtClean="0">
              <a:solidFill>
                <a:schemeClr val="tx1"/>
              </a:solidFill>
            </a:endParaRPr>
          </a:p>
          <a:p>
            <a:pPr algn="just"/>
            <a:endParaRPr lang="pt-BR" sz="2500" dirty="0" smtClean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2286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AGRAVO DE INSTRUMENTO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3" y="1287887"/>
            <a:ext cx="10424255" cy="5370490"/>
          </a:xfrm>
        </p:spPr>
        <p:txBody>
          <a:bodyPr>
            <a:normAutofit/>
          </a:bodyPr>
          <a:lstStyle/>
          <a:p>
            <a:r>
              <a:rPr lang="pt-BR" sz="2500" dirty="0" smtClean="0">
                <a:solidFill>
                  <a:schemeClr val="tx1"/>
                </a:solidFill>
              </a:rPr>
              <a:t> Cabimento (decisão interlocutória): </a:t>
            </a:r>
            <a:endParaRPr lang="pt-BR" sz="25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t-BR" sz="25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pt-BR" sz="2800" dirty="0"/>
              <a:t>É cabível </a:t>
            </a:r>
            <a:r>
              <a:rPr lang="pt-BR" sz="2800" b="1" dirty="0"/>
              <a:t>agravo de instrumento</a:t>
            </a:r>
            <a:r>
              <a:rPr lang="pt-BR" sz="2800" dirty="0"/>
              <a:t> contra decisão interlocutória que defere ou indefere a distribuição dinâmica do ônus da prova ou quaisquer outras atribuições do ônus da prova distinta da regra geral, desde que se operem </a:t>
            </a:r>
            <a:r>
              <a:rPr lang="pt-BR" sz="2800" i="1" dirty="0" err="1"/>
              <a:t>ope</a:t>
            </a:r>
            <a:r>
              <a:rPr lang="pt-BR" sz="2800" i="1" dirty="0"/>
              <a:t> </a:t>
            </a:r>
            <a:r>
              <a:rPr lang="pt-BR" sz="2800" i="1" dirty="0" err="1"/>
              <a:t>judicis</a:t>
            </a:r>
            <a:r>
              <a:rPr lang="pt-BR" sz="2800" dirty="0"/>
              <a:t> e mediante autorização legal</a:t>
            </a:r>
            <a:r>
              <a:rPr lang="pt-BR" sz="2800" dirty="0" smtClean="0"/>
              <a:t>. (</a:t>
            </a:r>
            <a:r>
              <a:rPr lang="pt-BR" sz="2800" dirty="0" err="1">
                <a:hlinkClick r:id="rId2"/>
              </a:rPr>
              <a:t>REsp</a:t>
            </a:r>
            <a:r>
              <a:rPr lang="pt-BR" sz="2800" dirty="0">
                <a:hlinkClick r:id="rId2"/>
              </a:rPr>
              <a:t> 1.729.110-CE</a:t>
            </a:r>
            <a:r>
              <a:rPr lang="pt-BR" sz="2800" dirty="0"/>
              <a:t>, Rel. Min. Nancy </a:t>
            </a:r>
            <a:r>
              <a:rPr lang="pt-BR" sz="2800" dirty="0" err="1"/>
              <a:t>Andrighi</a:t>
            </a:r>
            <a:r>
              <a:rPr lang="pt-BR" sz="2800" dirty="0"/>
              <a:t>, por unanimidade, julgado em 02/04/2019, </a:t>
            </a:r>
            <a:r>
              <a:rPr lang="pt-BR" sz="2800" dirty="0" err="1"/>
              <a:t>DJe</a:t>
            </a:r>
            <a:r>
              <a:rPr lang="pt-BR" sz="2800" dirty="0"/>
              <a:t> </a:t>
            </a:r>
            <a:r>
              <a:rPr lang="pt-BR" sz="2800" dirty="0" smtClean="0"/>
              <a:t>04/04/2019)</a:t>
            </a:r>
            <a:endParaRPr lang="pt-BR" sz="2500" dirty="0" smtClean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051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AGRAVO DE INSTRUMENTO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3" y="1287887"/>
            <a:ext cx="10424255" cy="5370490"/>
          </a:xfrm>
        </p:spPr>
        <p:txBody>
          <a:bodyPr>
            <a:normAutofit/>
          </a:bodyPr>
          <a:lstStyle/>
          <a:p>
            <a:r>
              <a:rPr lang="pt-BR" sz="2500" dirty="0" smtClean="0">
                <a:solidFill>
                  <a:schemeClr val="tx1"/>
                </a:solidFill>
              </a:rPr>
              <a:t> Cabimento (decisão interlocutória): </a:t>
            </a:r>
            <a:endParaRPr lang="pt-BR" sz="25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t-BR" sz="25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pt-BR" sz="2800" dirty="0"/>
              <a:t>Não cabe agravo de instrumento contra decisão de indeferimento do pedido de exclusão de litisconsorte</a:t>
            </a:r>
            <a:r>
              <a:rPr lang="pt-BR" sz="2800" dirty="0" smtClean="0"/>
              <a:t>.</a:t>
            </a:r>
          </a:p>
          <a:p>
            <a:pPr marL="0" indent="0" algn="just">
              <a:buNone/>
            </a:pPr>
            <a:r>
              <a:rPr lang="pt-BR" sz="2000" dirty="0" err="1">
                <a:hlinkClick r:id="rId2"/>
              </a:rPr>
              <a:t>REsp</a:t>
            </a:r>
            <a:r>
              <a:rPr lang="pt-BR" sz="2000" dirty="0">
                <a:hlinkClick r:id="rId2"/>
              </a:rPr>
              <a:t> 1.724.453-SP</a:t>
            </a:r>
            <a:r>
              <a:rPr lang="pt-BR" sz="2000" dirty="0"/>
              <a:t>, Rel. Min. Nancy </a:t>
            </a:r>
            <a:r>
              <a:rPr lang="pt-BR" sz="2000" dirty="0" err="1"/>
              <a:t>Andrighi</a:t>
            </a:r>
            <a:r>
              <a:rPr lang="pt-BR" sz="2000" dirty="0"/>
              <a:t>, por unanimidade, julgado em 19/03/2019, </a:t>
            </a:r>
            <a:r>
              <a:rPr lang="pt-BR" sz="2000" dirty="0" err="1"/>
              <a:t>DJe</a:t>
            </a:r>
            <a:r>
              <a:rPr lang="pt-BR" sz="2000" dirty="0"/>
              <a:t> 22/03/2019</a:t>
            </a:r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4050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AGRAVO DE INSTRUMENTO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3" y="1287887"/>
            <a:ext cx="10424255" cy="5370490"/>
          </a:xfrm>
        </p:spPr>
        <p:txBody>
          <a:bodyPr>
            <a:normAutofit fontScale="92500" lnSpcReduction="10000"/>
          </a:bodyPr>
          <a:lstStyle/>
          <a:p>
            <a:r>
              <a:rPr lang="pt-BR" sz="2500" dirty="0" smtClean="0">
                <a:solidFill>
                  <a:schemeClr val="tx1"/>
                </a:solidFill>
              </a:rPr>
              <a:t> Cabimento (decisão interlocutória): </a:t>
            </a:r>
            <a:endParaRPr lang="pt-BR" sz="25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t-BR" sz="25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pt-BR" sz="2800" dirty="0"/>
              <a:t>O conceito </a:t>
            </a:r>
            <a:r>
              <a:rPr lang="pt-BR" sz="2800" b="1" dirty="0"/>
              <a:t>de</a:t>
            </a:r>
            <a:r>
              <a:rPr lang="pt-BR" sz="2800" dirty="0"/>
              <a:t> "decisão interlocutória que versa sobre tutela provisória" previsto no art. 1.015, I, do CPC/2015, abrange as decisões que examinam a presença ou não dos pressupostos que justificam o deferimento, indeferimento, revogação ou alteração da tutela provisória e, também, as decisões que dizem respeito ao prazo e ao modo </a:t>
            </a:r>
            <a:r>
              <a:rPr lang="pt-BR" sz="2800" b="1" dirty="0"/>
              <a:t>de</a:t>
            </a:r>
            <a:r>
              <a:rPr lang="pt-BR" sz="2800" dirty="0"/>
              <a:t> cumprimento da tutela, a adequação, suficiência, proporcionalidade ou razoabilidade da técnica </a:t>
            </a:r>
            <a:r>
              <a:rPr lang="pt-BR" sz="2800" b="1" dirty="0" smtClean="0"/>
              <a:t>de </a:t>
            </a:r>
            <a:r>
              <a:rPr lang="pt-BR" sz="2800" dirty="0" smtClean="0"/>
              <a:t>efetivação </a:t>
            </a:r>
            <a:r>
              <a:rPr lang="pt-BR" sz="2800" dirty="0"/>
              <a:t>da tutela provisória e, ainda, a necessidade ou dispensa </a:t>
            </a:r>
            <a:r>
              <a:rPr lang="pt-BR" sz="2800" b="1" dirty="0"/>
              <a:t>de</a:t>
            </a:r>
            <a:r>
              <a:rPr lang="pt-BR" sz="2800" dirty="0"/>
              <a:t> garantias para a concessão, revogação ou alteração da tutela provisória</a:t>
            </a:r>
            <a:r>
              <a:rPr lang="pt-BR" sz="2800" dirty="0" smtClean="0"/>
              <a:t>.</a:t>
            </a:r>
          </a:p>
          <a:p>
            <a:pPr marL="0" indent="0" algn="just">
              <a:buNone/>
            </a:pPr>
            <a:r>
              <a:rPr lang="pt-BR" sz="2000" dirty="0" err="1">
                <a:hlinkClick r:id="rId2"/>
              </a:rPr>
              <a:t>REsp</a:t>
            </a:r>
            <a:r>
              <a:rPr lang="pt-BR" sz="2000" dirty="0">
                <a:hlinkClick r:id="rId2"/>
              </a:rPr>
              <a:t> 1.752.049-PR</a:t>
            </a:r>
            <a:r>
              <a:rPr lang="pt-BR" sz="2000" dirty="0"/>
              <a:t>, Rel. Min. Nancy </a:t>
            </a:r>
            <a:r>
              <a:rPr lang="pt-BR" sz="2000" dirty="0" err="1"/>
              <a:t>Andrighi</a:t>
            </a:r>
            <a:r>
              <a:rPr lang="pt-BR" sz="2000" dirty="0"/>
              <a:t>, por unanimidade, julgado em 12/03/2019, </a:t>
            </a:r>
            <a:r>
              <a:rPr lang="pt-BR" sz="2000" dirty="0" err="1"/>
              <a:t>DJe</a:t>
            </a:r>
            <a:r>
              <a:rPr lang="pt-BR" sz="2000" dirty="0"/>
              <a:t> 15/03/2019</a:t>
            </a:r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2870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AGRAVO DE INSTRUMENTO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3" y="1287887"/>
            <a:ext cx="10424255" cy="5370490"/>
          </a:xfrm>
        </p:spPr>
        <p:txBody>
          <a:bodyPr>
            <a:normAutofit/>
          </a:bodyPr>
          <a:lstStyle/>
          <a:p>
            <a:r>
              <a:rPr lang="pt-BR" sz="2500" dirty="0" smtClean="0">
                <a:solidFill>
                  <a:schemeClr val="tx1"/>
                </a:solidFill>
              </a:rPr>
              <a:t> Cabimento (decisão interlocutória): </a:t>
            </a:r>
            <a:endParaRPr lang="pt-BR" sz="25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t-BR" sz="25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pt-BR" sz="2800" dirty="0"/>
              <a:t>A decisão interlocutória que afasta a alegação </a:t>
            </a:r>
            <a:r>
              <a:rPr lang="pt-BR" sz="2800" b="1" dirty="0"/>
              <a:t>de</a:t>
            </a:r>
            <a:r>
              <a:rPr lang="pt-BR" sz="2800" dirty="0"/>
              <a:t> prescrição é recorrível, </a:t>
            </a:r>
            <a:r>
              <a:rPr lang="pt-BR" sz="2800" b="1" dirty="0"/>
              <a:t>de</a:t>
            </a:r>
            <a:r>
              <a:rPr lang="pt-BR" sz="2800" dirty="0"/>
              <a:t> imediato, por meio </a:t>
            </a:r>
            <a:r>
              <a:rPr lang="pt-BR" sz="2800" b="1" dirty="0"/>
              <a:t>de agravo de instrumento</a:t>
            </a:r>
            <a:r>
              <a:rPr lang="pt-BR" sz="2800" b="1" dirty="0" smtClean="0"/>
              <a:t>.</a:t>
            </a:r>
          </a:p>
          <a:p>
            <a:pPr marL="0" indent="0" algn="just">
              <a:buNone/>
            </a:pPr>
            <a:r>
              <a:rPr lang="pt-BR" sz="2800" dirty="0" err="1">
                <a:hlinkClick r:id="rId2"/>
              </a:rPr>
              <a:t>REsp</a:t>
            </a:r>
            <a:r>
              <a:rPr lang="pt-BR" sz="2800" dirty="0">
                <a:hlinkClick r:id="rId2"/>
              </a:rPr>
              <a:t> 1.738.756-MG</a:t>
            </a:r>
            <a:r>
              <a:rPr lang="pt-BR" sz="2800" dirty="0"/>
              <a:t>, Rel. Min. Nancy </a:t>
            </a:r>
            <a:r>
              <a:rPr lang="pt-BR" sz="2800" dirty="0" err="1"/>
              <a:t>Andrighi</a:t>
            </a:r>
            <a:r>
              <a:rPr lang="pt-BR" sz="2800" dirty="0"/>
              <a:t>, por unanimidade, julgado em 19/02/2019, </a:t>
            </a:r>
            <a:r>
              <a:rPr lang="pt-BR" sz="2800" dirty="0" err="1"/>
              <a:t>DJe</a:t>
            </a:r>
            <a:r>
              <a:rPr lang="pt-BR" sz="2800" dirty="0"/>
              <a:t> 22/02/2019</a:t>
            </a:r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8426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AGRAVO DE INSTRUMENTO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3" y="1287887"/>
            <a:ext cx="10424255" cy="5370490"/>
          </a:xfrm>
        </p:spPr>
        <p:txBody>
          <a:bodyPr>
            <a:normAutofit/>
          </a:bodyPr>
          <a:lstStyle/>
          <a:p>
            <a:r>
              <a:rPr lang="pt-BR" sz="2500" dirty="0" smtClean="0">
                <a:solidFill>
                  <a:schemeClr val="tx1"/>
                </a:solidFill>
              </a:rPr>
              <a:t> Cabimento (decisão interlocutória): </a:t>
            </a:r>
            <a:endParaRPr lang="pt-BR" sz="25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t-BR" sz="25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pt-BR" sz="2800" dirty="0"/>
              <a:t>O rol do art. 1.015 do CPC é </a:t>
            </a:r>
            <a:r>
              <a:rPr lang="pt-BR" sz="2800" b="1" dirty="0"/>
              <a:t>de</a:t>
            </a:r>
            <a:r>
              <a:rPr lang="pt-BR" sz="2800" dirty="0"/>
              <a:t> taxatividade mitigada, por isso admite a interposição </a:t>
            </a:r>
            <a:r>
              <a:rPr lang="pt-BR" sz="2800" b="1" dirty="0"/>
              <a:t>de agravo de </a:t>
            </a:r>
            <a:r>
              <a:rPr lang="pt-BR" sz="2800" b="1" dirty="0" err="1"/>
              <a:t>instrumento</a:t>
            </a:r>
            <a:r>
              <a:rPr lang="pt-BR" sz="2800" dirty="0" err="1"/>
              <a:t>quando</a:t>
            </a:r>
            <a:r>
              <a:rPr lang="pt-BR" sz="2800" dirty="0"/>
              <a:t> verificada a urgência decorrente da inutilidade do julgamento da questão no recurso </a:t>
            </a:r>
            <a:r>
              <a:rPr lang="pt-BR" sz="2800" b="1" dirty="0"/>
              <a:t>de</a:t>
            </a:r>
            <a:r>
              <a:rPr lang="pt-BR" sz="2800" dirty="0"/>
              <a:t> </a:t>
            </a:r>
            <a:r>
              <a:rPr lang="pt-BR" sz="2800" dirty="0" smtClean="0"/>
              <a:t>apelação</a:t>
            </a:r>
          </a:p>
          <a:p>
            <a:pPr marL="0" indent="0" algn="just">
              <a:buNone/>
            </a:pPr>
            <a:endParaRPr lang="pt-BR" sz="2800" dirty="0">
              <a:hlinkClick r:id="rId2"/>
            </a:endParaRPr>
          </a:p>
          <a:p>
            <a:pPr marL="0" indent="0" algn="just">
              <a:buNone/>
            </a:pPr>
            <a:r>
              <a:rPr lang="pt-BR" sz="2800" dirty="0" err="1">
                <a:hlinkClick r:id="rId3"/>
              </a:rPr>
              <a:t>REsp</a:t>
            </a:r>
            <a:r>
              <a:rPr lang="pt-BR" sz="2800" dirty="0">
                <a:hlinkClick r:id="rId3"/>
              </a:rPr>
              <a:t> 1.704.520-MT</a:t>
            </a:r>
            <a:r>
              <a:rPr lang="pt-BR" sz="2800" dirty="0"/>
              <a:t>, Rel. Min. Nancy </a:t>
            </a:r>
            <a:r>
              <a:rPr lang="pt-BR" sz="2800" dirty="0" err="1"/>
              <a:t>Andrighi</a:t>
            </a:r>
            <a:r>
              <a:rPr lang="pt-BR" sz="2800" dirty="0"/>
              <a:t>, Corte Especial, por maioria, julgado em 05/12/2018, </a:t>
            </a:r>
            <a:r>
              <a:rPr lang="pt-BR" sz="2800" dirty="0" err="1"/>
              <a:t>DJe</a:t>
            </a:r>
            <a:r>
              <a:rPr lang="pt-BR" sz="2800" dirty="0"/>
              <a:t> 19/12/2018 </a:t>
            </a:r>
            <a:endParaRPr lang="pt-BR" sz="2800" dirty="0" smtClean="0"/>
          </a:p>
          <a:p>
            <a:pPr marL="0" indent="0" algn="just">
              <a:buNone/>
            </a:pPr>
            <a:r>
              <a:rPr lang="pt-BR" sz="2800" dirty="0" smtClean="0"/>
              <a:t>(</a:t>
            </a:r>
            <a:r>
              <a:rPr lang="pt-BR" sz="2800" dirty="0">
                <a:hlinkClick r:id="rId4"/>
              </a:rPr>
              <a:t>Tema 988</a:t>
            </a:r>
            <a:r>
              <a:rPr lang="pt-BR" sz="2800" dirty="0"/>
              <a:t>)</a:t>
            </a:r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7554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AGRAVO DE INSTRUMENTO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3" y="1287887"/>
            <a:ext cx="10424255" cy="5370490"/>
          </a:xfrm>
        </p:spPr>
        <p:txBody>
          <a:bodyPr>
            <a:normAutofit/>
          </a:bodyPr>
          <a:lstStyle/>
          <a:p>
            <a:r>
              <a:rPr lang="pt-BR" sz="2500" dirty="0" smtClean="0">
                <a:solidFill>
                  <a:schemeClr val="tx1"/>
                </a:solidFill>
              </a:rPr>
              <a:t> Cabimento (decisão interlocutória): </a:t>
            </a:r>
            <a:endParaRPr lang="pt-BR" sz="25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t-BR" sz="25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pt-BR" sz="2800" dirty="0"/>
              <a:t>Não cabe </a:t>
            </a:r>
            <a:r>
              <a:rPr lang="pt-BR" sz="2800" b="1" dirty="0"/>
              <a:t>agravo de instrumento</a:t>
            </a:r>
            <a:r>
              <a:rPr lang="pt-BR" sz="2800" dirty="0"/>
              <a:t> contra decisão do juiz que determina a elaboração dos cálculos judiciais e estabelece os parâmetros </a:t>
            </a:r>
            <a:r>
              <a:rPr lang="pt-BR" sz="2800" b="1" dirty="0"/>
              <a:t>de</a:t>
            </a:r>
            <a:r>
              <a:rPr lang="pt-BR" sz="2800" dirty="0"/>
              <a:t> sua realização</a:t>
            </a:r>
            <a:r>
              <a:rPr lang="pt-BR" sz="2800" dirty="0" smtClean="0"/>
              <a:t>.</a:t>
            </a:r>
          </a:p>
          <a:p>
            <a:pPr marL="0" indent="0" algn="just">
              <a:buNone/>
            </a:pPr>
            <a:endParaRPr lang="pt-BR" sz="28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pt-BR" sz="2000" dirty="0" err="1">
                <a:hlinkClick r:id="rId2"/>
              </a:rPr>
              <a:t>REsp</a:t>
            </a:r>
            <a:r>
              <a:rPr lang="pt-BR" sz="2000" dirty="0">
                <a:hlinkClick r:id="rId2"/>
              </a:rPr>
              <a:t> 1.700.305-PB</a:t>
            </a:r>
            <a:r>
              <a:rPr lang="pt-BR" sz="2000" dirty="0"/>
              <a:t>, Rel. Min. Herman Benjamin, por unanimidade, julgado em 25/09/2018, </a:t>
            </a:r>
            <a:r>
              <a:rPr lang="pt-BR" sz="2000" dirty="0" err="1"/>
              <a:t>DJe</a:t>
            </a:r>
            <a:r>
              <a:rPr lang="pt-BR" sz="2000" dirty="0"/>
              <a:t> 27/11/2018</a:t>
            </a:r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3189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AGRAVO DE INSTRUMENTO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5003" y="1416676"/>
            <a:ext cx="9646276" cy="4919729"/>
          </a:xfrm>
        </p:spPr>
        <p:txBody>
          <a:bodyPr>
            <a:normAutofit lnSpcReduction="10000"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sz="2000" dirty="0" smtClean="0">
                <a:solidFill>
                  <a:schemeClr val="tx1"/>
                </a:solidFill>
              </a:rPr>
              <a:t>Cabimento (decisão interlocutória): </a:t>
            </a:r>
          </a:p>
          <a:p>
            <a:pPr lvl="1"/>
            <a:r>
              <a:rPr lang="pt-BR" sz="2000" dirty="0" smtClean="0"/>
              <a:t> decisão parcial do mérito (art. 356)</a:t>
            </a:r>
          </a:p>
          <a:p>
            <a:pPr lvl="1"/>
            <a:r>
              <a:rPr lang="pt-BR" sz="2000" dirty="0" smtClean="0"/>
              <a:t>(art. 1037, §13, I) Julgamento do Recurso Extraordinário e Especial Repetitivo</a:t>
            </a:r>
          </a:p>
          <a:p>
            <a:pPr lvl="2"/>
            <a:r>
              <a:rPr lang="pt-BR" sz="2000" dirty="0" smtClean="0"/>
              <a:t>Art. 1037. </a:t>
            </a:r>
            <a:r>
              <a:rPr lang="pt-BR" sz="2000" dirty="0"/>
              <a:t>§ 9</a:t>
            </a:r>
            <a:r>
              <a:rPr lang="pt-BR" sz="2000" u="sng" baseline="30000" dirty="0"/>
              <a:t>o</a:t>
            </a:r>
            <a:r>
              <a:rPr lang="pt-BR" sz="2000" dirty="0"/>
              <a:t> Demonstrando distinção entre a questão a ser decidida no processo e aquela a ser julgada no recurso especial ou extraordinário afetado, a parte poderá requerer o prosseguimento do seu processo.</a:t>
            </a:r>
            <a:endParaRPr lang="pt-BR" sz="2000" dirty="0" smtClean="0"/>
          </a:p>
          <a:p>
            <a:pPr lvl="1" algn="just"/>
            <a:endParaRPr lang="pt-BR" sz="2000" dirty="0" smtClean="0"/>
          </a:p>
          <a:p>
            <a:pPr algn="just"/>
            <a:r>
              <a:rPr lang="pt-BR" sz="2000" dirty="0" smtClean="0">
                <a:solidFill>
                  <a:schemeClr val="tx1"/>
                </a:solidFill>
              </a:rPr>
              <a:t>Procedimento</a:t>
            </a:r>
            <a:r>
              <a:rPr lang="pt-BR" sz="2000" dirty="0">
                <a:solidFill>
                  <a:schemeClr val="tx1"/>
                </a:solidFill>
              </a:rPr>
              <a:t>: </a:t>
            </a:r>
            <a:r>
              <a:rPr lang="pt-BR" sz="2000" dirty="0" smtClean="0">
                <a:solidFill>
                  <a:schemeClr val="tx1"/>
                </a:solidFill>
              </a:rPr>
              <a:t>art. 1016</a:t>
            </a:r>
          </a:p>
          <a:p>
            <a:pPr algn="just"/>
            <a:r>
              <a:rPr lang="pt-BR" sz="2000" dirty="0" smtClean="0">
                <a:solidFill>
                  <a:schemeClr val="tx1"/>
                </a:solidFill>
              </a:rPr>
              <a:t>Documentos: art. 1.017</a:t>
            </a:r>
          </a:p>
          <a:p>
            <a:pPr algn="just"/>
            <a:r>
              <a:rPr lang="pt-BR" sz="2000" dirty="0">
                <a:solidFill>
                  <a:schemeClr val="tx1"/>
                </a:solidFill>
              </a:rPr>
              <a:t>Observação: </a:t>
            </a:r>
            <a:r>
              <a:rPr lang="pt-BR" sz="2000" dirty="0">
                <a:solidFill>
                  <a:srgbClr val="FF0000"/>
                </a:solidFill>
              </a:rPr>
              <a:t>Art. 1.070. É de 15 (quinze) dias o prazo para a interposição de qualquer agravo, previsto em lei ou em regimento interno de tribunal, contra decisão de relator ou outra decisão unipessoal proferida em tribunal</a:t>
            </a:r>
            <a:r>
              <a:rPr lang="pt-BR" sz="2000" dirty="0">
                <a:solidFill>
                  <a:schemeClr val="tx1"/>
                </a:solidFill>
              </a:rPr>
              <a:t>.</a:t>
            </a:r>
          </a:p>
          <a:p>
            <a:pPr lvl="1" algn="just"/>
            <a:endParaRPr lang="pt-BR" sz="1600" dirty="0">
              <a:solidFill>
                <a:schemeClr val="tx1"/>
              </a:solidFill>
            </a:endParaRPr>
          </a:p>
          <a:p>
            <a:pPr lvl="2"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3566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AGRAVO DE INSTRUMENTO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 Interposição: 1.017, §2º</a:t>
            </a:r>
          </a:p>
          <a:p>
            <a:r>
              <a:rPr lang="pt-BR" dirty="0" smtClean="0">
                <a:solidFill>
                  <a:schemeClr val="tx1"/>
                </a:solidFill>
              </a:rPr>
              <a:t>Falta de cópia ou vício (art. 1.017, §3º): “</a:t>
            </a:r>
            <a:r>
              <a:rPr lang="pt-BR" dirty="0"/>
              <a:t> Antes de considerar inadmissível o recurso, o relator concederá o prazo de 5 (cinco) dias ao recorrente para que seja sanado vício ou complementada a documentação exigível</a:t>
            </a:r>
            <a:r>
              <a:rPr lang="pt-BR" dirty="0" smtClean="0"/>
              <a:t>.</a:t>
            </a:r>
            <a:r>
              <a:rPr lang="pt-BR" dirty="0" smtClean="0">
                <a:solidFill>
                  <a:schemeClr val="tx1"/>
                </a:solidFill>
              </a:rPr>
              <a:t>”</a:t>
            </a:r>
          </a:p>
          <a:p>
            <a:r>
              <a:rPr lang="pt-BR" dirty="0" smtClean="0">
                <a:solidFill>
                  <a:schemeClr val="tx1"/>
                </a:solidFill>
              </a:rPr>
              <a:t>(art. 1.017 - §5º) Eletrônicos </a:t>
            </a:r>
            <a:r>
              <a:rPr lang="pt-BR" dirty="0">
                <a:solidFill>
                  <a:schemeClr val="tx1"/>
                </a:solidFill>
              </a:rPr>
              <a:t>os autos do processo, </a:t>
            </a:r>
            <a:r>
              <a:rPr lang="pt-BR" dirty="0" smtClean="0">
                <a:solidFill>
                  <a:schemeClr val="tx1"/>
                </a:solidFill>
              </a:rPr>
              <a:t>dispensam-se:</a:t>
            </a:r>
          </a:p>
          <a:p>
            <a:pPr lvl="1" algn="just"/>
            <a:r>
              <a:rPr lang="pt-BR" dirty="0"/>
              <a:t>I - obrigatoriamente, com cópias da petição inicial, da contestação, da petição que ensejou a decisão agravada, da própria decisão agravada, da certidão da respectiva intimação ou outro documento oficial que comprove a tempestividade e das procurações outorgadas aos advogados do agravante e do agravado;</a:t>
            </a:r>
          </a:p>
          <a:p>
            <a:pPr lvl="1" algn="just"/>
            <a:r>
              <a:rPr lang="pt-BR" dirty="0"/>
              <a:t>II - com declaração de inexistência de qualquer dos documentos referidos no inciso I, feita pelo advogado do agravante, sob pena de sua responsabilidade pessoal;</a:t>
            </a:r>
          </a:p>
          <a:p>
            <a:endParaRPr lang="pt-BR" dirty="0">
              <a:solidFill>
                <a:schemeClr val="tx1"/>
              </a:solidFill>
            </a:endParaRPr>
          </a:p>
          <a:p>
            <a:pPr lvl="1" algn="just"/>
            <a:endParaRPr lang="pt-BR" sz="1600" dirty="0">
              <a:solidFill>
                <a:schemeClr val="tx1"/>
              </a:solidFill>
            </a:endParaRPr>
          </a:p>
          <a:p>
            <a:pPr lvl="2"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8365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AGRAVO DE INSTRUMENTO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 ATENÇÃO:</a:t>
            </a:r>
          </a:p>
          <a:p>
            <a:pPr marL="0" indent="0" algn="just">
              <a:buNone/>
            </a:pPr>
            <a:r>
              <a:rPr lang="pt-BR" dirty="0" smtClean="0"/>
              <a:t>	Art</a:t>
            </a:r>
            <a:r>
              <a:rPr lang="pt-BR" dirty="0"/>
              <a:t>. 1.018.  O agravante poderá requerer a juntada, aos autos do processo, de cópia da petição do agravo de instrumento, do comprovante de sua interposição e da relação dos documentos que instruíram o recurso.</a:t>
            </a:r>
          </a:p>
          <a:p>
            <a:pPr marL="0" indent="0" algn="just">
              <a:buNone/>
            </a:pPr>
            <a:r>
              <a:rPr lang="pt-BR" dirty="0" smtClean="0"/>
              <a:t>		§ </a:t>
            </a:r>
            <a:r>
              <a:rPr lang="pt-BR" dirty="0"/>
              <a:t>1</a:t>
            </a:r>
            <a:r>
              <a:rPr lang="pt-BR" u="sng" baseline="30000" dirty="0"/>
              <a:t>o</a:t>
            </a:r>
            <a:r>
              <a:rPr lang="pt-BR" dirty="0"/>
              <a:t> Se o juiz comunicar que reformou inteiramente a decisão, o relator considerará prejudicado o agravo de instrumento.</a:t>
            </a:r>
          </a:p>
          <a:p>
            <a:pPr marL="0" indent="0" algn="just">
              <a:buNone/>
            </a:pPr>
            <a:r>
              <a:rPr lang="pt-BR" dirty="0" smtClean="0"/>
              <a:t>		§ </a:t>
            </a:r>
            <a:r>
              <a:rPr lang="pt-BR" dirty="0"/>
              <a:t>2</a:t>
            </a:r>
            <a:r>
              <a:rPr lang="pt-BR" u="sng" baseline="30000" dirty="0"/>
              <a:t>o</a:t>
            </a:r>
            <a:r>
              <a:rPr lang="pt-BR" dirty="0"/>
              <a:t> </a:t>
            </a:r>
            <a:r>
              <a:rPr lang="pt-BR" u="sng" dirty="0">
                <a:solidFill>
                  <a:srgbClr val="FF0000"/>
                </a:solidFill>
              </a:rPr>
              <a:t>Não sendo eletrônicos os autos</a:t>
            </a:r>
            <a:r>
              <a:rPr lang="pt-BR" dirty="0"/>
              <a:t>, o </a:t>
            </a:r>
            <a:r>
              <a:rPr lang="pt-BR" dirty="0">
                <a:solidFill>
                  <a:srgbClr val="FF0000"/>
                </a:solidFill>
              </a:rPr>
              <a:t>agravante</a:t>
            </a:r>
            <a:r>
              <a:rPr lang="pt-BR" dirty="0"/>
              <a:t> tomará a providência prevista no caput, no </a:t>
            </a:r>
            <a:r>
              <a:rPr lang="pt-BR" dirty="0">
                <a:solidFill>
                  <a:srgbClr val="FF0000"/>
                </a:solidFill>
              </a:rPr>
              <a:t>prazo de 3 (três) dias a contar da interposição do agravo de instrumento.</a:t>
            </a:r>
          </a:p>
          <a:p>
            <a:pPr marL="0" indent="0" algn="just">
              <a:buNone/>
            </a:pPr>
            <a:r>
              <a:rPr lang="pt-BR" dirty="0" smtClean="0"/>
              <a:t>		§ </a:t>
            </a:r>
            <a:r>
              <a:rPr lang="pt-BR" dirty="0"/>
              <a:t>3</a:t>
            </a:r>
            <a:r>
              <a:rPr lang="pt-BR" u="sng" baseline="30000" dirty="0"/>
              <a:t>o</a:t>
            </a:r>
            <a:r>
              <a:rPr lang="pt-BR" dirty="0"/>
              <a:t> O </a:t>
            </a:r>
            <a:r>
              <a:rPr lang="pt-BR" dirty="0">
                <a:solidFill>
                  <a:srgbClr val="FF0000"/>
                </a:solidFill>
              </a:rPr>
              <a:t>descumprimento</a:t>
            </a:r>
            <a:r>
              <a:rPr lang="pt-BR" dirty="0"/>
              <a:t> da exigência de que trata o § 2</a:t>
            </a:r>
            <a:r>
              <a:rPr lang="pt-BR" u="sng" baseline="30000" dirty="0"/>
              <a:t>o</a:t>
            </a:r>
            <a:r>
              <a:rPr lang="pt-BR" dirty="0"/>
              <a:t>, desde que arguido e provado pelo agravado, importa </a:t>
            </a:r>
            <a:r>
              <a:rPr lang="pt-BR" dirty="0">
                <a:solidFill>
                  <a:srgbClr val="FF0000"/>
                </a:solidFill>
              </a:rPr>
              <a:t>inadmissibilidade</a:t>
            </a:r>
            <a:r>
              <a:rPr lang="pt-BR" dirty="0"/>
              <a:t> do agravo de instrumento.</a:t>
            </a:r>
          </a:p>
          <a:p>
            <a:endParaRPr lang="pt-BR" dirty="0"/>
          </a:p>
          <a:p>
            <a:endParaRPr lang="pt-BR" dirty="0">
              <a:solidFill>
                <a:schemeClr val="tx1"/>
              </a:solidFill>
            </a:endParaRPr>
          </a:p>
          <a:p>
            <a:pPr lvl="1" algn="just"/>
            <a:endParaRPr lang="pt-BR" sz="1600" dirty="0">
              <a:solidFill>
                <a:schemeClr val="tx1"/>
              </a:solidFill>
            </a:endParaRPr>
          </a:p>
          <a:p>
            <a:pPr lvl="2"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69013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AGRAVO DE INSTRUMENTO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pt-BR" dirty="0"/>
              <a:t>Art. 1.019.  </a:t>
            </a:r>
            <a:r>
              <a:rPr lang="pt-BR" dirty="0">
                <a:solidFill>
                  <a:srgbClr val="FF0000"/>
                </a:solidFill>
              </a:rPr>
              <a:t>Recebido</a:t>
            </a:r>
            <a:r>
              <a:rPr lang="pt-BR" dirty="0"/>
              <a:t> o agravo de instrumento no tribunal e distribuído imediatamente, se não for o caso de aplicação do </a:t>
            </a:r>
            <a:r>
              <a:rPr lang="pt-BR" dirty="0">
                <a:hlinkClick r:id="rId2"/>
              </a:rPr>
              <a:t>art. 932, incisos </a:t>
            </a:r>
            <a:r>
              <a:rPr lang="pt-BR" dirty="0" err="1">
                <a:hlinkClick r:id="rId2"/>
              </a:rPr>
              <a:t>III</a:t>
            </a:r>
            <a:r>
              <a:rPr lang="pt-BR" dirty="0">
                <a:hlinkClick r:id="rId2"/>
              </a:rPr>
              <a:t> e </a:t>
            </a:r>
            <a:r>
              <a:rPr lang="pt-BR" dirty="0" err="1">
                <a:hlinkClick r:id="rId2"/>
              </a:rPr>
              <a:t>IV</a:t>
            </a:r>
            <a:r>
              <a:rPr lang="pt-BR" dirty="0"/>
              <a:t>, o relator, no prazo de 5 (cinco) dias:</a:t>
            </a:r>
          </a:p>
          <a:p>
            <a:pPr marL="0" indent="0" algn="just">
              <a:buNone/>
            </a:pPr>
            <a:r>
              <a:rPr lang="pt-BR" dirty="0" smtClean="0"/>
              <a:t>	I </a:t>
            </a:r>
            <a:r>
              <a:rPr lang="pt-BR" dirty="0"/>
              <a:t>- </a:t>
            </a:r>
            <a:r>
              <a:rPr lang="pt-BR" dirty="0">
                <a:solidFill>
                  <a:srgbClr val="FF0000"/>
                </a:solidFill>
              </a:rPr>
              <a:t>poderá atribuir efeito suspensivo ao recurso ou deferir, em antecipação de tutela, total ou parcialmente, a pretensão recursal, comunicando ao juiz sua decisão</a:t>
            </a:r>
            <a:r>
              <a:rPr lang="pt-BR" dirty="0"/>
              <a:t>;</a:t>
            </a:r>
          </a:p>
          <a:p>
            <a:pPr marL="0" indent="0" algn="just">
              <a:buNone/>
            </a:pPr>
            <a:r>
              <a:rPr lang="pt-BR" dirty="0" smtClean="0"/>
              <a:t>	II </a:t>
            </a:r>
            <a:r>
              <a:rPr lang="pt-BR" dirty="0"/>
              <a:t>- ordenará a </a:t>
            </a:r>
            <a:r>
              <a:rPr lang="pt-BR" dirty="0">
                <a:solidFill>
                  <a:srgbClr val="00B050"/>
                </a:solidFill>
              </a:rPr>
              <a:t>intimação do agravado pessoalmente, por carta com aviso de recebimento, quando não tiver procurador constituído,</a:t>
            </a:r>
            <a:r>
              <a:rPr lang="pt-BR" dirty="0"/>
              <a:t> </a:t>
            </a:r>
            <a:r>
              <a:rPr lang="pt-BR" dirty="0">
                <a:solidFill>
                  <a:srgbClr val="0070C0"/>
                </a:solidFill>
              </a:rPr>
              <a:t>ou pelo Diário da Justiça ou por carta com aviso de recebimento dirigida ao seu advogado</a:t>
            </a:r>
            <a:r>
              <a:rPr lang="pt-BR" dirty="0"/>
              <a:t>, para que responda no prazo de </a:t>
            </a:r>
            <a:r>
              <a:rPr lang="pt-BR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 (quinze) dias</a:t>
            </a:r>
            <a:r>
              <a:rPr lang="pt-BR" dirty="0"/>
              <a:t>, facultando-lhe juntar a documentação que entender necessária ao julgamento do recurso;</a:t>
            </a:r>
          </a:p>
          <a:p>
            <a:pPr marL="0" indent="0" algn="just">
              <a:buNone/>
            </a:pPr>
            <a:r>
              <a:rPr lang="pt-BR" dirty="0" smtClean="0"/>
              <a:t>	</a:t>
            </a:r>
            <a:r>
              <a:rPr lang="pt-BR" dirty="0" err="1" smtClean="0"/>
              <a:t>III</a:t>
            </a:r>
            <a:r>
              <a:rPr lang="pt-BR" dirty="0" smtClean="0"/>
              <a:t> </a:t>
            </a:r>
            <a:r>
              <a:rPr lang="pt-BR" dirty="0"/>
              <a:t>- determinará a intimação do Ministério Público, preferencialmente por meio eletrônico, quando for o caso de sua intervenção, para que se manifeste no prazo de 15 (quinze) dias.</a:t>
            </a:r>
          </a:p>
          <a:p>
            <a:endParaRPr lang="pt-BR" dirty="0"/>
          </a:p>
          <a:p>
            <a:endParaRPr lang="pt-BR" dirty="0">
              <a:solidFill>
                <a:schemeClr val="tx1"/>
              </a:solidFill>
            </a:endParaRPr>
          </a:p>
          <a:p>
            <a:pPr lvl="1" algn="just"/>
            <a:endParaRPr lang="pt-BR" sz="1600" dirty="0">
              <a:solidFill>
                <a:schemeClr val="tx1"/>
              </a:solidFill>
            </a:endParaRPr>
          </a:p>
          <a:p>
            <a:pPr lvl="2"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1600" dirty="0" smtClean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0862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9066727" cy="759854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AGRAVO DE </a:t>
            </a:r>
            <a:r>
              <a:rPr lang="pt-BR" dirty="0" smtClean="0"/>
              <a:t>INSTRUMENTO –</a:t>
            </a:r>
            <a:r>
              <a:rPr lang="pt-BR" sz="2200" dirty="0" smtClean="0"/>
              <a:t> modelo – Peça de Interposição</a:t>
            </a:r>
            <a:endParaRPr lang="pt-BR" sz="2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8941" y="824249"/>
            <a:ext cx="9066727" cy="5615188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pt-BR" sz="2600" b="1" dirty="0"/>
              <a:t>EXCELENTÍSSIMO SENHOR DOUTOR DESEMBARGADOR PRESIDENTE, DO EGRÉGIO TRIBUNAL DE JUSTIÇA DO ESTADO DE SÃO PAULO</a:t>
            </a:r>
            <a:endParaRPr lang="pt-BR" sz="2600" dirty="0"/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endParaRPr lang="pt-BR" sz="2600" b="1" dirty="0" smtClean="0"/>
          </a:p>
          <a:p>
            <a:pPr marL="0" indent="0" algn="just">
              <a:lnSpc>
                <a:spcPct val="160000"/>
              </a:lnSpc>
              <a:spcBef>
                <a:spcPts val="0"/>
              </a:spcBef>
              <a:buNone/>
            </a:pPr>
            <a:r>
              <a:rPr lang="pt-BR" sz="2600" b="1" dirty="0" smtClean="0">
                <a:solidFill>
                  <a:srgbClr val="FF0000"/>
                </a:solidFill>
              </a:rPr>
              <a:t>NOME DO CLIENTE QUE ESTÁ RECORRENDO,</a:t>
            </a:r>
            <a:r>
              <a:rPr lang="pt-BR" sz="2600" b="1" dirty="0" smtClean="0"/>
              <a:t> </a:t>
            </a:r>
            <a:r>
              <a:rPr lang="pt-BR" sz="2600" dirty="0"/>
              <a:t>brasileiro, empresário, maior, casado sob o regime da comunhão parcial de bens, portador da CI/RG n.º </a:t>
            </a:r>
            <a:r>
              <a:rPr lang="pt-BR" sz="2600" dirty="0" smtClean="0"/>
              <a:t>______ </a:t>
            </a:r>
            <a:r>
              <a:rPr lang="pt-BR" sz="2600" dirty="0"/>
              <a:t>SSP/SP e inscrito no CPF/MF sob n.º </a:t>
            </a:r>
            <a:r>
              <a:rPr lang="pt-BR" sz="2600" dirty="0"/>
              <a:t>______</a:t>
            </a:r>
            <a:r>
              <a:rPr lang="pt-BR" sz="2600" dirty="0" smtClean="0"/>
              <a:t>, </a:t>
            </a:r>
            <a:r>
              <a:rPr lang="pt-BR" sz="2600" dirty="0"/>
              <a:t>e-mail: </a:t>
            </a:r>
            <a:r>
              <a:rPr lang="pt-BR" sz="2600" dirty="0"/>
              <a:t>______ </a:t>
            </a:r>
            <a:r>
              <a:rPr lang="pt-BR" sz="2600" dirty="0" smtClean="0"/>
              <a:t>, </a:t>
            </a:r>
            <a:r>
              <a:rPr lang="pt-BR" sz="2600" dirty="0"/>
              <a:t>domiciliado neste Estado, na Cidade de </a:t>
            </a:r>
            <a:r>
              <a:rPr lang="pt-BR" sz="2600" dirty="0"/>
              <a:t>______</a:t>
            </a:r>
            <a:r>
              <a:rPr lang="pt-BR" sz="2600" dirty="0" smtClean="0"/>
              <a:t>, </a:t>
            </a:r>
            <a:r>
              <a:rPr lang="pt-BR" sz="2600" dirty="0"/>
              <a:t>na Rua </a:t>
            </a:r>
            <a:r>
              <a:rPr lang="pt-BR" sz="2600" dirty="0"/>
              <a:t>______</a:t>
            </a:r>
            <a:r>
              <a:rPr lang="pt-BR" sz="2600" dirty="0" smtClean="0"/>
              <a:t>, </a:t>
            </a:r>
            <a:r>
              <a:rPr lang="pt-BR" sz="2600" dirty="0"/>
              <a:t>- CEP: </a:t>
            </a:r>
            <a:r>
              <a:rPr lang="pt-BR" sz="2600" dirty="0"/>
              <a:t>______</a:t>
            </a:r>
            <a:r>
              <a:rPr lang="pt-BR" sz="2600" dirty="0" smtClean="0"/>
              <a:t>, </a:t>
            </a:r>
            <a:r>
              <a:rPr lang="pt-BR" sz="2600" dirty="0"/>
              <a:t>vem, respeitosamente à presença de V.Exa., nos autos dos </a:t>
            </a:r>
            <a:r>
              <a:rPr lang="pt-BR" sz="2600" b="1" dirty="0"/>
              <a:t>EMBARGOS À EXECUÇÃO DE TÍTULO EXTRAJUDICIAL</a:t>
            </a:r>
            <a:r>
              <a:rPr lang="pt-BR" sz="2600" dirty="0"/>
              <a:t>  em trâmite na </a:t>
            </a:r>
            <a:r>
              <a:rPr lang="pt-BR" sz="2600" dirty="0"/>
              <a:t>______ </a:t>
            </a:r>
            <a:r>
              <a:rPr lang="pt-BR" sz="2600" dirty="0" smtClean="0"/>
              <a:t>ª </a:t>
            </a:r>
            <a:r>
              <a:rPr lang="pt-BR" sz="2600" dirty="0"/>
              <a:t>Vara Cível Do Foro Regional do </a:t>
            </a:r>
            <a:r>
              <a:rPr lang="pt-BR" sz="2600" dirty="0"/>
              <a:t>______</a:t>
            </a:r>
            <a:r>
              <a:rPr lang="pt-BR" sz="2600" dirty="0" smtClean="0"/>
              <a:t>, </a:t>
            </a:r>
            <a:r>
              <a:rPr lang="pt-BR" sz="2600" dirty="0"/>
              <a:t>Comarca de São Paulo - SP, processo eletrônico nº </a:t>
            </a:r>
            <a:r>
              <a:rPr lang="pt-BR" sz="2600" dirty="0"/>
              <a:t>______</a:t>
            </a:r>
            <a:r>
              <a:rPr lang="pt-BR" sz="2600" dirty="0" smtClean="0"/>
              <a:t>, </a:t>
            </a:r>
            <a:r>
              <a:rPr lang="pt-BR" sz="2600" dirty="0"/>
              <a:t>promovido em</a:t>
            </a:r>
            <a:r>
              <a:rPr lang="pt-BR" sz="2600" b="1" dirty="0"/>
              <a:t> </a:t>
            </a:r>
            <a:r>
              <a:rPr lang="pt-BR" sz="2600" dirty="0"/>
              <a:t>face de</a:t>
            </a:r>
            <a:r>
              <a:rPr lang="pt-BR" sz="2600" b="1" dirty="0"/>
              <a:t> </a:t>
            </a:r>
            <a:r>
              <a:rPr lang="pt-BR" sz="2600" dirty="0"/>
              <a:t>______</a:t>
            </a:r>
            <a:r>
              <a:rPr lang="pt-BR" sz="2600" dirty="0" smtClean="0"/>
              <a:t>, </a:t>
            </a:r>
            <a:r>
              <a:rPr lang="pt-BR" sz="2600" dirty="0"/>
              <a:t>instituição financeira, inscrita no CNPJ/MF sob o nº </a:t>
            </a:r>
            <a:r>
              <a:rPr lang="pt-BR" sz="2600" dirty="0"/>
              <a:t>______</a:t>
            </a:r>
            <a:r>
              <a:rPr lang="pt-BR" sz="2600" dirty="0" smtClean="0"/>
              <a:t>, </a:t>
            </a:r>
            <a:r>
              <a:rPr lang="pt-BR" sz="2600" dirty="0"/>
              <a:t>com sede na </a:t>
            </a:r>
            <a:r>
              <a:rPr lang="pt-BR" sz="2600" dirty="0"/>
              <a:t>______</a:t>
            </a:r>
            <a:r>
              <a:rPr lang="pt-BR" sz="2600" dirty="0" smtClean="0"/>
              <a:t>, </a:t>
            </a:r>
            <a:r>
              <a:rPr lang="pt-BR" sz="2600" dirty="0"/>
              <a:t>Capital, por intermédio de seu advogado, respeitosamente perante Vossa Excelência, não se conformando com a r. decisão proferida pelo  MM Juízo de Primeira Instância e, com fulcro nos artigos 1.015 e seguintes do Código de Processo Civil, interpor o presente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endParaRPr lang="pt-BR" sz="2600" dirty="0"/>
          </a:p>
          <a:p>
            <a:pPr marL="0" indent="0" algn="ctr">
              <a:lnSpc>
                <a:spcPct val="160000"/>
              </a:lnSpc>
              <a:spcBef>
                <a:spcPts val="0"/>
              </a:spcBef>
              <a:buNone/>
            </a:pPr>
            <a:r>
              <a:rPr lang="pt-BR" sz="2600" b="1" dirty="0"/>
              <a:t>AGRAVO DE INSTRUMENTO</a:t>
            </a:r>
          </a:p>
          <a:p>
            <a:pPr marL="0" indent="0" algn="ctr">
              <a:lnSpc>
                <a:spcPct val="160000"/>
              </a:lnSpc>
              <a:spcBef>
                <a:spcPts val="0"/>
              </a:spcBef>
              <a:buNone/>
            </a:pPr>
            <a:r>
              <a:rPr lang="pt-BR" sz="2600" b="1" dirty="0">
                <a:solidFill>
                  <a:srgbClr val="FF0000"/>
                </a:solidFill>
              </a:rPr>
              <a:t>COM PEDIDO DE EFEITO </a:t>
            </a:r>
            <a:r>
              <a:rPr lang="pt-BR" sz="2600" b="1" dirty="0" smtClean="0">
                <a:solidFill>
                  <a:srgbClr val="FF0000"/>
                </a:solidFill>
              </a:rPr>
              <a:t>SUSPENSIVO E ATIVO (OU TUTELA RECURSAL)</a:t>
            </a:r>
            <a:endParaRPr lang="pt-BR" sz="2600" dirty="0">
              <a:solidFill>
                <a:srgbClr val="FF0000"/>
              </a:solidFill>
            </a:endParaRP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pt-BR" sz="2600" dirty="0"/>
              <a:t> 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pt-BR" sz="2600" dirty="0"/>
              <a:t>pelos fatos e fundamentos a seguir.</a:t>
            </a:r>
          </a:p>
          <a:p>
            <a:pPr marL="914400" lvl="2" indent="0" algn="just">
              <a:buNone/>
            </a:pPr>
            <a:endParaRPr lang="pt-BR" sz="1600" dirty="0" smtClean="0">
              <a:solidFill>
                <a:schemeClr val="tx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9435923" y="1"/>
            <a:ext cx="2756077" cy="31939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</a:t>
            </a:r>
            <a:r>
              <a:rPr lang="pt-BR" dirty="0"/>
              <a:t>Art. 1.016. O agravo de instrumento será dirigido diretamente ao tribunal competente, por meio de petição com os seguintes requisitos</a:t>
            </a:r>
            <a:r>
              <a:rPr lang="pt-BR" dirty="0" smtClean="0"/>
              <a:t>: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I - os nomes das partes;</a:t>
            </a:r>
          </a:p>
          <a:p>
            <a:pPr algn="just"/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9435923" y="4803820"/>
            <a:ext cx="1266421" cy="97879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u="sng" dirty="0" smtClean="0">
                <a:solidFill>
                  <a:schemeClr val="tx1"/>
                </a:solidFill>
              </a:rPr>
              <a:t>SE O CASO</a:t>
            </a:r>
            <a:endParaRPr lang="pt-BR" b="1" u="sng" dirty="0">
              <a:solidFill>
                <a:schemeClr val="tx1"/>
              </a:solidFill>
            </a:endParaRPr>
          </a:p>
        </p:txBody>
      </p:sp>
      <p:cxnSp>
        <p:nvCxnSpPr>
          <p:cNvPr id="7" name="Conector de seta reta 6"/>
          <p:cNvCxnSpPr>
            <a:stCxn id="5" idx="1"/>
          </p:cNvCxnSpPr>
          <p:nvPr/>
        </p:nvCxnSpPr>
        <p:spPr>
          <a:xfrm flipH="1">
            <a:off x="7637172" y="5293217"/>
            <a:ext cx="1798751" cy="0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93003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8941" y="824249"/>
            <a:ext cx="9066727" cy="561518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400" dirty="0"/>
              <a:t> Diante do exposto, requer a intimação da parte adversa para que, querendo, apresente a sua contraminuta.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400" dirty="0"/>
              <a:t> </a:t>
            </a:r>
            <a:r>
              <a:rPr lang="pt-BR" sz="1400" dirty="0" smtClean="0"/>
              <a:t>No </a:t>
            </a:r>
            <a:r>
              <a:rPr lang="pt-BR" sz="1400" dirty="0"/>
              <a:t>mais, conforme procurações anexas, são os endereços dos patronos</a:t>
            </a:r>
            <a:r>
              <a:rPr lang="pt-BR" sz="1400" dirty="0" smtClean="0"/>
              <a:t>: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1400" dirty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400" dirty="0"/>
              <a:t> </a:t>
            </a:r>
            <a:r>
              <a:rPr lang="pt-BR" sz="1400" b="1" dirty="0" smtClean="0"/>
              <a:t>Agravante</a:t>
            </a:r>
            <a:r>
              <a:rPr lang="pt-BR" sz="1400" b="1" dirty="0"/>
              <a:t>: </a:t>
            </a:r>
            <a:r>
              <a:rPr lang="pt-BR" sz="1400" b="1" dirty="0" smtClean="0"/>
              <a:t>nome </a:t>
            </a:r>
            <a:r>
              <a:rPr lang="pt-BR" sz="1400" b="1" dirty="0" err="1" smtClean="0"/>
              <a:t>adv</a:t>
            </a:r>
            <a:r>
              <a:rPr lang="pt-BR" sz="1400" b="1" dirty="0" smtClean="0"/>
              <a:t> </a:t>
            </a:r>
            <a:r>
              <a:rPr lang="pt-BR" sz="1400" dirty="0" smtClean="0"/>
              <a:t>(OAB/SP ___); com </a:t>
            </a:r>
            <a:r>
              <a:rPr lang="pt-BR" sz="1400" dirty="0"/>
              <a:t>endereço na Rua </a:t>
            </a:r>
            <a:r>
              <a:rPr lang="pt-BR" sz="1400" dirty="0" smtClean="0"/>
              <a:t>_____ , </a:t>
            </a:r>
            <a:r>
              <a:rPr lang="pt-BR" sz="1400" dirty="0"/>
              <a:t>sala </a:t>
            </a:r>
            <a:r>
              <a:rPr lang="pt-BR" sz="1400" dirty="0" smtClean="0"/>
              <a:t>____, cidade, </a:t>
            </a:r>
            <a:r>
              <a:rPr lang="pt-BR" sz="1400" dirty="0"/>
              <a:t>SP</a:t>
            </a:r>
            <a:r>
              <a:rPr lang="pt-BR" sz="1400" dirty="0" smtClean="0"/>
              <a:t>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1400" dirty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400" dirty="0"/>
              <a:t> </a:t>
            </a:r>
            <a:r>
              <a:rPr lang="pt-BR" sz="1400" b="1" dirty="0" smtClean="0"/>
              <a:t>Agravado</a:t>
            </a:r>
            <a:r>
              <a:rPr lang="pt-BR" sz="1400" b="1" dirty="0"/>
              <a:t>: </a:t>
            </a:r>
            <a:r>
              <a:rPr lang="pt-BR" sz="1400" b="1" dirty="0"/>
              <a:t>nome </a:t>
            </a:r>
            <a:r>
              <a:rPr lang="pt-BR" sz="1400" b="1" dirty="0" err="1"/>
              <a:t>adv</a:t>
            </a:r>
            <a:r>
              <a:rPr lang="pt-BR" sz="1400" b="1" dirty="0"/>
              <a:t> </a:t>
            </a:r>
            <a:r>
              <a:rPr lang="pt-BR" sz="1400" dirty="0"/>
              <a:t>(OAB/SP ___); com endereço na Rua _____ , sala ____, cidade, SP.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1400" dirty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400" dirty="0"/>
              <a:t> </a:t>
            </a:r>
            <a:r>
              <a:rPr lang="pt-BR" sz="1400" dirty="0" smtClean="0"/>
              <a:t> </a:t>
            </a:r>
            <a:r>
              <a:rPr lang="pt-BR" sz="1400" dirty="0"/>
              <a:t>Ademais, pede-se </a:t>
            </a:r>
            <a:r>
              <a:rPr lang="pt-BR" sz="1400" i="1" dirty="0"/>
              <a:t>vênia </a:t>
            </a:r>
            <a:r>
              <a:rPr lang="pt-BR" sz="1400" dirty="0"/>
              <a:t>para anexar: (a) Procurações de todos os patronos que atuam na causa; (b) Petição de pedidos de provas; (c) decisão recorrida e a certidão de publicação, valendo consignar que os autos de origem são eletrônicos (CPC art. 1.017, §5º). </a:t>
            </a:r>
            <a:endParaRPr lang="pt-BR" sz="1400" dirty="0" smtClean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1400" dirty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400" dirty="0"/>
              <a:t> </a:t>
            </a:r>
            <a:r>
              <a:rPr lang="pt-BR" sz="1400" dirty="0" smtClean="0"/>
              <a:t> </a:t>
            </a:r>
            <a:r>
              <a:rPr lang="pt-BR" sz="1400" dirty="0"/>
              <a:t>Termos em que, pede e espera o devido processamento e julgamento, comprovando-se o recolhimento da taxa atinente.  </a:t>
            </a:r>
            <a:r>
              <a:rPr lang="pt-BR" sz="1400" dirty="0" smtClean="0">
                <a:solidFill>
                  <a:srgbClr val="FF0000"/>
                </a:solidFill>
              </a:rPr>
              <a:t>Ou </a:t>
            </a:r>
            <a:r>
              <a:rPr lang="pt-BR" sz="1400" dirty="0">
                <a:solidFill>
                  <a:srgbClr val="FF0000"/>
                </a:solidFill>
              </a:rPr>
              <a:t>Termos em que, pede e espera o devido processamento e julgamento, </a:t>
            </a:r>
            <a:r>
              <a:rPr lang="pt-BR" sz="1400" dirty="0" smtClean="0">
                <a:solidFill>
                  <a:srgbClr val="FF0000"/>
                </a:solidFill>
              </a:rPr>
              <a:t>deixando-se de comprovar recolhimento </a:t>
            </a:r>
            <a:r>
              <a:rPr lang="pt-BR" sz="1400" dirty="0">
                <a:solidFill>
                  <a:srgbClr val="FF0000"/>
                </a:solidFill>
              </a:rPr>
              <a:t>da taxa </a:t>
            </a:r>
            <a:r>
              <a:rPr lang="pt-BR" sz="1400" dirty="0" smtClean="0">
                <a:solidFill>
                  <a:srgbClr val="FF0000"/>
                </a:solidFill>
              </a:rPr>
              <a:t>atinente por ser o Agravante beneficiário da justiça gratuita.</a:t>
            </a:r>
            <a:endParaRPr lang="pt-BR" sz="1400" dirty="0">
              <a:solidFill>
                <a:srgbClr val="FF0000"/>
              </a:solidFill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400" dirty="0"/>
              <a:t>Jundiaí, SP, data, mês e ano </a:t>
            </a:r>
            <a:endParaRPr lang="pt-BR" sz="1400" dirty="0" smtClean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400" dirty="0"/>
              <a:t> </a:t>
            </a:r>
            <a:r>
              <a:rPr lang="pt-BR" sz="1400" b="1" dirty="0" smtClean="0"/>
              <a:t>nome</a:t>
            </a:r>
            <a:endParaRPr lang="pt-BR" sz="1400" dirty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400" b="1" dirty="0" smtClean="0"/>
              <a:t>OAB/SP ____</a:t>
            </a:r>
            <a:r>
              <a:rPr lang="pt-BR" sz="1400" b="1" dirty="0"/>
              <a:t>	</a:t>
            </a:r>
            <a:endParaRPr lang="pt-BR" sz="1400" dirty="0" smtClean="0">
              <a:solidFill>
                <a:schemeClr val="tx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9435923" y="1"/>
            <a:ext cx="2756077" cy="35545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</a:t>
            </a:r>
            <a:r>
              <a:rPr lang="pt-BR" dirty="0"/>
              <a:t>Art. 1.016. O agravo de instrumento será dirigido diretamente ao tribunal competente, por meio de petição com os seguintes requisitos</a:t>
            </a:r>
            <a:r>
              <a:rPr lang="pt-BR" dirty="0" smtClean="0"/>
              <a:t>: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IV - o nome e o endereço completo dos advogados constantes do processo.</a:t>
            </a:r>
            <a:endParaRPr lang="pt-BR" dirty="0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040969" cy="760413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AGRAVO DE </a:t>
            </a:r>
            <a:r>
              <a:rPr lang="pt-BR" dirty="0" smtClean="0"/>
              <a:t>INSTRUMENTO –</a:t>
            </a:r>
            <a:r>
              <a:rPr lang="pt-BR" sz="2200" dirty="0" smtClean="0"/>
              <a:t> modelo – Peça de Interposição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141456225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8941" y="824249"/>
            <a:ext cx="9066727" cy="5615188"/>
          </a:xfrm>
        </p:spPr>
        <p:txBody>
          <a:bodyPr>
            <a:noAutofit/>
          </a:bodyPr>
          <a:lstStyle/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pt-BR" sz="1400" b="1" dirty="0"/>
              <a:t>EXCELENTÍSSIMO SENHOR DOUTOR </a:t>
            </a:r>
            <a:r>
              <a:rPr lang="pt-BR" sz="1400" b="1" dirty="0" smtClean="0"/>
              <a:t>DESEMBARGADOR, _________, DA COLENDA ____ CÂMARA DE DIREITO ______, DO </a:t>
            </a:r>
            <a:r>
              <a:rPr lang="pt-BR" sz="1400" b="1" dirty="0"/>
              <a:t>EGRÉGIO TRIBUNAL DE JUSTIÇA DO ESTADO DE SÃO </a:t>
            </a:r>
            <a:r>
              <a:rPr lang="pt-BR" sz="1400" b="1" dirty="0" smtClean="0"/>
              <a:t>PAULO</a:t>
            </a:r>
            <a:endParaRPr lang="pt-BR" sz="1400" dirty="0" smtClean="0"/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endParaRPr lang="pt-BR" sz="1400" b="1" dirty="0"/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pt-BR" sz="1400" b="1" dirty="0" smtClean="0"/>
              <a:t>Agravo de Instrumento n.º ___________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endParaRPr lang="pt-BR" sz="1400" b="1" dirty="0"/>
          </a:p>
          <a:p>
            <a:pPr marL="0" indent="0" algn="just">
              <a:lnSpc>
                <a:spcPct val="160000"/>
              </a:lnSpc>
              <a:spcBef>
                <a:spcPts val="0"/>
              </a:spcBef>
              <a:buNone/>
            </a:pPr>
            <a:r>
              <a:rPr lang="pt-BR" sz="1400" b="1" dirty="0">
                <a:solidFill>
                  <a:srgbClr val="FF0000"/>
                </a:solidFill>
              </a:rPr>
              <a:t>NOME DO CLIENTE QUE </a:t>
            </a:r>
            <a:r>
              <a:rPr lang="pt-BR" sz="1400" b="1" dirty="0" smtClean="0">
                <a:solidFill>
                  <a:srgbClr val="FF0000"/>
                </a:solidFill>
              </a:rPr>
              <a:t>É O RECORRIDO,</a:t>
            </a:r>
            <a:r>
              <a:rPr lang="pt-BR" sz="1400" b="1" dirty="0" smtClean="0"/>
              <a:t> </a:t>
            </a:r>
            <a:r>
              <a:rPr lang="pt-BR" sz="1400" dirty="0" smtClean="0"/>
              <a:t>já qualificado nos autos do Agravo de Instrumento em epígrafe, vem por seu advogado que esta subscreve, tendo em vista a intimação de fl., apresentar a sua  </a:t>
            </a:r>
            <a:endParaRPr lang="pt-BR" sz="1400" dirty="0"/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endParaRPr lang="pt-BR" sz="1400" dirty="0"/>
          </a:p>
          <a:p>
            <a:pPr marL="0" indent="0" algn="ctr">
              <a:lnSpc>
                <a:spcPct val="160000"/>
              </a:lnSpc>
              <a:spcBef>
                <a:spcPts val="0"/>
              </a:spcBef>
              <a:buNone/>
            </a:pPr>
            <a:r>
              <a:rPr lang="pt-BR" sz="1400" b="1" dirty="0" smtClean="0"/>
              <a:t>CONTRA MINUTA AO AGRAVO </a:t>
            </a:r>
            <a:r>
              <a:rPr lang="pt-BR" sz="1400" b="1" dirty="0"/>
              <a:t>DE </a:t>
            </a:r>
            <a:r>
              <a:rPr lang="pt-BR" sz="1400" b="1" dirty="0" smtClean="0"/>
              <a:t>INSTRUMENTO</a:t>
            </a:r>
          </a:p>
          <a:p>
            <a:pPr marL="0" indent="0" algn="ctr">
              <a:lnSpc>
                <a:spcPct val="160000"/>
              </a:lnSpc>
              <a:spcBef>
                <a:spcPts val="0"/>
              </a:spcBef>
              <a:buNone/>
            </a:pPr>
            <a:r>
              <a:rPr lang="pt-BR" sz="1400" dirty="0"/>
              <a:t> 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pt-BR" sz="1400" dirty="0"/>
              <a:t>pelos fatos e fundamentos a seguir.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400" b="1" dirty="0"/>
              <a:t>	</a:t>
            </a:r>
            <a:r>
              <a:rPr lang="pt-BR" sz="1400" dirty="0"/>
              <a:t> Termos em que, pede e </a:t>
            </a:r>
            <a:r>
              <a:rPr lang="pt-BR" sz="1400" dirty="0" smtClean="0"/>
              <a:t>espera deferimento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1400" dirty="0">
              <a:solidFill>
                <a:srgbClr val="FF0000"/>
              </a:solidFill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400" dirty="0"/>
              <a:t> Jundiaí, SP, </a:t>
            </a:r>
            <a:r>
              <a:rPr lang="pt-BR" sz="1400" dirty="0" smtClean="0"/>
              <a:t>data, mês e ano.</a:t>
            </a:r>
            <a:endParaRPr lang="pt-BR" sz="1400" dirty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400" dirty="0"/>
              <a:t> </a:t>
            </a:r>
            <a:r>
              <a:rPr lang="pt-BR" sz="1400" b="1" dirty="0"/>
              <a:t>nome</a:t>
            </a:r>
            <a:endParaRPr lang="pt-BR" sz="1400" dirty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400" b="1" dirty="0"/>
              <a:t>OAB/SP ____</a:t>
            </a:r>
            <a:endParaRPr lang="pt-BR" sz="1400" dirty="0" smtClean="0">
              <a:solidFill>
                <a:schemeClr val="tx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9435923" y="1"/>
            <a:ext cx="2756077" cy="35545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</a:t>
            </a:r>
            <a:r>
              <a:rPr lang="pt-BR" dirty="0"/>
              <a:t>Art. 1.016. O agravo de instrumento será dirigido diretamente ao tribunal competente, por meio de petição com os seguintes requisitos</a:t>
            </a:r>
            <a:r>
              <a:rPr lang="pt-BR" dirty="0" smtClean="0"/>
              <a:t>: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IV - o nome e o endereço completo dos advogados constantes do processo.</a:t>
            </a:r>
            <a:endParaRPr lang="pt-BR" dirty="0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040969" cy="760413"/>
          </a:xfrm>
        </p:spPr>
        <p:txBody>
          <a:bodyPr>
            <a:normAutofit/>
          </a:bodyPr>
          <a:lstStyle/>
          <a:p>
            <a:r>
              <a:rPr lang="pt-BR" dirty="0" smtClean="0"/>
              <a:t>AGRAVO DE </a:t>
            </a:r>
            <a:r>
              <a:rPr lang="pt-BR" dirty="0" smtClean="0"/>
              <a:t>INSTRUMENTO –</a:t>
            </a:r>
            <a:r>
              <a:rPr lang="pt-BR" sz="2200" dirty="0" smtClean="0"/>
              <a:t> </a:t>
            </a:r>
            <a:r>
              <a:rPr lang="pt-BR" sz="2200" b="1" dirty="0" smtClean="0">
                <a:solidFill>
                  <a:srgbClr val="FF0000"/>
                </a:solidFill>
              </a:rPr>
              <a:t>CONTRAMINUTA</a:t>
            </a:r>
            <a:endParaRPr lang="pt-BR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54840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8941" y="824249"/>
            <a:ext cx="9066727" cy="561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000" b="1" dirty="0" smtClean="0"/>
              <a:t>MINUTA </a:t>
            </a:r>
            <a:r>
              <a:rPr lang="pt-BR" sz="2000" b="1" dirty="0"/>
              <a:t>DO AGRAVO DE </a:t>
            </a:r>
            <a:r>
              <a:rPr lang="pt-BR" sz="2000" b="1" dirty="0" smtClean="0"/>
              <a:t>INSTRUMENTO</a:t>
            </a:r>
            <a:r>
              <a:rPr lang="pt-BR" sz="2000" dirty="0"/>
              <a:t> </a:t>
            </a:r>
            <a:endParaRPr lang="pt-BR" sz="2000" dirty="0" smtClean="0"/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2000" b="1" dirty="0"/>
              <a:t>Agravante: </a:t>
            </a:r>
            <a:r>
              <a:rPr lang="pt-BR" sz="2000" b="1" dirty="0" smtClean="0">
                <a:solidFill>
                  <a:srgbClr val="FF0000"/>
                </a:solidFill>
              </a:rPr>
              <a:t>nome do recorrente</a:t>
            </a:r>
            <a:endParaRPr lang="pt-BR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t-BR" sz="2000" b="1" dirty="0"/>
              <a:t>Agravados: </a:t>
            </a:r>
            <a:r>
              <a:rPr lang="pt-BR" sz="2000" b="1" dirty="0">
                <a:solidFill>
                  <a:srgbClr val="FF0000"/>
                </a:solidFill>
              </a:rPr>
              <a:t>nome do </a:t>
            </a:r>
            <a:r>
              <a:rPr lang="pt-BR" sz="2000" b="1" dirty="0" smtClean="0">
                <a:solidFill>
                  <a:srgbClr val="FF0000"/>
                </a:solidFill>
              </a:rPr>
              <a:t>recorrido</a:t>
            </a:r>
          </a:p>
          <a:p>
            <a:pPr marL="0" indent="0">
              <a:buNone/>
            </a:pPr>
            <a:endParaRPr lang="pt-BR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t-BR" sz="2000" b="1" dirty="0" smtClean="0"/>
              <a:t>Autos</a:t>
            </a:r>
            <a:r>
              <a:rPr lang="pt-BR" sz="2000" b="1" dirty="0"/>
              <a:t>: </a:t>
            </a:r>
            <a:r>
              <a:rPr lang="pt-BR" sz="2000" dirty="0" smtClean="0"/>
              <a:t>___ª </a:t>
            </a:r>
            <a:r>
              <a:rPr lang="pt-BR" sz="2000" dirty="0"/>
              <a:t>Vara Cível Do Foro Regional do </a:t>
            </a:r>
            <a:r>
              <a:rPr lang="pt-BR" sz="2000" dirty="0" smtClean="0"/>
              <a:t>____, </a:t>
            </a:r>
            <a:r>
              <a:rPr lang="pt-BR" sz="2000" dirty="0"/>
              <a:t>Comarca de São Paulo - SP, processo eletrônico nº </a:t>
            </a:r>
            <a:r>
              <a:rPr lang="pt-BR" sz="2000" dirty="0" smtClean="0"/>
              <a:t>_____________</a:t>
            </a:r>
            <a:endParaRPr lang="pt-BR" sz="2000" dirty="0"/>
          </a:p>
          <a:p>
            <a:endParaRPr lang="pt-BR" sz="2000" dirty="0"/>
          </a:p>
          <a:p>
            <a:pPr marL="0" indent="0">
              <a:buNone/>
            </a:pPr>
            <a:r>
              <a:rPr lang="pt-BR" sz="2000" b="1" dirty="0" smtClean="0"/>
              <a:t>EGRÉGIO TRIBUNAL</a:t>
            </a:r>
            <a:r>
              <a:rPr lang="pt-BR" sz="2000" b="1" dirty="0"/>
              <a:t>,</a:t>
            </a:r>
            <a:endParaRPr lang="pt-BR" sz="2000" dirty="0"/>
          </a:p>
          <a:p>
            <a:endParaRPr lang="pt-BR" sz="2000" dirty="0"/>
          </a:p>
          <a:p>
            <a:pPr marL="0" indent="0">
              <a:buNone/>
            </a:pPr>
            <a:r>
              <a:rPr lang="pt-BR" sz="2000" b="1" dirty="0"/>
              <a:t>		COLENDA CÂMARA</a:t>
            </a:r>
            <a:endParaRPr lang="pt-BR" sz="2000" dirty="0"/>
          </a:p>
          <a:p>
            <a:pPr marL="0" indent="0">
              <a:buNone/>
            </a:pPr>
            <a:r>
              <a:rPr lang="pt-BR" sz="2000" b="1" dirty="0"/>
              <a:t> </a:t>
            </a:r>
            <a:endParaRPr lang="pt-BR" sz="2000" dirty="0"/>
          </a:p>
          <a:p>
            <a:pPr marL="0" indent="0">
              <a:buNone/>
            </a:pPr>
            <a:r>
              <a:rPr lang="pt-BR" sz="2000" b="1" dirty="0" smtClean="0"/>
              <a:t>				ÍNCLITOS </a:t>
            </a:r>
            <a:r>
              <a:rPr lang="pt-BR" sz="2000" b="1" dirty="0"/>
              <a:t>JULGADORES.</a:t>
            </a:r>
            <a:endParaRPr lang="pt-BR" sz="2000" dirty="0"/>
          </a:p>
          <a:p>
            <a:pPr marL="0" indent="0">
              <a:buNone/>
            </a:pPr>
            <a:endParaRPr lang="pt-BR" sz="1400" dirty="0"/>
          </a:p>
        </p:txBody>
      </p:sp>
      <p:sp>
        <p:nvSpPr>
          <p:cNvPr id="4" name="Retângulo 3"/>
          <p:cNvSpPr/>
          <p:nvPr/>
        </p:nvSpPr>
        <p:spPr>
          <a:xfrm>
            <a:off x="9435923" y="1"/>
            <a:ext cx="2756077" cy="48295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</a:t>
            </a:r>
            <a:r>
              <a:rPr lang="pt-BR" dirty="0"/>
              <a:t>Art. 1.016. O agravo de instrumento será dirigido diretamente ao tribunal competente, por meio de petição com os seguintes requisitos</a:t>
            </a:r>
            <a:r>
              <a:rPr lang="pt-BR" dirty="0" smtClean="0"/>
              <a:t>:</a:t>
            </a:r>
          </a:p>
          <a:p>
            <a:pPr algn="just"/>
            <a:endParaRPr lang="pt-BR" dirty="0"/>
          </a:p>
          <a:p>
            <a:r>
              <a:rPr lang="pt-BR" dirty="0"/>
              <a:t>II - a exposição do fato e do direito</a:t>
            </a:r>
            <a:r>
              <a:rPr lang="pt-BR" dirty="0" smtClean="0"/>
              <a:t>;</a:t>
            </a:r>
          </a:p>
          <a:p>
            <a:endParaRPr lang="pt-BR" dirty="0"/>
          </a:p>
          <a:p>
            <a:r>
              <a:rPr lang="pt-BR" dirty="0"/>
              <a:t>III - as razões do pedido de reforma ou de invalidação da decisão e o próprio pedido;</a:t>
            </a: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040969" cy="760413"/>
          </a:xfrm>
        </p:spPr>
        <p:txBody>
          <a:bodyPr>
            <a:normAutofit/>
          </a:bodyPr>
          <a:lstStyle/>
          <a:p>
            <a:r>
              <a:rPr lang="pt-BR" dirty="0" smtClean="0"/>
              <a:t>AGRAVO DE </a:t>
            </a:r>
            <a:r>
              <a:rPr lang="pt-BR" dirty="0" smtClean="0"/>
              <a:t>INSTRUMENTO –</a:t>
            </a:r>
            <a:r>
              <a:rPr lang="pt-BR" sz="2200" dirty="0" smtClean="0"/>
              <a:t> modelo – MÉRITO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358817935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8941" y="824249"/>
            <a:ext cx="9066727" cy="56151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000" b="1" dirty="0"/>
              <a:t>I – TEMPESTIVIDADE E CABIMENTO</a:t>
            </a:r>
            <a:endParaRPr lang="pt-BR" sz="2000" dirty="0"/>
          </a:p>
          <a:p>
            <a:pPr marL="0" indent="0">
              <a:buNone/>
            </a:pPr>
            <a:r>
              <a:rPr lang="pt-BR" sz="1400" dirty="0" smtClean="0"/>
              <a:t>Exemplo:</a:t>
            </a:r>
          </a:p>
          <a:p>
            <a:pPr marL="0" indent="0" algn="just">
              <a:buNone/>
            </a:pPr>
            <a:r>
              <a:rPr lang="pt-BR" sz="1600" dirty="0"/>
              <a:t>Trata-se de Embargos à execução cuja ausência de pronunciamento quanto a produção de provas e aplicação das penalidades legais poderá ensejar em nulidade da futura decisão, em virtude do princípio da vedação da decisão surpresa.</a:t>
            </a:r>
          </a:p>
          <a:p>
            <a:pPr marL="0" indent="0" algn="just">
              <a:buNone/>
            </a:pPr>
            <a:r>
              <a:rPr lang="pt-BR" sz="1600" dirty="0" smtClean="0"/>
              <a:t>Em </a:t>
            </a:r>
            <a:r>
              <a:rPr lang="pt-BR" sz="1600" dirty="0"/>
              <a:t>que pese a oposição dos competentes Embargos de Declaração para o fim de serem sanadas as omissões nele apontadas, o MM Juízo quedou-se silente, entendendo que não havia esclarecimentos a serem feitos.</a:t>
            </a:r>
          </a:p>
          <a:p>
            <a:pPr marL="0" indent="0" algn="just">
              <a:buNone/>
            </a:pPr>
            <a:r>
              <a:rPr lang="pt-BR" sz="1600" dirty="0"/>
              <a:t> </a:t>
            </a:r>
            <a:r>
              <a:rPr lang="pt-BR" sz="1600" dirty="0" smtClean="0"/>
              <a:t>No </a:t>
            </a:r>
            <a:r>
              <a:rPr lang="pt-BR" sz="1600" dirty="0"/>
              <a:t>caso em comento, trata-se de fase probatória cuja ausência de manifestação por parte do MM Juízo implicará em prejuízo para o </a:t>
            </a:r>
            <a:r>
              <a:rPr lang="pt-BR" sz="1600" b="1" dirty="0"/>
              <a:t>Agravante </a:t>
            </a:r>
            <a:r>
              <a:rPr lang="pt-BR" sz="1600" dirty="0"/>
              <a:t>quanto a produção de suas provas.</a:t>
            </a:r>
          </a:p>
          <a:p>
            <a:pPr marL="0" indent="0" algn="just">
              <a:buNone/>
            </a:pPr>
            <a:r>
              <a:rPr lang="pt-BR" sz="1600" dirty="0"/>
              <a:t>Embora pleiteada a inversão do ônus da prova e a exibição de documentos, na primeira situação o magistrado nada falou, embora solicitado a tal e, quanto a segunda situação, o </a:t>
            </a:r>
            <a:r>
              <a:rPr lang="pt-BR" sz="1600" b="1" dirty="0"/>
              <a:t>Agravado </a:t>
            </a:r>
            <a:r>
              <a:rPr lang="pt-BR" sz="1600" dirty="0"/>
              <a:t>recusou-se tacitamente a apresentação dos documentos pleiteados, sendo certo que o magistrado informou que deixará para se pronunciar a respeito deste assunto apenas na sentença.</a:t>
            </a:r>
          </a:p>
          <a:p>
            <a:pPr marL="0" indent="0" algn="just">
              <a:buNone/>
            </a:pPr>
            <a:r>
              <a:rPr lang="pt-BR" sz="1600" dirty="0" smtClean="0"/>
              <a:t>Assim</a:t>
            </a:r>
            <a:r>
              <a:rPr lang="pt-BR" sz="1600" dirty="0"/>
              <a:t>, considerando que o </a:t>
            </a:r>
            <a:r>
              <a:rPr lang="pt-BR" sz="1600" b="1" dirty="0"/>
              <a:t>Agravante </a:t>
            </a:r>
            <a:r>
              <a:rPr lang="pt-BR" sz="1600" dirty="0"/>
              <a:t>figura como </a:t>
            </a:r>
            <a:r>
              <a:rPr lang="pt-BR" sz="1600" b="1" dirty="0"/>
              <a:t>Embargante </a:t>
            </a:r>
            <a:r>
              <a:rPr lang="pt-BR" sz="1600" dirty="0"/>
              <a:t>nos autos originais, imprescindível se faz a apreciação dos pedidos de provas e cominações legais, justamente para a continuação da lógica processual até a sentença.</a:t>
            </a:r>
          </a:p>
          <a:p>
            <a:pPr marL="0" indent="0">
              <a:buNone/>
            </a:pPr>
            <a:endParaRPr lang="pt-BR" sz="1400" dirty="0"/>
          </a:p>
        </p:txBody>
      </p:sp>
      <p:sp>
        <p:nvSpPr>
          <p:cNvPr id="4" name="Retângulo 3"/>
          <p:cNvSpPr/>
          <p:nvPr/>
        </p:nvSpPr>
        <p:spPr>
          <a:xfrm>
            <a:off x="9435923" y="1"/>
            <a:ext cx="2756077" cy="48295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</a:t>
            </a:r>
            <a:r>
              <a:rPr lang="pt-BR" dirty="0"/>
              <a:t>Art. 1.016. O agravo de instrumento será dirigido diretamente ao tribunal competente, por meio de petição com os seguintes requisitos</a:t>
            </a:r>
            <a:r>
              <a:rPr lang="pt-BR" dirty="0" smtClean="0"/>
              <a:t>:</a:t>
            </a:r>
          </a:p>
          <a:p>
            <a:pPr algn="just"/>
            <a:endParaRPr lang="pt-BR" dirty="0"/>
          </a:p>
          <a:p>
            <a:r>
              <a:rPr lang="pt-BR" dirty="0"/>
              <a:t>II - a exposição do fato e do direito</a:t>
            </a:r>
            <a:r>
              <a:rPr lang="pt-BR" dirty="0" smtClean="0"/>
              <a:t>;</a:t>
            </a:r>
          </a:p>
          <a:p>
            <a:endParaRPr lang="pt-BR" dirty="0"/>
          </a:p>
          <a:p>
            <a:r>
              <a:rPr lang="pt-BR" dirty="0"/>
              <a:t>III - as razões do pedido de reforma ou de invalidação da decisão e o próprio pedido;</a:t>
            </a: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040969" cy="760413"/>
          </a:xfrm>
        </p:spPr>
        <p:txBody>
          <a:bodyPr>
            <a:normAutofit/>
          </a:bodyPr>
          <a:lstStyle/>
          <a:p>
            <a:r>
              <a:rPr lang="pt-BR" dirty="0" smtClean="0"/>
              <a:t>AGRAVO DE </a:t>
            </a:r>
            <a:r>
              <a:rPr lang="pt-BR" dirty="0" smtClean="0"/>
              <a:t>INSTRUMENTO –</a:t>
            </a:r>
            <a:r>
              <a:rPr lang="pt-BR" sz="2200" dirty="0" smtClean="0"/>
              <a:t> modelo – MÉRITO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41398013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8941" y="824249"/>
            <a:ext cx="9066727" cy="56151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000" b="1" dirty="0"/>
              <a:t>I – TEMPESTIVIDADE E CABIMENTO</a:t>
            </a:r>
            <a:endParaRPr lang="pt-BR" sz="2000" dirty="0"/>
          </a:p>
          <a:p>
            <a:pPr marL="0" indent="0">
              <a:buNone/>
            </a:pPr>
            <a:r>
              <a:rPr lang="pt-BR" sz="1400" dirty="0" smtClean="0"/>
              <a:t>Exemplo:</a:t>
            </a:r>
          </a:p>
          <a:p>
            <a:pPr marL="0" indent="0" algn="just">
              <a:buNone/>
            </a:pPr>
            <a:r>
              <a:rPr lang="pt-BR" sz="1600" dirty="0"/>
              <a:t>De tal sorte, nos termos do artigo 1.015, incisos VI e XI do CPC, deve o presente recurso ser admitido.</a:t>
            </a:r>
          </a:p>
          <a:p>
            <a:pPr marL="0" indent="0" algn="just">
              <a:buNone/>
            </a:pPr>
            <a:r>
              <a:rPr lang="pt-BR" sz="1600" dirty="0"/>
              <a:t> Ademais, deve o presente recurso ainda ser admitido, nos moldes do quanto decidido pelo C. STJ que assim entendeu que: “</a:t>
            </a:r>
            <a:r>
              <a:rPr lang="pt-BR" sz="1600" i="1" u="sng" dirty="0"/>
              <a:t>O rol do artigo 1.015 do CPC/2015 é de taxatividade mitigada, por isso admite a interposição de agravo de instrumento quando verificada a urgência decorrente da inutilidade do julgamento da questão no recurso de apelação</a:t>
            </a:r>
            <a:r>
              <a:rPr lang="pt-BR" sz="1600" u="sng" dirty="0"/>
              <a:t>.</a:t>
            </a:r>
            <a:r>
              <a:rPr lang="pt-BR" sz="1600" dirty="0"/>
              <a:t>” (</a:t>
            </a:r>
            <a:r>
              <a:rPr lang="pt-BR" sz="1600" b="1" dirty="0" err="1"/>
              <a:t>REsp</a:t>
            </a:r>
            <a:r>
              <a:rPr lang="pt-BR" sz="1600" b="1" dirty="0"/>
              <a:t> 1.696.396 e </a:t>
            </a:r>
            <a:r>
              <a:rPr lang="pt-BR" sz="1600" b="1" dirty="0" err="1"/>
              <a:t>REsp</a:t>
            </a:r>
            <a:r>
              <a:rPr lang="pt-BR" sz="1600" b="1" dirty="0"/>
              <a:t> 1.704.520 – Tema repetitivo 988 – </a:t>
            </a:r>
            <a:r>
              <a:rPr lang="pt-BR" sz="1600" dirty="0"/>
              <a:t>ainda não julgado), bem como, não se pode olvidar, em que pese a redundância, que o i. Magistrado denominou a sua decisão de sentença, por isso, do cabimento do CPC art. 356, §5º, consoante entendimento do C. STJ “</a:t>
            </a:r>
            <a:r>
              <a:rPr lang="pt-BR" sz="1600" i="1" u="sng" dirty="0"/>
              <a:t>O conceito de "dúvida objetiva", para a aplicação do princípio da fungibilidade recursal, pode ser relativizado, excepcionalmente, quando o equívoco na interposição do recurso cabível decorrer da prática de ato do próprio órgão julgador</a:t>
            </a:r>
            <a:r>
              <a:rPr lang="pt-BR" sz="1600" dirty="0"/>
              <a:t>.” (</a:t>
            </a:r>
            <a:r>
              <a:rPr lang="pt-BR" sz="1600" b="1" dirty="0" err="1">
                <a:hlinkClick r:id="rId2"/>
              </a:rPr>
              <a:t>EAREsp</a:t>
            </a:r>
            <a:r>
              <a:rPr lang="pt-BR" sz="1600" b="1" dirty="0">
                <a:hlinkClick r:id="rId2"/>
              </a:rPr>
              <a:t> 230.380-RN</a:t>
            </a:r>
            <a:r>
              <a:rPr lang="pt-BR" sz="1600" b="1" dirty="0"/>
              <a:t>, Rel. Min. Paulo de Tarso </a:t>
            </a:r>
            <a:r>
              <a:rPr lang="pt-BR" sz="1600" b="1" dirty="0" err="1"/>
              <a:t>Sanseverino</a:t>
            </a:r>
            <a:r>
              <a:rPr lang="pt-BR" sz="1600" b="1" dirty="0"/>
              <a:t>, por unanimidade, julgado em 13/09/2017, </a:t>
            </a:r>
            <a:r>
              <a:rPr lang="pt-BR" sz="1600" b="1" dirty="0" err="1"/>
              <a:t>DJe</a:t>
            </a:r>
            <a:r>
              <a:rPr lang="pt-BR" sz="1600" b="1" dirty="0"/>
              <a:t> 11/10/2017</a:t>
            </a:r>
            <a:r>
              <a:rPr lang="pt-BR" sz="1600" dirty="0"/>
              <a:t>)</a:t>
            </a:r>
          </a:p>
          <a:p>
            <a:pPr algn="just"/>
            <a:endParaRPr lang="pt-BR" sz="1600" dirty="0"/>
          </a:p>
          <a:p>
            <a:pPr marL="0" indent="0" algn="just">
              <a:buNone/>
            </a:pPr>
            <a:r>
              <a:rPr lang="pt-BR" sz="1600" dirty="0"/>
              <a:t>Ademais,  considerando que a r. decisão proferida fora disponibilizada no dia 14/05/2019 (terça-feira) e publicada no primeiro dia útil subsequente (15/05/2019 – quarta-feira) e, tendo em vista que o prazo para a interposição do presente recurso é de quinze dias úteis (CPC art. 1003, §5º cumulado com CPC art. 212), tem-se que o prazo derradeiro será o dia 05/06/2019. </a:t>
            </a:r>
          </a:p>
          <a:p>
            <a:pPr marL="0" indent="0">
              <a:buNone/>
            </a:pPr>
            <a:endParaRPr lang="pt-BR" sz="1400" dirty="0"/>
          </a:p>
        </p:txBody>
      </p:sp>
      <p:sp>
        <p:nvSpPr>
          <p:cNvPr id="4" name="Retângulo 3"/>
          <p:cNvSpPr/>
          <p:nvPr/>
        </p:nvSpPr>
        <p:spPr>
          <a:xfrm>
            <a:off x="9435923" y="1"/>
            <a:ext cx="2756077" cy="48295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</a:t>
            </a:r>
            <a:r>
              <a:rPr lang="pt-BR" dirty="0"/>
              <a:t>Art. 1.016. O agravo de instrumento será dirigido diretamente ao tribunal competente, por meio de petição com os seguintes requisitos</a:t>
            </a:r>
            <a:r>
              <a:rPr lang="pt-BR" dirty="0" smtClean="0"/>
              <a:t>:</a:t>
            </a:r>
          </a:p>
          <a:p>
            <a:pPr algn="just"/>
            <a:endParaRPr lang="pt-BR" dirty="0"/>
          </a:p>
          <a:p>
            <a:r>
              <a:rPr lang="pt-BR" dirty="0"/>
              <a:t>II - a exposição do fato e do direito</a:t>
            </a:r>
            <a:r>
              <a:rPr lang="pt-BR" dirty="0" smtClean="0"/>
              <a:t>;</a:t>
            </a:r>
          </a:p>
          <a:p>
            <a:endParaRPr lang="pt-BR" dirty="0"/>
          </a:p>
          <a:p>
            <a:r>
              <a:rPr lang="pt-BR" dirty="0"/>
              <a:t>III - as razões do pedido de reforma ou de invalidação da decisão e o próprio pedido;</a:t>
            </a: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040969" cy="760413"/>
          </a:xfrm>
        </p:spPr>
        <p:txBody>
          <a:bodyPr>
            <a:normAutofit/>
          </a:bodyPr>
          <a:lstStyle/>
          <a:p>
            <a:r>
              <a:rPr lang="pt-BR" dirty="0" smtClean="0"/>
              <a:t>AGRAVO DE </a:t>
            </a:r>
            <a:r>
              <a:rPr lang="pt-BR" dirty="0" smtClean="0"/>
              <a:t>INSTRUMENTO –</a:t>
            </a:r>
            <a:r>
              <a:rPr lang="pt-BR" sz="2200" dirty="0" smtClean="0"/>
              <a:t> modelo – MÉRITO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196392077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8941" y="824249"/>
            <a:ext cx="9066727" cy="56151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000" b="1" dirty="0"/>
              <a:t>II- DO BREVE RESUMO DOS FATOS</a:t>
            </a:r>
            <a:endParaRPr lang="pt-BR" sz="2000" dirty="0"/>
          </a:p>
          <a:p>
            <a:pPr marL="0" indent="0">
              <a:buNone/>
            </a:pPr>
            <a:endParaRPr lang="pt-BR" sz="1400" dirty="0" smtClean="0"/>
          </a:p>
          <a:p>
            <a:pPr marL="0" indent="0">
              <a:buNone/>
            </a:pPr>
            <a:endParaRPr lang="pt-BR" sz="1400" dirty="0"/>
          </a:p>
          <a:p>
            <a:pPr marL="0" indent="0">
              <a:buNone/>
            </a:pPr>
            <a:endParaRPr lang="pt-BR" sz="1400" dirty="0" smtClean="0"/>
          </a:p>
          <a:p>
            <a:pPr marL="0" indent="0" algn="ctr">
              <a:buNone/>
            </a:pPr>
            <a:r>
              <a:rPr lang="pt-BR" sz="2000" dirty="0" smtClean="0"/>
              <a:t>Relatar o processo até o momento em que fora proferida a decisão</a:t>
            </a:r>
          </a:p>
          <a:p>
            <a:pPr marL="0" indent="0" algn="ctr">
              <a:buNone/>
            </a:pPr>
            <a:endParaRPr lang="pt-BR" sz="2000" dirty="0"/>
          </a:p>
          <a:p>
            <a:pPr marL="0" indent="0" algn="ctr">
              <a:buNone/>
            </a:pPr>
            <a:r>
              <a:rPr lang="pt-BR" sz="2000" dirty="0" smtClean="0"/>
              <a:t>Copie a decisão</a:t>
            </a:r>
            <a:endParaRPr lang="pt-BR" sz="2000" dirty="0"/>
          </a:p>
        </p:txBody>
      </p:sp>
      <p:sp>
        <p:nvSpPr>
          <p:cNvPr id="4" name="Retângulo 3"/>
          <p:cNvSpPr/>
          <p:nvPr/>
        </p:nvSpPr>
        <p:spPr>
          <a:xfrm>
            <a:off x="9435923" y="1"/>
            <a:ext cx="2756077" cy="48295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</a:t>
            </a:r>
            <a:r>
              <a:rPr lang="pt-BR" dirty="0"/>
              <a:t>Art. 1.016. O agravo de instrumento será dirigido diretamente ao tribunal competente, por meio de petição com os seguintes requisitos</a:t>
            </a:r>
            <a:r>
              <a:rPr lang="pt-BR" dirty="0" smtClean="0"/>
              <a:t>:</a:t>
            </a:r>
          </a:p>
          <a:p>
            <a:pPr algn="just"/>
            <a:endParaRPr lang="pt-BR" dirty="0"/>
          </a:p>
          <a:p>
            <a:r>
              <a:rPr lang="pt-BR" dirty="0"/>
              <a:t>II - a exposição do fato e do direito</a:t>
            </a:r>
            <a:r>
              <a:rPr lang="pt-BR" dirty="0" smtClean="0"/>
              <a:t>;</a:t>
            </a:r>
          </a:p>
          <a:p>
            <a:endParaRPr lang="pt-BR" dirty="0"/>
          </a:p>
          <a:p>
            <a:r>
              <a:rPr lang="pt-BR" dirty="0"/>
              <a:t>III - as razões do pedido de reforma ou de invalidação da decisão e o próprio pedido;</a:t>
            </a: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040969" cy="760413"/>
          </a:xfrm>
        </p:spPr>
        <p:txBody>
          <a:bodyPr>
            <a:normAutofit/>
          </a:bodyPr>
          <a:lstStyle/>
          <a:p>
            <a:r>
              <a:rPr lang="pt-BR" dirty="0" smtClean="0"/>
              <a:t>AGRAVO DE </a:t>
            </a:r>
            <a:r>
              <a:rPr lang="pt-BR" dirty="0" smtClean="0"/>
              <a:t>INSTRUMENTO –</a:t>
            </a:r>
            <a:r>
              <a:rPr lang="pt-BR" sz="2200" dirty="0" smtClean="0"/>
              <a:t> modelo – MÉRITO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140534118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8941" y="824249"/>
            <a:ext cx="9066727" cy="56151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000" b="1" dirty="0"/>
              <a:t>III- MÉRITO RECURSAL: REFORMA DA R. DECISÃO</a:t>
            </a:r>
            <a:endParaRPr lang="pt-BR" sz="2000" dirty="0"/>
          </a:p>
          <a:p>
            <a:endParaRPr lang="pt-BR" sz="2000" dirty="0" smtClean="0"/>
          </a:p>
          <a:p>
            <a:endParaRPr lang="pt-BR" sz="2000" dirty="0" smtClean="0"/>
          </a:p>
          <a:p>
            <a:r>
              <a:rPr lang="pt-BR" sz="3000" dirty="0" smtClean="0"/>
              <a:t>Princípio da </a:t>
            </a:r>
            <a:r>
              <a:rPr lang="pt-BR" sz="3000" dirty="0" err="1" smtClean="0"/>
              <a:t>dialeticidade</a:t>
            </a:r>
            <a:r>
              <a:rPr lang="pt-BR" sz="3000" dirty="0" smtClean="0"/>
              <a:t>;</a:t>
            </a:r>
          </a:p>
          <a:p>
            <a:r>
              <a:rPr lang="pt-BR" sz="3000" dirty="0" smtClean="0"/>
              <a:t>Separar em tópicos</a:t>
            </a:r>
          </a:p>
          <a:p>
            <a:r>
              <a:rPr lang="pt-BR" sz="3000" dirty="0" smtClean="0"/>
              <a:t>Será razão ou invalidação da decisão? Até pode ser os dois: criem dois tópicos.</a:t>
            </a:r>
            <a:endParaRPr lang="pt-BR" sz="3000" dirty="0"/>
          </a:p>
        </p:txBody>
      </p:sp>
      <p:sp>
        <p:nvSpPr>
          <p:cNvPr id="4" name="Retângulo 3"/>
          <p:cNvSpPr/>
          <p:nvPr/>
        </p:nvSpPr>
        <p:spPr>
          <a:xfrm>
            <a:off x="9435923" y="1"/>
            <a:ext cx="2756077" cy="48295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</a:t>
            </a:r>
            <a:r>
              <a:rPr lang="pt-BR" dirty="0"/>
              <a:t>Art. 1.016. O agravo de instrumento será dirigido diretamente ao tribunal competente, por meio de petição com os seguintes requisitos</a:t>
            </a:r>
            <a:r>
              <a:rPr lang="pt-BR" dirty="0" smtClean="0"/>
              <a:t>:</a:t>
            </a:r>
          </a:p>
          <a:p>
            <a:pPr algn="just"/>
            <a:endParaRPr lang="pt-BR" dirty="0"/>
          </a:p>
          <a:p>
            <a:r>
              <a:rPr lang="pt-BR" dirty="0"/>
              <a:t>II - a exposição do fato e do direito</a:t>
            </a:r>
            <a:r>
              <a:rPr lang="pt-BR" dirty="0" smtClean="0"/>
              <a:t>;</a:t>
            </a:r>
          </a:p>
          <a:p>
            <a:endParaRPr lang="pt-BR" dirty="0"/>
          </a:p>
          <a:p>
            <a:r>
              <a:rPr lang="pt-BR" dirty="0"/>
              <a:t>III - as razões do pedido de reforma ou de invalidação da decisão e o próprio pedido;</a:t>
            </a: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040969" cy="760413"/>
          </a:xfrm>
        </p:spPr>
        <p:txBody>
          <a:bodyPr>
            <a:normAutofit/>
          </a:bodyPr>
          <a:lstStyle/>
          <a:p>
            <a:r>
              <a:rPr lang="pt-BR" dirty="0" smtClean="0"/>
              <a:t>AGRAVO DE </a:t>
            </a:r>
            <a:r>
              <a:rPr lang="pt-BR" dirty="0" smtClean="0"/>
              <a:t>INSTRUMENTO –</a:t>
            </a:r>
            <a:r>
              <a:rPr lang="pt-BR" sz="2200" dirty="0" smtClean="0"/>
              <a:t> modelo – MÉRITO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274959131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8941" y="824249"/>
            <a:ext cx="9066727" cy="56151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000" b="1" dirty="0"/>
              <a:t>III- MÉRITO RECURSAL: REFORMA DA R. DECISÃO</a:t>
            </a:r>
            <a:endParaRPr lang="pt-BR" sz="2000" dirty="0"/>
          </a:p>
          <a:p>
            <a:r>
              <a:rPr lang="pt-BR" sz="2000" b="1" dirty="0" smtClean="0"/>
              <a:t>Exemplo</a:t>
            </a:r>
          </a:p>
          <a:p>
            <a:endParaRPr lang="pt-BR" sz="2000" dirty="0"/>
          </a:p>
          <a:p>
            <a:pPr marL="0" indent="0">
              <a:buNone/>
            </a:pPr>
            <a:r>
              <a:rPr lang="pt-BR" sz="2000" dirty="0"/>
              <a:t>Consoante se constata da r. decisão recorrida, o MM Juízo de Direito entendeu que</a:t>
            </a:r>
            <a:r>
              <a:rPr lang="pt-BR" sz="2000" dirty="0" smtClean="0"/>
              <a:t>:</a:t>
            </a:r>
          </a:p>
          <a:p>
            <a:pPr marL="0" indent="0">
              <a:buNone/>
            </a:pPr>
            <a:endParaRPr lang="pt-BR" sz="2000" dirty="0"/>
          </a:p>
          <a:p>
            <a:pPr marL="0" indent="0" algn="just">
              <a:buNone/>
            </a:pPr>
            <a:r>
              <a:rPr lang="pt-BR" sz="2000" dirty="0" smtClean="0"/>
              <a:t>	“...</a:t>
            </a:r>
            <a:r>
              <a:rPr lang="pt-BR" sz="2000" i="1" dirty="0"/>
              <a:t>que sob nenhum de seus aspectos a inversão do ônus da prova tem o condão de obrigar o embargado a comprovar o quanto solicitado pelo embargante, descabendo, nesta fase processual, presunção de veracidade dos fatos que a parte pretendia provar...”</a:t>
            </a:r>
            <a:endParaRPr lang="pt-BR" sz="2000" dirty="0"/>
          </a:p>
          <a:p>
            <a:endParaRPr lang="pt-BR" sz="2000" dirty="0"/>
          </a:p>
          <a:p>
            <a:pPr marL="0" indent="0">
              <a:buNone/>
            </a:pPr>
            <a:r>
              <a:rPr lang="pt-BR" sz="2000" dirty="0"/>
              <a:t>Ademais, a r. decisão recorrida assim também reconhece a ausência da boa-fé processual por parte do </a:t>
            </a:r>
            <a:r>
              <a:rPr lang="pt-BR" sz="2000" b="1" dirty="0"/>
              <a:t>Agravado</a:t>
            </a:r>
            <a:r>
              <a:rPr lang="pt-BR" sz="2000" dirty="0" smtClean="0"/>
              <a:t>:</a:t>
            </a:r>
            <a:endParaRPr lang="pt-BR" sz="2000" dirty="0"/>
          </a:p>
        </p:txBody>
      </p:sp>
      <p:sp>
        <p:nvSpPr>
          <p:cNvPr id="4" name="Retângulo 3"/>
          <p:cNvSpPr/>
          <p:nvPr/>
        </p:nvSpPr>
        <p:spPr>
          <a:xfrm>
            <a:off x="9435923" y="1"/>
            <a:ext cx="2756077" cy="48295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</a:t>
            </a:r>
            <a:r>
              <a:rPr lang="pt-BR" dirty="0"/>
              <a:t>Art. 1.016. O agravo de instrumento será dirigido diretamente ao tribunal competente, por meio de petição com os seguintes requisitos</a:t>
            </a:r>
            <a:r>
              <a:rPr lang="pt-BR" dirty="0" smtClean="0"/>
              <a:t>:</a:t>
            </a:r>
          </a:p>
          <a:p>
            <a:pPr algn="just"/>
            <a:endParaRPr lang="pt-BR" dirty="0"/>
          </a:p>
          <a:p>
            <a:r>
              <a:rPr lang="pt-BR" dirty="0"/>
              <a:t>II - a exposição do fato e do direito</a:t>
            </a:r>
            <a:r>
              <a:rPr lang="pt-BR" dirty="0" smtClean="0"/>
              <a:t>;</a:t>
            </a:r>
          </a:p>
          <a:p>
            <a:endParaRPr lang="pt-BR" dirty="0"/>
          </a:p>
          <a:p>
            <a:r>
              <a:rPr lang="pt-BR" dirty="0"/>
              <a:t>III - as razões do pedido de reforma ou de invalidação da decisão e o próprio pedido;</a:t>
            </a: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040969" cy="760413"/>
          </a:xfrm>
        </p:spPr>
        <p:txBody>
          <a:bodyPr>
            <a:normAutofit/>
          </a:bodyPr>
          <a:lstStyle/>
          <a:p>
            <a:r>
              <a:rPr lang="pt-BR" dirty="0" smtClean="0"/>
              <a:t>AGRAVO DE </a:t>
            </a:r>
            <a:r>
              <a:rPr lang="pt-BR" dirty="0" smtClean="0"/>
              <a:t>INSTRUMENTO –</a:t>
            </a:r>
            <a:r>
              <a:rPr lang="pt-BR" sz="2200" dirty="0" smtClean="0"/>
              <a:t> modelo – MÉRITO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202902216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8941" y="824249"/>
            <a:ext cx="9066727" cy="56151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000" b="1" dirty="0"/>
              <a:t>III- MÉRITO RECURSAL: REFORMA DA R. DECISÃO</a:t>
            </a:r>
            <a:endParaRPr lang="pt-BR" sz="2000" dirty="0"/>
          </a:p>
          <a:p>
            <a:r>
              <a:rPr lang="pt-BR" sz="2000" b="1" dirty="0" smtClean="0"/>
              <a:t>exemplo</a:t>
            </a:r>
            <a:endParaRPr lang="pt-BR" sz="2000" dirty="0"/>
          </a:p>
          <a:p>
            <a:endParaRPr lang="pt-BR" sz="2000" dirty="0"/>
          </a:p>
          <a:p>
            <a:pPr marL="0" indent="0" algn="just">
              <a:buNone/>
            </a:pPr>
            <a:r>
              <a:rPr lang="pt-BR" sz="2000" i="1" dirty="0"/>
              <a:t>“O embargado, a seu critério, declina da disponibilização dos documentos solicitados pelo embargante e as consequências legais disso devem ser reservadas ao momento da resolução da lide, observadas as demais regras de interpretação das provas judiciais”</a:t>
            </a:r>
            <a:endParaRPr lang="pt-BR" sz="2000" dirty="0"/>
          </a:p>
          <a:p>
            <a:pPr algn="just"/>
            <a:endParaRPr lang="pt-BR" sz="2000" dirty="0"/>
          </a:p>
          <a:p>
            <a:pPr marL="0" indent="0" algn="just">
              <a:buNone/>
            </a:pPr>
            <a:r>
              <a:rPr lang="pt-BR" sz="2000" dirty="0"/>
              <a:t>Em que pese a oposição dos competentes Embargos de Declaração, assim se pronunciou o MM Juízo</a:t>
            </a:r>
          </a:p>
          <a:p>
            <a:pPr marL="0" indent="0" algn="just">
              <a:buNone/>
            </a:pPr>
            <a:r>
              <a:rPr lang="pt-BR" sz="2000" i="1" dirty="0" smtClean="0"/>
              <a:t>		Rejeito </a:t>
            </a:r>
            <a:r>
              <a:rPr lang="pt-BR" sz="2000" i="1" dirty="0"/>
              <a:t>os embargos declaratórios, opostos pelo embargante (fls. 379/382), uma vez que o pretendido destoa das hipóteses expressamente previstas no art. 1.022 do Código de Processo Civil, cabendo ressaltar que a omissão apontada decorre de critério puramente subjetivo do embargante, uma vez que inexistente</a:t>
            </a:r>
            <a:r>
              <a:rPr lang="pt-BR" sz="2000" i="1" dirty="0" smtClean="0"/>
              <a:t>”</a:t>
            </a:r>
            <a:endParaRPr lang="pt-BR" sz="2000" dirty="0"/>
          </a:p>
        </p:txBody>
      </p:sp>
      <p:sp>
        <p:nvSpPr>
          <p:cNvPr id="4" name="Retângulo 3"/>
          <p:cNvSpPr/>
          <p:nvPr/>
        </p:nvSpPr>
        <p:spPr>
          <a:xfrm>
            <a:off x="9435923" y="1"/>
            <a:ext cx="2756077" cy="48295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</a:t>
            </a:r>
            <a:r>
              <a:rPr lang="pt-BR" dirty="0"/>
              <a:t>Art. 1.016. O agravo de instrumento será dirigido diretamente ao tribunal competente, por meio de petição com os seguintes requisitos</a:t>
            </a:r>
            <a:r>
              <a:rPr lang="pt-BR" dirty="0" smtClean="0"/>
              <a:t>:</a:t>
            </a:r>
          </a:p>
          <a:p>
            <a:pPr algn="just"/>
            <a:endParaRPr lang="pt-BR" dirty="0"/>
          </a:p>
          <a:p>
            <a:r>
              <a:rPr lang="pt-BR" dirty="0"/>
              <a:t>II - a exposição do fato e do direito</a:t>
            </a:r>
            <a:r>
              <a:rPr lang="pt-BR" dirty="0" smtClean="0"/>
              <a:t>;</a:t>
            </a:r>
          </a:p>
          <a:p>
            <a:endParaRPr lang="pt-BR" dirty="0"/>
          </a:p>
          <a:p>
            <a:r>
              <a:rPr lang="pt-BR" dirty="0"/>
              <a:t>III - as razões do pedido de reforma ou de invalidação da decisão e o próprio pedido;</a:t>
            </a: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040969" cy="760413"/>
          </a:xfrm>
        </p:spPr>
        <p:txBody>
          <a:bodyPr>
            <a:normAutofit/>
          </a:bodyPr>
          <a:lstStyle/>
          <a:p>
            <a:r>
              <a:rPr lang="pt-BR" dirty="0" smtClean="0"/>
              <a:t>AGRAVO DE </a:t>
            </a:r>
            <a:r>
              <a:rPr lang="pt-BR" dirty="0" smtClean="0"/>
              <a:t>INSTRUMENTO –</a:t>
            </a:r>
            <a:r>
              <a:rPr lang="pt-BR" sz="2200" dirty="0" smtClean="0"/>
              <a:t> modelo – MÉRITO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1254311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8941" y="824249"/>
            <a:ext cx="9066727" cy="56151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000" b="1" dirty="0"/>
              <a:t>III- MÉRITO RECURSAL: REFORMA DA R. DECISÃO</a:t>
            </a:r>
            <a:endParaRPr lang="pt-BR" sz="2000" dirty="0"/>
          </a:p>
          <a:p>
            <a:r>
              <a:rPr lang="pt-BR" sz="2000" b="1" dirty="0" smtClean="0"/>
              <a:t>exemplo</a:t>
            </a:r>
            <a:endParaRPr lang="pt-BR" sz="2000" dirty="0"/>
          </a:p>
          <a:p>
            <a:endParaRPr lang="pt-BR" sz="2000" dirty="0"/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2000" dirty="0"/>
              <a:t>Contudo, o entendimento apontado pelo MM Juízo não merece prosperar.</a:t>
            </a:r>
          </a:p>
          <a:p>
            <a:endParaRPr lang="pt-BR" sz="2000" dirty="0"/>
          </a:p>
          <a:p>
            <a:pPr marL="0" indent="0">
              <a:buNone/>
            </a:pPr>
            <a:r>
              <a:rPr lang="pt-BR" sz="2000" dirty="0"/>
              <a:t>Os Embargos à execução, em que pese a ausência do saneamento nos moldes do artigo 357 do CPC, se encontra em fase probatória</a:t>
            </a:r>
            <a:r>
              <a:rPr lang="pt-BR" sz="2000" dirty="0" smtClean="0"/>
              <a:t>.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2000" dirty="0" smtClean="0"/>
              <a:t>....</a:t>
            </a:r>
            <a:endParaRPr lang="pt-BR" sz="2000" dirty="0"/>
          </a:p>
          <a:p>
            <a:pPr marL="0" indent="0">
              <a:buNone/>
            </a:pPr>
            <a:endParaRPr lang="pt-BR" sz="2000" dirty="0"/>
          </a:p>
          <a:p>
            <a:endParaRPr lang="pt-BR" sz="2000" dirty="0"/>
          </a:p>
        </p:txBody>
      </p:sp>
      <p:sp>
        <p:nvSpPr>
          <p:cNvPr id="4" name="Retângulo 3"/>
          <p:cNvSpPr/>
          <p:nvPr/>
        </p:nvSpPr>
        <p:spPr>
          <a:xfrm>
            <a:off x="9435923" y="1"/>
            <a:ext cx="2756077" cy="48295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CPC </a:t>
            </a:r>
            <a:r>
              <a:rPr lang="pt-BR" dirty="0"/>
              <a:t>Art. </a:t>
            </a:r>
            <a:r>
              <a:rPr lang="pt-BR" dirty="0"/>
              <a:t>Art. 1.016. O agravo de instrumento será dirigido diretamente ao tribunal competente, por meio de petição com os seguintes requisitos</a:t>
            </a:r>
            <a:r>
              <a:rPr lang="pt-BR" dirty="0" smtClean="0"/>
              <a:t>:</a:t>
            </a:r>
          </a:p>
          <a:p>
            <a:pPr algn="just"/>
            <a:endParaRPr lang="pt-BR" dirty="0"/>
          </a:p>
          <a:p>
            <a:r>
              <a:rPr lang="pt-BR" dirty="0"/>
              <a:t>II - a exposição do fato e do direito</a:t>
            </a:r>
            <a:r>
              <a:rPr lang="pt-BR" dirty="0" smtClean="0"/>
              <a:t>;</a:t>
            </a:r>
          </a:p>
          <a:p>
            <a:endParaRPr lang="pt-BR" dirty="0"/>
          </a:p>
          <a:p>
            <a:r>
              <a:rPr lang="pt-BR" dirty="0"/>
              <a:t>III - as razões do pedido de reforma ou de invalidação da decisão e o próprio pedido;</a:t>
            </a: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040969" cy="760413"/>
          </a:xfrm>
        </p:spPr>
        <p:txBody>
          <a:bodyPr>
            <a:normAutofit/>
          </a:bodyPr>
          <a:lstStyle/>
          <a:p>
            <a:r>
              <a:rPr lang="pt-BR" dirty="0" smtClean="0"/>
              <a:t>AGRAVO DE </a:t>
            </a:r>
            <a:r>
              <a:rPr lang="pt-BR" dirty="0" smtClean="0"/>
              <a:t>INSTRUMENTO –</a:t>
            </a:r>
            <a:r>
              <a:rPr lang="pt-BR" sz="2200" dirty="0" smtClean="0"/>
              <a:t> modelo – MÉRITO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32849266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8941" y="824249"/>
            <a:ext cx="9066727" cy="56151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000" b="1" dirty="0" smtClean="0"/>
              <a:t>IV – DA CONCESSÃO DO EFEITO SUSPENSIVO</a:t>
            </a:r>
            <a:endParaRPr lang="pt-BR" sz="2000" dirty="0"/>
          </a:p>
          <a:p>
            <a:pPr marL="0" indent="0">
              <a:buNone/>
            </a:pPr>
            <a:endParaRPr lang="pt-BR" sz="2000" dirty="0" smtClean="0"/>
          </a:p>
          <a:p>
            <a:pPr algn="just"/>
            <a:r>
              <a:rPr lang="pt-BR" sz="2000" dirty="0"/>
              <a:t>Art. 1.019. Recebido o agravo de instrumento no tribunal e distribuído imediatamente, se não for o caso de aplicação do </a:t>
            </a:r>
            <a:r>
              <a:rPr lang="pt-BR" sz="2000" dirty="0">
                <a:hlinkClick r:id="rId2"/>
              </a:rPr>
              <a:t>art. 932, incisos III e IV </a:t>
            </a:r>
            <a:r>
              <a:rPr lang="pt-BR" sz="2000" dirty="0"/>
              <a:t>, o relator, no prazo de 5 (cinco) dias:</a:t>
            </a:r>
          </a:p>
          <a:p>
            <a:pPr marL="0" indent="0" algn="just">
              <a:buNone/>
            </a:pPr>
            <a:r>
              <a:rPr lang="pt-BR" sz="2000" dirty="0" smtClean="0"/>
              <a:t>	I </a:t>
            </a:r>
            <a:r>
              <a:rPr lang="pt-BR" sz="2000" dirty="0"/>
              <a:t>- </a:t>
            </a:r>
            <a:r>
              <a:rPr lang="pt-BR" sz="2000" b="1" u="sng" dirty="0">
                <a:solidFill>
                  <a:srgbClr val="FF0000"/>
                </a:solidFill>
              </a:rPr>
              <a:t>poderá atribuir efeito suspensivo ao recurso </a:t>
            </a:r>
            <a:r>
              <a:rPr lang="pt-BR" sz="2000" dirty="0"/>
              <a:t>ou deferir, em antecipação de tutela, total ou parcialmente, a pretensão recursal, comunicando ao juiz sua decisão;</a:t>
            </a:r>
          </a:p>
          <a:p>
            <a:pPr marL="0" indent="0" algn="just">
              <a:buNone/>
            </a:pPr>
            <a:endParaRPr lang="pt-BR" sz="2000" dirty="0" smtClean="0"/>
          </a:p>
          <a:p>
            <a:pPr algn="just"/>
            <a:r>
              <a:rPr lang="pt-BR" sz="2000" dirty="0"/>
              <a:t>Art. 995. Os recursos não impedem a eficácia da decisão, salvo disposição legal ou decisão judicial em sentido diverso.</a:t>
            </a:r>
          </a:p>
          <a:p>
            <a:pPr marL="0" indent="0" algn="just">
              <a:buNone/>
            </a:pPr>
            <a:r>
              <a:rPr lang="pt-BR" sz="2000" dirty="0" smtClean="0"/>
              <a:t>	Parágrafo </a:t>
            </a:r>
            <a:r>
              <a:rPr lang="pt-BR" sz="2000" dirty="0"/>
              <a:t>único. A eficácia da decisão recorrida poderá ser suspensa por decisão do relator, </a:t>
            </a:r>
            <a:r>
              <a:rPr lang="pt-BR" sz="2000" b="1" u="sng" dirty="0">
                <a:solidFill>
                  <a:srgbClr val="FF0000"/>
                </a:solidFill>
              </a:rPr>
              <a:t>se da imediata produção de seus efeitos houver risco de dano grave, de difícil ou impossível reparação, </a:t>
            </a:r>
            <a:r>
              <a:rPr lang="pt-BR" sz="3000" b="1" u="sng" dirty="0">
                <a:solidFill>
                  <a:srgbClr val="FF0000"/>
                </a:solidFill>
              </a:rPr>
              <a:t>e</a:t>
            </a:r>
            <a:r>
              <a:rPr lang="pt-BR" sz="2000" b="1" u="sng" dirty="0">
                <a:solidFill>
                  <a:srgbClr val="FF0000"/>
                </a:solidFill>
              </a:rPr>
              <a:t> ficar demonstrada a probabilidade de provimento do recurso</a:t>
            </a:r>
            <a:r>
              <a:rPr lang="pt-BR" sz="2000" dirty="0"/>
              <a:t>.</a:t>
            </a:r>
          </a:p>
          <a:p>
            <a:pPr marL="0" indent="0">
              <a:buNone/>
            </a:pPr>
            <a:endParaRPr lang="pt-BR" sz="2000" dirty="0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040969" cy="760413"/>
          </a:xfrm>
        </p:spPr>
        <p:txBody>
          <a:bodyPr>
            <a:normAutofit/>
          </a:bodyPr>
          <a:lstStyle/>
          <a:p>
            <a:r>
              <a:rPr lang="pt-BR" dirty="0" smtClean="0"/>
              <a:t>AGRAVO DE </a:t>
            </a:r>
            <a:r>
              <a:rPr lang="pt-BR" dirty="0" smtClean="0"/>
              <a:t>INSTRUMENTO –</a:t>
            </a:r>
            <a:r>
              <a:rPr lang="pt-BR" sz="2200" dirty="0" smtClean="0"/>
              <a:t> modelo – MÉRITO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221741784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8941" y="824249"/>
            <a:ext cx="9066727" cy="56151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000" b="1" dirty="0" smtClean="0"/>
              <a:t>V – DA CONCESSÃO DO EFEITO ATIVO (</a:t>
            </a:r>
            <a:r>
              <a:rPr lang="pt-BR" sz="2000" b="1" i="1" dirty="0" smtClean="0"/>
              <a:t>também pode ser denominado: DA CONCESSÃO DA ANTECIPAÇÃO DE TUTELA RECURSAL</a:t>
            </a:r>
            <a:r>
              <a:rPr lang="pt-BR" sz="2000" b="1" dirty="0" smtClean="0"/>
              <a:t>)</a:t>
            </a:r>
            <a:endParaRPr lang="pt-BR" sz="2000" dirty="0"/>
          </a:p>
          <a:p>
            <a:pPr marL="0" indent="0">
              <a:buNone/>
            </a:pPr>
            <a:endParaRPr lang="pt-BR" sz="2000" dirty="0" smtClean="0"/>
          </a:p>
          <a:p>
            <a:pPr algn="just"/>
            <a:r>
              <a:rPr lang="pt-BR" sz="2000" dirty="0"/>
              <a:t>Art. 1.019. Recebido o agravo de instrumento no tribunal e distribuído imediatamente, se não for o caso de aplicação do </a:t>
            </a:r>
            <a:r>
              <a:rPr lang="pt-BR" sz="2000" dirty="0">
                <a:hlinkClick r:id="rId2"/>
              </a:rPr>
              <a:t>art. 932, incisos III e IV </a:t>
            </a:r>
            <a:r>
              <a:rPr lang="pt-BR" sz="2000" dirty="0"/>
              <a:t>, o relator, no prazo de 5 (cinco) dias:</a:t>
            </a:r>
          </a:p>
          <a:p>
            <a:pPr marL="0" indent="0" algn="just">
              <a:buNone/>
            </a:pPr>
            <a:r>
              <a:rPr lang="pt-BR" sz="2000" dirty="0" smtClean="0"/>
              <a:t>	I </a:t>
            </a:r>
            <a:r>
              <a:rPr lang="pt-BR" sz="2000" dirty="0"/>
              <a:t>- poderá atribuir efeito suspensivo ao recurso ou </a:t>
            </a:r>
            <a:r>
              <a:rPr lang="pt-BR" sz="2000" dirty="0">
                <a:solidFill>
                  <a:srgbClr val="FF0000"/>
                </a:solidFill>
              </a:rPr>
              <a:t>deferir, em antecipação de tutela, total ou parcialmente, a pretensão recursal, comunicando ao juiz sua decisão</a:t>
            </a:r>
            <a:r>
              <a:rPr lang="pt-BR" sz="2000" dirty="0" smtClean="0"/>
              <a:t>;</a:t>
            </a:r>
          </a:p>
          <a:p>
            <a:pPr marL="0" indent="0" algn="just">
              <a:buNone/>
            </a:pPr>
            <a:endParaRPr lang="pt-BR" sz="2000" dirty="0"/>
          </a:p>
          <a:p>
            <a:r>
              <a:rPr lang="pt-BR" sz="2000" dirty="0"/>
              <a:t>Art. 9º Não se proferirá decisão contra uma das partes sem que ela seja previamente ouvida.</a:t>
            </a:r>
          </a:p>
          <a:p>
            <a:pPr marL="0" indent="0">
              <a:buNone/>
            </a:pPr>
            <a:r>
              <a:rPr lang="pt-BR" sz="2000" dirty="0" smtClean="0"/>
              <a:t>	Parágrafo </a:t>
            </a:r>
            <a:r>
              <a:rPr lang="pt-BR" sz="2000" dirty="0"/>
              <a:t>único. O disposto no caput não se aplica:</a:t>
            </a:r>
          </a:p>
          <a:p>
            <a:pPr marL="0" indent="0">
              <a:buNone/>
            </a:pPr>
            <a:r>
              <a:rPr lang="pt-BR" sz="2000" dirty="0" smtClean="0"/>
              <a:t>	I </a:t>
            </a:r>
            <a:r>
              <a:rPr lang="pt-BR" sz="2000" dirty="0"/>
              <a:t>- à tutela provisória de urgência;</a:t>
            </a:r>
          </a:p>
          <a:p>
            <a:pPr marL="0" indent="0">
              <a:buNone/>
            </a:pPr>
            <a:endParaRPr lang="pt-BR" sz="2000" dirty="0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040969" cy="760413"/>
          </a:xfrm>
        </p:spPr>
        <p:txBody>
          <a:bodyPr>
            <a:normAutofit/>
          </a:bodyPr>
          <a:lstStyle/>
          <a:p>
            <a:r>
              <a:rPr lang="pt-BR" dirty="0" smtClean="0"/>
              <a:t>AGRAVO DE </a:t>
            </a:r>
            <a:r>
              <a:rPr lang="pt-BR" dirty="0" smtClean="0"/>
              <a:t>INSTRUMENTO –</a:t>
            </a:r>
            <a:r>
              <a:rPr lang="pt-BR" sz="2200" dirty="0" smtClean="0"/>
              <a:t> modelo – MÉRITO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187476145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8941" y="824249"/>
            <a:ext cx="9066727" cy="56151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000" b="1" dirty="0" smtClean="0"/>
              <a:t>VI – CONCLUSÃO</a:t>
            </a:r>
            <a:endParaRPr lang="pt-BR" sz="2000" dirty="0"/>
          </a:p>
          <a:p>
            <a:pPr marL="0" indent="0">
              <a:buNone/>
            </a:pPr>
            <a:endParaRPr lang="pt-BR" sz="2000" dirty="0" smtClean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/>
              <a:t>Diante do exposto requer seja o presente recurso Admitido, Conhecido e, ao final, Provido para o fim de declarar nula a decisão proferida determinando, para tanto, a remessa dos presentes autos para a Instância Inferior ou, não sendo este o entendimento deste Egrégio Tribunal, nos termos da Teoria da Causa Madura, requer seja proferida nova decisão, nos moldes das razões recursais.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/>
              <a:t>	Requer, ainda, a condenação do Recorrido em custas e honorários sucumbenciais recursais.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/>
              <a:t>		</a:t>
            </a:r>
            <a:r>
              <a:rPr lang="pt-BR" sz="2000" dirty="0">
                <a:solidFill>
                  <a:schemeClr val="tx1"/>
                </a:solidFill>
              </a:rPr>
              <a:t>Jundiaí, SP, (data)de (Mês) de (ano)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>
                <a:solidFill>
                  <a:schemeClr val="tx1"/>
                </a:solidFill>
              </a:rPr>
              <a:t> 	Nome do ADV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>
                <a:solidFill>
                  <a:schemeClr val="tx1"/>
                </a:solidFill>
              </a:rPr>
              <a:t>	OAB/SP ____</a:t>
            </a:r>
          </a:p>
          <a:p>
            <a:pPr marL="0" indent="0">
              <a:buNone/>
            </a:pPr>
            <a:endParaRPr lang="pt-BR" sz="2000" dirty="0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040969" cy="760413"/>
          </a:xfrm>
        </p:spPr>
        <p:txBody>
          <a:bodyPr>
            <a:normAutofit/>
          </a:bodyPr>
          <a:lstStyle/>
          <a:p>
            <a:r>
              <a:rPr lang="pt-BR" dirty="0" smtClean="0"/>
              <a:t>AGRAVO DE </a:t>
            </a:r>
            <a:r>
              <a:rPr lang="pt-BR" dirty="0" smtClean="0"/>
              <a:t>INSTRUMENTO –</a:t>
            </a:r>
            <a:r>
              <a:rPr lang="pt-BR" sz="2200" dirty="0" smtClean="0"/>
              <a:t> modelo – MÉRITO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348657423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8941" y="824249"/>
            <a:ext cx="9066727" cy="56151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000" b="1" dirty="0" smtClean="0"/>
              <a:t>VI – CONCLUSÃO</a:t>
            </a:r>
            <a:endParaRPr lang="pt-BR" sz="2000" dirty="0"/>
          </a:p>
          <a:p>
            <a:pPr marL="0" indent="0">
              <a:buNone/>
            </a:pPr>
            <a:endParaRPr lang="pt-BR" sz="2000" dirty="0" smtClean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/>
              <a:t>Diante do exposto requer seja o presente recurso Admitido, Conhecido e, ao final, Provido para o fim de reformar a r. decisão  recorrida, condenando, para tanto, o Recorrido em honorários recursais.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2000" b="1" dirty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/>
              <a:t>		</a:t>
            </a:r>
            <a:r>
              <a:rPr lang="pt-BR" sz="2000" dirty="0">
                <a:solidFill>
                  <a:schemeClr val="tx1"/>
                </a:solidFill>
              </a:rPr>
              <a:t>Jundiaí, SP, (data)de (Mês) de (ano)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>
                <a:solidFill>
                  <a:schemeClr val="tx1"/>
                </a:solidFill>
              </a:rPr>
              <a:t> 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>
                <a:solidFill>
                  <a:schemeClr val="tx1"/>
                </a:solidFill>
              </a:rPr>
              <a:t>	Nome do ADV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000" dirty="0">
                <a:solidFill>
                  <a:schemeClr val="tx1"/>
                </a:solidFill>
              </a:rPr>
              <a:t>	OAB/SP ____</a:t>
            </a:r>
          </a:p>
          <a:p>
            <a:pPr marL="0" indent="0">
              <a:buNone/>
            </a:pPr>
            <a:endParaRPr lang="pt-BR" sz="2000" dirty="0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040969" cy="760413"/>
          </a:xfrm>
        </p:spPr>
        <p:txBody>
          <a:bodyPr>
            <a:normAutofit/>
          </a:bodyPr>
          <a:lstStyle/>
          <a:p>
            <a:r>
              <a:rPr lang="pt-BR" dirty="0" smtClean="0"/>
              <a:t>AGRAVO DE </a:t>
            </a:r>
            <a:r>
              <a:rPr lang="pt-BR" dirty="0" smtClean="0"/>
              <a:t>INSTRUMENTO –</a:t>
            </a:r>
            <a:r>
              <a:rPr lang="pt-BR" sz="2200" dirty="0" smtClean="0"/>
              <a:t> modelo – MÉRITO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312568090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8941" y="824249"/>
            <a:ext cx="9066727" cy="561518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pt-BR" sz="2000" b="1" dirty="0" smtClean="0"/>
          </a:p>
          <a:p>
            <a:pPr marL="0" indent="0">
              <a:buNone/>
            </a:pPr>
            <a:endParaRPr lang="pt-BR" sz="5000" b="1" dirty="0" smtClean="0"/>
          </a:p>
          <a:p>
            <a:pPr marL="0" indent="0" algn="ctr">
              <a:buNone/>
            </a:pPr>
            <a:r>
              <a:rPr lang="pt-BR" sz="5000" dirty="0" smtClean="0"/>
              <a:t>RECOMENDAÇÕES PARA </a:t>
            </a:r>
          </a:p>
          <a:p>
            <a:pPr marL="0" indent="0" algn="ctr">
              <a:buNone/>
            </a:pPr>
            <a:r>
              <a:rPr lang="pt-BR" sz="5000" dirty="0" smtClean="0"/>
              <a:t>A</a:t>
            </a:r>
          </a:p>
          <a:p>
            <a:pPr marL="0" indent="0" algn="ctr">
              <a:buNone/>
            </a:pPr>
            <a:r>
              <a:rPr lang="pt-BR" sz="5000" dirty="0" smtClean="0"/>
              <a:t>CONTRAMINUTA</a:t>
            </a:r>
            <a:endParaRPr lang="pt-BR" sz="5000" dirty="0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040969" cy="760413"/>
          </a:xfrm>
        </p:spPr>
        <p:txBody>
          <a:bodyPr>
            <a:normAutofit/>
          </a:bodyPr>
          <a:lstStyle/>
          <a:p>
            <a:r>
              <a:rPr lang="pt-BR" dirty="0" smtClean="0"/>
              <a:t>AGRAVO DE </a:t>
            </a:r>
            <a:r>
              <a:rPr lang="pt-BR" dirty="0" smtClean="0"/>
              <a:t>INSTRUMENTO –</a:t>
            </a:r>
            <a:r>
              <a:rPr lang="pt-BR" sz="2200" dirty="0" smtClean="0"/>
              <a:t> modelo – MÉRITO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95615849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Fim</a:t>
            </a:r>
            <a:r>
              <a:rPr lang="pt-BR" dirty="0" smtClean="0"/>
              <a:t>!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5000" dirty="0" smtClean="0"/>
              <a:t>Muito </a:t>
            </a:r>
            <a:r>
              <a:rPr lang="pt-BR" sz="5000" dirty="0" smtClean="0"/>
              <a:t>obrigado</a:t>
            </a:r>
            <a:endParaRPr lang="pt-BR" sz="5000" dirty="0"/>
          </a:p>
        </p:txBody>
      </p:sp>
    </p:spTree>
    <p:extLst>
      <p:ext uri="{BB962C8B-B14F-4D97-AF65-F5344CB8AC3E}">
        <p14:creationId xmlns:p14="http://schemas.microsoft.com/office/powerpoint/2010/main" val="367845158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8029</TotalTime>
  <Words>4291</Words>
  <Application>Microsoft Office PowerPoint</Application>
  <PresentationFormat>Personalizar</PresentationFormat>
  <Paragraphs>755</Paragraphs>
  <Slides>78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78</vt:i4>
      </vt:variant>
    </vt:vector>
  </HeadingPairs>
  <TitlesOfParts>
    <vt:vector size="79" baseType="lpstr">
      <vt:lpstr>Facetado</vt:lpstr>
      <vt:lpstr>CPC – Aspectos Práticos: Recursos </vt:lpstr>
      <vt:lpstr>Princípios</vt:lpstr>
      <vt:lpstr>Princípios</vt:lpstr>
      <vt:lpstr>Efeitos</vt:lpstr>
      <vt:lpstr>Taxatividade Recursal</vt:lpstr>
      <vt:lpstr>Taxatividade Recursal</vt:lpstr>
      <vt:lpstr>Despacho</vt:lpstr>
      <vt:lpstr>Regras Gerais Aplicáveis aos Recursos</vt:lpstr>
      <vt:lpstr>Regras Gerais Aplicáveis aos Recursos</vt:lpstr>
      <vt:lpstr>Regras Gerais Aplicáveis aos Recursos</vt:lpstr>
      <vt:lpstr>Regras Gerais Aplicáveis aos Recursos</vt:lpstr>
      <vt:lpstr>Regras Gerais Aplicáveis aos Recursos</vt:lpstr>
      <vt:lpstr>Regras Gerais Aplicáveis aos Recursos</vt:lpstr>
      <vt:lpstr>Regras Gerais Aplicáveis aos Recursos</vt:lpstr>
      <vt:lpstr>Regras Gerais Aplicáveis aos Recursos</vt:lpstr>
      <vt:lpstr>Apresentação do PowerPoint</vt:lpstr>
      <vt:lpstr>APELAÇÃO</vt:lpstr>
      <vt:lpstr>APELAÇÃO</vt:lpstr>
      <vt:lpstr>APELAÇÃO - DIALETICIDADE</vt:lpstr>
      <vt:lpstr>APELAÇÃO - MODELO</vt:lpstr>
      <vt:lpstr>APELAÇÃO – MODELO 1</vt:lpstr>
      <vt:lpstr>APELAÇÃO – MODELO 2</vt:lpstr>
      <vt:lpstr>APELAÇÃO – MODELO 3 Recurso Adesivo</vt:lpstr>
      <vt:lpstr>APELAÇÃO – MODELO 4 Contrarrazões</vt:lpstr>
      <vt:lpstr>APELAÇÃO – </vt:lpstr>
      <vt:lpstr>APELAÇÃO – </vt:lpstr>
      <vt:lpstr>APELAÇÃO – </vt:lpstr>
      <vt:lpstr>APELAÇÃO – CONTRARRAZÕES </vt:lpstr>
      <vt:lpstr>APELAÇÃO – </vt:lpstr>
      <vt:lpstr>APELAÇÃO – </vt:lpstr>
      <vt:lpstr>APELAÇÃO – </vt:lpstr>
      <vt:lpstr>APELAÇÃO – </vt:lpstr>
      <vt:lpstr>APELAÇÃO – </vt:lpstr>
      <vt:lpstr>APELAÇÃO – </vt:lpstr>
      <vt:lpstr>APELAÇÃO – </vt:lpstr>
      <vt:lpstr>APELAÇÃO – CONTRARRAZÕES </vt:lpstr>
      <vt:lpstr>APELAÇÃO - Pedido 1 </vt:lpstr>
      <vt:lpstr>APELAÇÃO - Pedido 2 </vt:lpstr>
      <vt:lpstr>APELAÇÃO - Pedido  CONTRARRAZÕES</vt:lpstr>
      <vt:lpstr>APELAÇÃO - Pedido  ATENÇÃO</vt:lpstr>
      <vt:lpstr>APELAÇÃO - </vt:lpstr>
      <vt:lpstr>APELAÇÃO - SUSPENSIVO </vt:lpstr>
      <vt:lpstr>APELAÇÃO - SUSPENSIVO </vt:lpstr>
      <vt:lpstr>APELAÇÃO - SUSPENSIVO </vt:lpstr>
      <vt:lpstr>APELAÇÃO - SUSPENSIVO </vt:lpstr>
      <vt:lpstr>APELAÇÃO - SUSPENSIVO </vt:lpstr>
      <vt:lpstr>APELAÇÃO - SUSPENSIVO </vt:lpstr>
      <vt:lpstr>Apresentação do PowerPoint</vt:lpstr>
      <vt:lpstr>AGRAVO DE INSTRUMENTO</vt:lpstr>
      <vt:lpstr>AGRAVO DE INSTRUMENTO</vt:lpstr>
      <vt:lpstr>AGRAVO DE INSTRUMENTO</vt:lpstr>
      <vt:lpstr>AGRAVO DE INSTRUMENTO</vt:lpstr>
      <vt:lpstr>AGRAVO DE INSTRUMENTO</vt:lpstr>
      <vt:lpstr>AGRAVO DE INSTRUMENTO</vt:lpstr>
      <vt:lpstr>AGRAVO DE INSTRUMENTO</vt:lpstr>
      <vt:lpstr>AGRAVO DE INSTRUMENTO</vt:lpstr>
      <vt:lpstr>AGRAVO DE INSTRUMENTO</vt:lpstr>
      <vt:lpstr>AGRAVO DE INSTRUMENTO</vt:lpstr>
      <vt:lpstr>AGRAVO DE INSTRUMENTO</vt:lpstr>
      <vt:lpstr>AGRAVO DE INSTRUMENTO</vt:lpstr>
      <vt:lpstr>AGRAVO DE INSTRUMENTO</vt:lpstr>
      <vt:lpstr>AGRAVO DE INSTRUMENTO – modelo – Peça de Interposição</vt:lpstr>
      <vt:lpstr>AGRAVO DE INSTRUMENTO – modelo – Peça de Interposição</vt:lpstr>
      <vt:lpstr>AGRAVO DE INSTRUMENTO – CONTRAMINUTA</vt:lpstr>
      <vt:lpstr>AGRAVO DE INSTRUMENTO – modelo – MÉRITO</vt:lpstr>
      <vt:lpstr>AGRAVO DE INSTRUMENTO – modelo – MÉRITO</vt:lpstr>
      <vt:lpstr>AGRAVO DE INSTRUMENTO – modelo – MÉRITO</vt:lpstr>
      <vt:lpstr>AGRAVO DE INSTRUMENTO – modelo – MÉRITO</vt:lpstr>
      <vt:lpstr>AGRAVO DE INSTRUMENTO – modelo – MÉRITO</vt:lpstr>
      <vt:lpstr>AGRAVO DE INSTRUMENTO – modelo – MÉRITO</vt:lpstr>
      <vt:lpstr>AGRAVO DE INSTRUMENTO – modelo – MÉRITO</vt:lpstr>
      <vt:lpstr>AGRAVO DE INSTRUMENTO – modelo – MÉRITO</vt:lpstr>
      <vt:lpstr>AGRAVO DE INSTRUMENTO – modelo – MÉRITO</vt:lpstr>
      <vt:lpstr>AGRAVO DE INSTRUMENTO – modelo – MÉRITO</vt:lpstr>
      <vt:lpstr>AGRAVO DE INSTRUMENTO – modelo – MÉRITO</vt:lpstr>
      <vt:lpstr>AGRAVO DE INSTRUMENTO – modelo – MÉRITO</vt:lpstr>
      <vt:lpstr>AGRAVO DE INSTRUMENTO – modelo – MÉRITO</vt:lpstr>
      <vt:lpstr> Fim!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Vício redibitório – aspectos processuais</dc:title>
  <dc:creator>Fábio Pinheiro Gazzi</dc:creator>
  <cp:lastModifiedBy>Camara de Salto</cp:lastModifiedBy>
  <cp:revision>580</cp:revision>
  <dcterms:created xsi:type="dcterms:W3CDTF">2016-03-11T17:54:35Z</dcterms:created>
  <dcterms:modified xsi:type="dcterms:W3CDTF">2019-07-17T20:00:15Z</dcterms:modified>
</cp:coreProperties>
</file>