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56" r:id="rId2"/>
    <p:sldId id="404" r:id="rId3"/>
    <p:sldId id="343" r:id="rId4"/>
    <p:sldId id="305" r:id="rId5"/>
    <p:sldId id="306" r:id="rId6"/>
    <p:sldId id="283" r:id="rId7"/>
    <p:sldId id="308" r:id="rId8"/>
    <p:sldId id="309" r:id="rId9"/>
    <p:sldId id="310" r:id="rId10"/>
    <p:sldId id="406" r:id="rId11"/>
    <p:sldId id="405" r:id="rId12"/>
    <p:sldId id="409" r:id="rId13"/>
    <p:sldId id="408" r:id="rId14"/>
    <p:sldId id="407" r:id="rId15"/>
    <p:sldId id="410" r:id="rId16"/>
    <p:sldId id="411" r:id="rId17"/>
    <p:sldId id="311" r:id="rId18"/>
    <p:sldId id="312" r:id="rId19"/>
    <p:sldId id="313" r:id="rId20"/>
    <p:sldId id="314" r:id="rId21"/>
    <p:sldId id="418" r:id="rId22"/>
    <p:sldId id="316" r:id="rId23"/>
    <p:sldId id="317" r:id="rId24"/>
    <p:sldId id="371" r:id="rId25"/>
    <p:sldId id="412" r:id="rId26"/>
    <p:sldId id="413" r:id="rId27"/>
    <p:sldId id="325" r:id="rId28"/>
    <p:sldId id="326" r:id="rId29"/>
    <p:sldId id="415" r:id="rId30"/>
    <p:sldId id="419" r:id="rId31"/>
    <p:sldId id="374" r:id="rId32"/>
    <p:sldId id="327" r:id="rId33"/>
    <p:sldId id="328" r:id="rId34"/>
    <p:sldId id="330" r:id="rId35"/>
    <p:sldId id="41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43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ristiane@pinheirocavalcante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anet.com.br/" TargetMode="External"/><Relationship Id="rId2" Type="http://schemas.openxmlformats.org/officeDocument/2006/relationships/hyperlink" Target="https://www.ocupacoes.com.br/cbo-mt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Prática Processual  Previdenciária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Dra. Cristiane Pinheiro Cavalcante Basile  -  Advogada</a:t>
            </a:r>
          </a:p>
          <a:p>
            <a:r>
              <a:rPr lang="pt-BR" dirty="0"/>
              <a:t>Contato: </a:t>
            </a:r>
            <a:r>
              <a:rPr lang="pt-BR" dirty="0">
                <a:hlinkClick r:id="rId2"/>
              </a:rPr>
              <a:t>cristiane@pinheirocavalcante.com.br</a:t>
            </a:r>
            <a:endParaRPr lang="pt-BR" dirty="0"/>
          </a:p>
          <a:p>
            <a:r>
              <a:rPr lang="pt-BR" dirty="0"/>
              <a:t>	Telefone: (11) 4807-3211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093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Petição Inicial</a:t>
            </a:r>
          </a:p>
        </p:txBody>
      </p:sp>
    </p:spTree>
    <p:extLst>
      <p:ext uri="{BB962C8B-B14F-4D97-AF65-F5344CB8AC3E}">
        <p14:creationId xmlns:p14="http://schemas.microsoft.com/office/powerpoint/2010/main" val="51905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Competência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365161"/>
            <a:ext cx="8389393" cy="4676201"/>
          </a:xfrm>
        </p:spPr>
        <p:txBody>
          <a:bodyPr>
            <a:normAutofit/>
          </a:bodyPr>
          <a:lstStyle/>
          <a:p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r>
              <a:rPr lang="pt-BR" sz="2000" dirty="0"/>
              <a:t>Regra Geral  - Justiça Federal </a:t>
            </a:r>
            <a:r>
              <a:rPr lang="pt-BR" sz="2000" dirty="0">
                <a:solidFill>
                  <a:srgbClr val="FF0000"/>
                </a:solidFill>
              </a:rPr>
              <a:t>(art. 109, I da CF/88)</a:t>
            </a:r>
            <a:endParaRPr lang="pt-BR" sz="2000" dirty="0"/>
          </a:p>
          <a:p>
            <a:pPr lvl="1"/>
            <a:r>
              <a:rPr lang="pt-BR" dirty="0"/>
              <a:t>Competência exclusiva </a:t>
            </a:r>
          </a:p>
          <a:p>
            <a:endParaRPr lang="pt-BR" sz="2000" dirty="0"/>
          </a:p>
          <a:p>
            <a:r>
              <a:rPr lang="pt-BR" sz="2000" dirty="0"/>
              <a:t>Súmula 689 STF</a:t>
            </a:r>
          </a:p>
          <a:p>
            <a:pPr lvl="1" algn="just"/>
            <a:r>
              <a:rPr lang="pt-BR" sz="1800" dirty="0"/>
              <a:t>O segurado pode ajuizar ação contra a instituição previdenciária perante o Juízo Federal do seu domicílio ou nas Varas Federais da capital do Estado-membro.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5305B7F9-F73C-4A31-B567-A36273363BFC}"/>
              </a:ext>
            </a:extLst>
          </p:cNvPr>
          <p:cNvSpPr/>
          <p:nvPr/>
        </p:nvSpPr>
        <p:spPr>
          <a:xfrm>
            <a:off x="9066727" y="0"/>
            <a:ext cx="3125274" cy="4803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/>
              <a:t>CF/88 – Artigo 109. Aos juízes federais compete processar e julgar: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 – as causas que a União, entidade autárquica ou empresa pública federal forem interessadas na condição de autoras,  rés, assistentes ou oponentes, exceto as de falência, as de acidente de trabalho e as sujeitas à Justiça Eleitoral e a Justiça do Trabalho;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68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49382"/>
            <a:ext cx="8596668" cy="678873"/>
          </a:xfrm>
        </p:spPr>
        <p:txBody>
          <a:bodyPr/>
          <a:lstStyle/>
          <a:p>
            <a:r>
              <a:rPr lang="pt-BR" dirty="0" smtClean="0"/>
              <a:t>Exceção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810490"/>
            <a:ext cx="8596668" cy="6047509"/>
          </a:xfrm>
        </p:spPr>
        <p:txBody>
          <a:bodyPr>
            <a:normAutofit lnSpcReduction="10000"/>
          </a:bodyPr>
          <a:lstStyle/>
          <a:p>
            <a:endParaRPr lang="pt-BR" sz="2000" dirty="0"/>
          </a:p>
          <a:p>
            <a:r>
              <a:rPr lang="pt-BR" sz="2000" dirty="0"/>
              <a:t>Ações Acidentárias – JUSTIÇA ESTADUAL</a:t>
            </a:r>
          </a:p>
          <a:p>
            <a:pPr lvl="1"/>
            <a:r>
              <a:rPr lang="pt-BR" sz="1800" dirty="0"/>
              <a:t>Competência absoluta em razão da matéria (Súmula 501 - STJ)</a:t>
            </a:r>
            <a:br>
              <a:rPr lang="pt-BR" sz="1800" dirty="0"/>
            </a:br>
            <a:endParaRPr lang="pt-BR" sz="1800" dirty="0"/>
          </a:p>
          <a:p>
            <a:pPr lvl="1"/>
            <a:r>
              <a:rPr lang="pt-BR" sz="1800" dirty="0"/>
              <a:t>São ações em que a causa de pedir consiste em acidente do trabalho, moléstia ocupacional ou evento equiparado:</a:t>
            </a:r>
          </a:p>
          <a:p>
            <a:pPr lvl="2"/>
            <a:r>
              <a:rPr lang="pt-BR" sz="1800" dirty="0"/>
              <a:t>Auxílio doença acidentário (B 91);</a:t>
            </a:r>
          </a:p>
          <a:p>
            <a:pPr lvl="2"/>
            <a:r>
              <a:rPr lang="pt-BR" sz="1800" dirty="0"/>
              <a:t>Aposentadoria Invalidez acidentária (B 92);</a:t>
            </a:r>
          </a:p>
          <a:p>
            <a:pPr lvl="2"/>
            <a:r>
              <a:rPr lang="pt-BR" sz="1800" dirty="0"/>
              <a:t>auxilio acidente – se decorrer de acidente do trabalho ( B 94);</a:t>
            </a:r>
          </a:p>
          <a:p>
            <a:pPr lvl="2"/>
            <a:r>
              <a:rPr lang="pt-BR" sz="1800" dirty="0"/>
              <a:t>Pensão por morte acidentária ( B 93);</a:t>
            </a:r>
          </a:p>
          <a:p>
            <a:pPr lvl="2"/>
            <a:r>
              <a:rPr lang="pt-BR" sz="1800" dirty="0"/>
              <a:t>Revisão de benefício por acidente do trabalho.</a:t>
            </a:r>
          </a:p>
          <a:p>
            <a:pPr marL="914400" lvl="2" indent="0">
              <a:buNone/>
            </a:pPr>
            <a:endParaRPr lang="pt-BR" sz="1800" dirty="0"/>
          </a:p>
          <a:p>
            <a:r>
              <a:rPr lang="pt-BR" sz="2000" dirty="0"/>
              <a:t>CONTRIBUINTE INDIVIDUAL, FACULTATIVO – Não recebem benefício acidentário.</a:t>
            </a:r>
            <a:br>
              <a:rPr lang="pt-BR" sz="2000" dirty="0"/>
            </a:br>
            <a:endParaRPr lang="pt-BR" sz="2000" dirty="0"/>
          </a:p>
          <a:p>
            <a:r>
              <a:rPr lang="pt-BR" sz="2000" b="1" dirty="0"/>
              <a:t>MANDADO DE SEGURANÇA</a:t>
            </a:r>
            <a:r>
              <a:rPr lang="pt-BR" sz="2000" dirty="0"/>
              <a:t> – Competência </a:t>
            </a:r>
            <a:r>
              <a:rPr lang="pt-BR" sz="2000" b="1" u="sng" dirty="0"/>
              <a:t>sempre</a:t>
            </a:r>
            <a:r>
              <a:rPr lang="pt-BR" sz="2000" dirty="0"/>
              <a:t> da Justiça Federal;</a:t>
            </a:r>
          </a:p>
          <a:p>
            <a:r>
              <a:rPr lang="pt-BR" sz="2000" dirty="0"/>
              <a:t>Não cabe em sede de JEF – Art. 3º, I da lei 10.259/2001</a:t>
            </a:r>
          </a:p>
          <a:p>
            <a:pPr marL="0" indent="0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1123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593830" cy="762000"/>
          </a:xfrm>
        </p:spPr>
        <p:txBody>
          <a:bodyPr>
            <a:normAutofit/>
          </a:bodyPr>
          <a:lstStyle/>
          <a:p>
            <a:r>
              <a:rPr lang="pt-BR" sz="3200" dirty="0"/>
              <a:t>Competência por Delegação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371601"/>
            <a:ext cx="8596668" cy="1427018"/>
          </a:xfrm>
        </p:spPr>
        <p:txBody>
          <a:bodyPr>
            <a:normAutofit fontScale="85000" lnSpcReduction="20000"/>
          </a:bodyPr>
          <a:lstStyle/>
          <a:p>
            <a:r>
              <a:rPr lang="pt-BR" sz="2000" dirty="0"/>
              <a:t>Definidas no Art. 109 §3º da CF/88 - </a:t>
            </a:r>
            <a:r>
              <a:rPr lang="pt-BR" sz="2000" i="1" dirty="0"/>
              <a:t>As ações previdenciárias poderão ser processadas e julgadas pela Justiça Estadual, quando no foro do domicílio dos segurados ou beneficiários não houver sede de vara do Juízo federal</a:t>
            </a:r>
            <a:r>
              <a:rPr lang="pt-BR" sz="2000" i="1" dirty="0" smtClean="0"/>
              <a:t>.</a:t>
            </a:r>
          </a:p>
          <a:p>
            <a:pPr marL="0" indent="0">
              <a:buNone/>
            </a:pPr>
            <a:endParaRPr lang="pt-BR" sz="2000" i="1" dirty="0" smtClean="0"/>
          </a:p>
          <a:p>
            <a:r>
              <a:rPr lang="pt-BR" sz="2000" b="1" i="1" dirty="0" smtClean="0"/>
              <a:t>RECURSOS – TRF da região.</a:t>
            </a:r>
            <a:endParaRPr lang="pt-BR" sz="2000" b="1" i="1" dirty="0"/>
          </a:p>
          <a:p>
            <a:endParaRPr lang="pt-BR" sz="2000" dirty="0"/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9FC28E22-2219-489A-9649-651AF656C0C8}"/>
              </a:ext>
            </a:extLst>
          </p:cNvPr>
          <p:cNvSpPr txBox="1">
            <a:spLocks/>
          </p:cNvSpPr>
          <p:nvPr/>
        </p:nvSpPr>
        <p:spPr>
          <a:xfrm>
            <a:off x="829734" y="3228115"/>
            <a:ext cx="759383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3200" dirty="0"/>
              <a:t>Competência do Juizado Especial Federal - JEF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="" xmlns:a16="http://schemas.microsoft.com/office/drawing/2014/main" id="{AA67756D-4201-4B47-A90C-70472BF39154}"/>
              </a:ext>
            </a:extLst>
          </p:cNvPr>
          <p:cNvSpPr txBox="1">
            <a:spLocks/>
          </p:cNvSpPr>
          <p:nvPr/>
        </p:nvSpPr>
        <p:spPr>
          <a:xfrm>
            <a:off x="829734" y="4073238"/>
            <a:ext cx="8596668" cy="1427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Ações previdenciárias cujo valor não ultrapasse 60 salários mínimos;</a:t>
            </a:r>
          </a:p>
          <a:p>
            <a:r>
              <a:rPr lang="pt-BR" sz="2000" dirty="0"/>
              <a:t>Artigo 3º da lei 10.259/01.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687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 da Causa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42435"/>
            <a:ext cx="8596668" cy="4598928"/>
          </a:xfrm>
        </p:spPr>
        <p:txBody>
          <a:bodyPr>
            <a:normAutofit/>
          </a:bodyPr>
          <a:lstStyle/>
          <a:p>
            <a:pPr algn="just"/>
            <a:r>
              <a:rPr lang="pt-BR" sz="2000" dirty="0"/>
              <a:t>CPC - Art. 292. O valor da causa constará da petição inicial ou da reconvenção e será:</a:t>
            </a:r>
          </a:p>
          <a:p>
            <a:pPr algn="just"/>
            <a:endParaRPr lang="pt-BR" sz="2000" dirty="0"/>
          </a:p>
          <a:p>
            <a:pPr lvl="1" algn="just"/>
            <a:r>
              <a:rPr lang="pt-BR" sz="1800" dirty="0"/>
              <a:t>VI - na ação em que há cumulação de pedidos, a quantia correspondente à soma dos valores de todos eles;</a:t>
            </a:r>
          </a:p>
          <a:p>
            <a:pPr algn="just"/>
            <a:endParaRPr lang="pt-BR" sz="2000" dirty="0"/>
          </a:p>
          <a:p>
            <a:pPr lvl="1" algn="just"/>
            <a:r>
              <a:rPr lang="pt-BR" sz="1800" dirty="0"/>
              <a:t>§ 1º Quando se </a:t>
            </a:r>
            <a:r>
              <a:rPr lang="pt-BR" sz="1800" b="1" dirty="0"/>
              <a:t>pedirem prestações vencidas e vincendas</a:t>
            </a:r>
            <a:r>
              <a:rPr lang="pt-BR" sz="1800" dirty="0"/>
              <a:t>, considerar-se-á o valor de umas e outras.</a:t>
            </a:r>
          </a:p>
          <a:p>
            <a:pPr algn="just"/>
            <a:endParaRPr lang="pt-BR" sz="2000" dirty="0"/>
          </a:p>
          <a:p>
            <a:pPr lvl="1" algn="just"/>
            <a:r>
              <a:rPr lang="pt-BR" sz="1800" dirty="0"/>
              <a:t>§ 2º O valor das </a:t>
            </a:r>
            <a:r>
              <a:rPr lang="pt-BR" sz="1800" b="1" dirty="0"/>
              <a:t>prestações vincendas será igual a uma prestação anual</a:t>
            </a:r>
            <a:r>
              <a:rPr lang="pt-BR" sz="1800" dirty="0"/>
              <a:t>, se a obrigação for por tempo indeterminado ou por tempo superior a 1 (um) ano, e, se por tempo inferior, será igual à soma das prestações.</a:t>
            </a:r>
            <a:endParaRPr lang="pt-B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3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9274" y="2925417"/>
            <a:ext cx="6054770" cy="1007166"/>
          </a:xfrm>
        </p:spPr>
        <p:txBody>
          <a:bodyPr>
            <a:normAutofit/>
          </a:bodyPr>
          <a:lstStyle/>
          <a:p>
            <a:pPr algn="r"/>
            <a:r>
              <a:rPr lang="pt-BR" sz="4400" dirty="0"/>
              <a:t>Modelo </a:t>
            </a:r>
            <a:r>
              <a:rPr lang="pt-BR" sz="4400" dirty="0" err="1"/>
              <a:t>Cnis</a:t>
            </a:r>
            <a:r>
              <a:rPr lang="pt-BR" sz="4400" dirty="0"/>
              <a:t> e </a:t>
            </a:r>
            <a:r>
              <a:rPr lang="pt-BR" sz="4400" dirty="0" err="1"/>
              <a:t>Cáculos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75847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6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F02B8595-81E1-4E85-BA70-C13087FD2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86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9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0F57DD1-4657-4011-8B56-8945321F0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08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6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5A8C064-E920-4A8E-964B-09B3D7FD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195" y="2925417"/>
            <a:ext cx="6651118" cy="1007166"/>
          </a:xfrm>
        </p:spPr>
        <p:txBody>
          <a:bodyPr>
            <a:normAutofit fontScale="90000"/>
          </a:bodyPr>
          <a:lstStyle/>
          <a:p>
            <a:r>
              <a:rPr lang="pt-BR" sz="4400" dirty="0"/>
              <a:t>Modelo Carta de Concessão</a:t>
            </a:r>
          </a:p>
        </p:txBody>
      </p:sp>
    </p:spTree>
    <p:extLst>
      <p:ext uri="{BB962C8B-B14F-4D97-AF65-F5344CB8AC3E}">
        <p14:creationId xmlns:p14="http://schemas.microsoft.com/office/powerpoint/2010/main" val="11180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0E0FAE2-4D19-42DD-9FDD-6A79DADCD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92139" cy="68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B087C84B-1FBA-4F26-8918-AC1C44C74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19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6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29E7BBA0-2725-4C0F-B6B5-75B1DE996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72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6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8F40F1B5-EF9E-4043-8FFA-B435E1A0C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01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5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2609"/>
          </a:xfrm>
        </p:spPr>
        <p:txBody>
          <a:bodyPr/>
          <a:lstStyle/>
          <a:p>
            <a:r>
              <a:rPr lang="pt-BR" dirty="0"/>
              <a:t>Ação de Concessão de Benefício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272209"/>
            <a:ext cx="8864231" cy="5194368"/>
          </a:xfrm>
        </p:spPr>
        <p:txBody>
          <a:bodyPr>
            <a:normAutofit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u="sng" dirty="0">
                <a:solidFill>
                  <a:schemeClr val="tx1"/>
                </a:solidFill>
              </a:rPr>
              <a:t>Passo-a-passo</a:t>
            </a:r>
          </a:p>
          <a:p>
            <a:pPr algn="just"/>
            <a:r>
              <a:rPr lang="pt-B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1º </a:t>
            </a:r>
            <a:r>
              <a:rPr lang="pt-BR" sz="2000" dirty="0">
                <a:solidFill>
                  <a:schemeClr val="tx1"/>
                </a:solidFill>
              </a:rPr>
              <a:t>Calcular a RMI – Art. 29 I, II da Lei 8.213/1991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lvl="1" algn="just"/>
            <a:r>
              <a:rPr lang="pt-BR" sz="2000" dirty="0">
                <a:solidFill>
                  <a:schemeClr val="tx1"/>
                </a:solidFill>
              </a:rPr>
              <a:t>Art. 29. O salário-de-benefício consiste</a:t>
            </a:r>
          </a:p>
          <a:p>
            <a:pPr lvl="2" algn="just"/>
            <a:r>
              <a:rPr lang="pt-BR" sz="1800" dirty="0">
                <a:solidFill>
                  <a:schemeClr val="tx1"/>
                </a:solidFill>
              </a:rPr>
              <a:t>I - para os benefícios de que tratam as alíneas b e c do inciso I do art. 18, na média aritmética simples dos maiores salários-de-contribuição correspondentes a oitenta por cento de todo o período contributivo, multiplicada pelo fator previdenciário;                    </a:t>
            </a:r>
          </a:p>
          <a:p>
            <a:pPr lvl="2" algn="just"/>
            <a:r>
              <a:rPr lang="pt-BR" sz="1800" dirty="0">
                <a:solidFill>
                  <a:schemeClr val="tx1"/>
                </a:solidFill>
              </a:rPr>
              <a:t>II - para os benefícios de que tratam as alíneas a, d, e </a:t>
            </a:r>
            <a:r>
              <a:rPr lang="pt-BR" sz="1800" dirty="0" err="1">
                <a:solidFill>
                  <a:schemeClr val="tx1"/>
                </a:solidFill>
              </a:rPr>
              <a:t>e</a:t>
            </a:r>
            <a:r>
              <a:rPr lang="pt-BR" sz="1800" dirty="0">
                <a:solidFill>
                  <a:schemeClr val="tx1"/>
                </a:solidFill>
              </a:rPr>
              <a:t> h do inciso I do art. 18, na média aritmética simples dos maiores salários-de-contribuição correspondentes a oitenta por cento de todo o período contributivo.</a:t>
            </a:r>
          </a:p>
          <a:p>
            <a:pPr lvl="2"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823264"/>
            <a:ext cx="8596668" cy="755374"/>
          </a:xfrm>
        </p:spPr>
        <p:txBody>
          <a:bodyPr>
            <a:normAutofit/>
          </a:bodyPr>
          <a:lstStyle/>
          <a:p>
            <a:r>
              <a:rPr lang="pt-BR" sz="2400" dirty="0"/>
              <a:t>Lembrando que: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776276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pt-BR" sz="2000" dirty="0"/>
              <a:t>a)	Auxílio acidente – 50% do salário do benefício;</a:t>
            </a:r>
          </a:p>
          <a:p>
            <a:pPr marL="0" indent="0">
              <a:buNone/>
            </a:pPr>
            <a:r>
              <a:rPr lang="pt-BR" sz="2000" dirty="0"/>
              <a:t> </a:t>
            </a:r>
          </a:p>
          <a:p>
            <a:r>
              <a:rPr lang="pt-BR" sz="2000" dirty="0"/>
              <a:t>b)	Aposentadoria por idade – 70% do salário de benefício, acrescido de 1% a cada grupo de 12 contribuições mensais, até o limite máximo de 100%;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000" dirty="0"/>
              <a:t>c)	Auxílio doença : 91% de salário de benefício;</a:t>
            </a:r>
          </a:p>
          <a:p>
            <a:pPr marL="0" indent="0">
              <a:buNone/>
            </a:pPr>
            <a:r>
              <a:rPr lang="pt-BR" sz="2000" dirty="0"/>
              <a:t> </a:t>
            </a:r>
          </a:p>
          <a:p>
            <a:r>
              <a:rPr lang="pt-BR" sz="2000" dirty="0"/>
              <a:t>d)	Aposentadoria invalidez, especial e por tempo de </a:t>
            </a:r>
            <a:r>
              <a:rPr lang="pt-BR" sz="2000" dirty="0" smtClean="0"/>
              <a:t>contribuição: 100% </a:t>
            </a:r>
            <a:r>
              <a:rPr lang="pt-BR" sz="2000" dirty="0"/>
              <a:t>do salário de benefício.</a:t>
            </a:r>
          </a:p>
          <a:p>
            <a:pPr lvl="2" algn="just"/>
            <a:endParaRPr lang="pt-BR" dirty="0">
              <a:solidFill>
                <a:schemeClr val="tx1"/>
              </a:solidFill>
            </a:endParaRP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0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5861"/>
          </a:xfrm>
        </p:spPr>
        <p:txBody>
          <a:bodyPr/>
          <a:lstStyle/>
          <a:p>
            <a:r>
              <a:rPr lang="pt-BR" dirty="0"/>
              <a:t>2º </a:t>
            </a: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Somar todas as prestações vencidas desde a DER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590745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</a:rPr>
              <a:t>Resolução </a:t>
            </a:r>
            <a:r>
              <a:rPr lang="pt-BR" dirty="0">
                <a:solidFill>
                  <a:srgbClr val="FF0000"/>
                </a:solidFill>
              </a:rPr>
              <a:t>INSS/PRES nº 438</a:t>
            </a:r>
          </a:p>
          <a:p>
            <a:pPr marL="0" indent="0" algn="just">
              <a:buNone/>
            </a:pPr>
            <a:endParaRPr lang="pt-BR" dirty="0">
              <a:solidFill>
                <a:srgbClr val="FF0000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Art. 12. A </a:t>
            </a:r>
            <a:r>
              <a:rPr lang="pt-BR" sz="2000" dirty="0">
                <a:solidFill>
                  <a:srgbClr val="FF0000"/>
                </a:solidFill>
              </a:rPr>
              <a:t>Data de Entrada do Requerimento (DER)</a:t>
            </a: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b="1" dirty="0">
                <a:solidFill>
                  <a:schemeClr val="tx1"/>
                </a:solidFill>
              </a:rPr>
              <a:t>do benefício ou serviço será a data da solicitação do agendamento, aplicando-se o mesmo para os requerimentos de recurso e revisão</a:t>
            </a:r>
            <a:r>
              <a:rPr lang="pt-BR" sz="2000" dirty="0">
                <a:solidFill>
                  <a:schemeClr val="tx1"/>
                </a:solidFill>
              </a:rPr>
              <a:t>, exceto em caso de não comparecimento ou remarcação pelo segurado.</a:t>
            </a:r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EX.: RMI – R$ 2.310,00 x 24 meses = R$ 55.440,00 (cinquenta e cinco mil quatrocentos e quarenta reais).</a:t>
            </a:r>
          </a:p>
        </p:txBody>
      </p:sp>
    </p:spTree>
    <p:extLst>
      <p:ext uri="{BB962C8B-B14F-4D97-AF65-F5344CB8AC3E}">
        <p14:creationId xmlns:p14="http://schemas.microsoft.com/office/powerpoint/2010/main" val="120717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5617"/>
          </a:xfrm>
        </p:spPr>
        <p:txBody>
          <a:bodyPr>
            <a:normAutofit fontScale="90000"/>
          </a:bodyPr>
          <a:lstStyle/>
          <a:p>
            <a:r>
              <a:rPr lang="pt-BR" dirty="0"/>
              <a:t>3º </a:t>
            </a:r>
            <a:r>
              <a:rPr lang="pt-BR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Somar as prestações vincendas em 12 meses.</a:t>
            </a: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348" y="1241692"/>
            <a:ext cx="8596668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EX.: R$ 2.310,00 x 12= R$ 27.720,00 (vinte e sete mil setecentos e vinte reais) 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b="1" u="sng" dirty="0">
                <a:solidFill>
                  <a:schemeClr val="tx1"/>
                </a:solidFill>
              </a:rPr>
              <a:t>Totalizando</a:t>
            </a:r>
            <a:r>
              <a:rPr lang="pt-BR" dirty="0">
                <a:solidFill>
                  <a:schemeClr val="tx1"/>
                </a:solidFill>
              </a:rPr>
              <a:t> – R$55.440,00 + 27.720,00 = R$ 83.160,00 (oitenta e três mil cento e sessenta reais). 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b="1" u="sng" dirty="0">
                <a:solidFill>
                  <a:schemeClr val="tx1"/>
                </a:solidFill>
              </a:rPr>
              <a:t>TETO DO JEF </a:t>
            </a:r>
            <a:r>
              <a:rPr lang="pt-BR" dirty="0">
                <a:solidFill>
                  <a:schemeClr val="tx1"/>
                </a:solidFill>
              </a:rPr>
              <a:t>= 60 SM x 998,00 = R$ 59.880,00 (cinquenta e nove mil, oitocentos e oitenta reais). </a:t>
            </a: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677334" y="4775437"/>
            <a:ext cx="8596668" cy="4422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800" dirty="0" smtClean="0"/>
              <a:t>Revisão</a:t>
            </a:r>
            <a:endParaRPr lang="pt-BR" sz="2800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677334" y="5478246"/>
            <a:ext cx="9129275" cy="326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 smtClean="0">
                <a:solidFill>
                  <a:schemeClr val="tx1"/>
                </a:solidFill>
              </a:rPr>
              <a:t>RMI Concedida – RMI revisada = Diferença atualizada (últimos 05 anos)</a:t>
            </a: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u="sng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90521"/>
            <a:ext cx="9129275" cy="525723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u="sng" dirty="0">
              <a:solidFill>
                <a:schemeClr val="tx1"/>
              </a:solidFill>
            </a:endParaRPr>
          </a:p>
          <a:p>
            <a:pPr algn="just"/>
            <a:r>
              <a:rPr lang="pt-BR" u="sng" dirty="0">
                <a:solidFill>
                  <a:schemeClr val="tx1"/>
                </a:solidFill>
              </a:rPr>
              <a:t>II - Qualificação das partes conforme artigo 319 do CPC</a:t>
            </a:r>
            <a:r>
              <a:rPr lang="pt-BR" dirty="0" smtClean="0">
                <a:solidFill>
                  <a:schemeClr val="tx1"/>
                </a:solidFill>
              </a:rPr>
              <a:t>;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lvl="1" algn="just"/>
            <a:r>
              <a:rPr lang="pt-BR" dirty="0">
                <a:solidFill>
                  <a:schemeClr val="tx1"/>
                </a:solidFill>
              </a:rPr>
              <a:t>os nomes, os prenomes, o estado civil, a existência de união estável, a profissão, o número de inscrição no Cadastro de Pessoas Físicas ou no Cadastro Nacional da Pessoa Jurídica, o endereço eletrônico, o domicílio e a residência do autor e do réu</a:t>
            </a:r>
            <a:r>
              <a:rPr lang="pt-BR" dirty="0" smtClean="0">
                <a:solidFill>
                  <a:schemeClr val="tx1"/>
                </a:solidFill>
              </a:rPr>
              <a:t>;</a:t>
            </a:r>
          </a:p>
          <a:p>
            <a:pPr marL="457200" lvl="1" indent="0" algn="just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Na </a:t>
            </a:r>
            <a:r>
              <a:rPr lang="pt-BR" dirty="0">
                <a:solidFill>
                  <a:schemeClr val="tx1"/>
                </a:solidFill>
              </a:rPr>
              <a:t>qualificação poderá ser incluído o número do </a:t>
            </a:r>
            <a:r>
              <a:rPr lang="pt-BR" dirty="0" smtClean="0">
                <a:solidFill>
                  <a:schemeClr val="tx1"/>
                </a:solidFill>
              </a:rPr>
              <a:t>benefício (NB).</a:t>
            </a:r>
            <a:endParaRPr lang="pt-BR" dirty="0">
              <a:solidFill>
                <a:schemeClr val="tx1"/>
              </a:solidFill>
            </a:endParaRPr>
          </a:p>
          <a:p>
            <a:pPr lvl="1" algn="just"/>
            <a:endParaRPr lang="pt-BR" dirty="0">
              <a:solidFill>
                <a:schemeClr val="tx1"/>
              </a:solidFill>
            </a:endParaRPr>
          </a:p>
          <a:p>
            <a:pPr lvl="1" algn="just"/>
            <a:r>
              <a:rPr lang="pt-BR" dirty="0">
                <a:solidFill>
                  <a:schemeClr val="tx1"/>
                </a:solidFill>
              </a:rPr>
              <a:t>Atualmente com o sistema eletrônico e o cadastramento dos autos antes da juntada </a:t>
            </a:r>
            <a:r>
              <a:rPr lang="pt-BR" dirty="0" smtClean="0">
                <a:solidFill>
                  <a:schemeClr val="tx1"/>
                </a:solidFill>
              </a:rPr>
              <a:t>da </a:t>
            </a:r>
            <a:r>
              <a:rPr lang="pt-BR" dirty="0">
                <a:solidFill>
                  <a:schemeClr val="tx1"/>
                </a:solidFill>
              </a:rPr>
              <a:t>inicial tanto no JEF, quanto nas </a:t>
            </a:r>
            <a:r>
              <a:rPr lang="pt-BR" dirty="0" smtClean="0">
                <a:solidFill>
                  <a:schemeClr val="tx1"/>
                </a:solidFill>
              </a:rPr>
              <a:t>Varas </a:t>
            </a:r>
            <a:r>
              <a:rPr lang="pt-BR" dirty="0">
                <a:solidFill>
                  <a:schemeClr val="tx1"/>
                </a:solidFill>
              </a:rPr>
              <a:t>F</a:t>
            </a:r>
            <a:r>
              <a:rPr lang="pt-BR" dirty="0" smtClean="0">
                <a:solidFill>
                  <a:schemeClr val="tx1"/>
                </a:solidFill>
              </a:rPr>
              <a:t>ederais faculta </a:t>
            </a:r>
            <a:r>
              <a:rPr lang="pt-BR" dirty="0">
                <a:solidFill>
                  <a:schemeClr val="tx1"/>
                </a:solidFill>
              </a:rPr>
              <a:t>apenas a informação </a:t>
            </a:r>
            <a:r>
              <a:rPr lang="pt-BR" b="1" dirty="0">
                <a:solidFill>
                  <a:schemeClr val="tx1"/>
                </a:solidFill>
              </a:rPr>
              <a:t>“já cadastrado eletronicamente”.</a:t>
            </a:r>
          </a:p>
          <a:p>
            <a:pPr marL="457200" lvl="1" indent="0" algn="just">
              <a:buNone/>
            </a:pPr>
            <a:endParaRPr lang="pt-BR" b="1" dirty="0">
              <a:solidFill>
                <a:schemeClr val="tx1"/>
              </a:solidFill>
            </a:endParaRPr>
          </a:p>
          <a:p>
            <a:pPr algn="just"/>
            <a:r>
              <a:rPr lang="pt-BR" u="sng" dirty="0">
                <a:solidFill>
                  <a:schemeClr val="tx1"/>
                </a:solidFill>
              </a:rPr>
              <a:t>III - Os fatos e fundamentos jurídicos do pedido;</a:t>
            </a:r>
          </a:p>
          <a:p>
            <a:pPr lvl="1" algn="just"/>
            <a:r>
              <a:rPr lang="pt-BR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Fatos  </a:t>
            </a:r>
            <a:r>
              <a:rPr lang="pt-B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- (causa de pedir remota)</a:t>
            </a:r>
          </a:p>
          <a:p>
            <a:pPr marL="457200" lvl="1" indent="0" algn="just">
              <a:buNone/>
            </a:pPr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47057" y="479753"/>
            <a:ext cx="5265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u="sng" dirty="0"/>
              <a:t>Seguindo com a Peça </a:t>
            </a:r>
            <a:r>
              <a:rPr lang="pt-BR" sz="2400" u="sng" dirty="0" smtClean="0"/>
              <a:t>Prática...</a:t>
            </a:r>
            <a:endParaRPr lang="pt-BR" sz="2400" u="sng" dirty="0"/>
          </a:p>
        </p:txBody>
      </p:sp>
    </p:spTree>
    <p:extLst>
      <p:ext uri="{BB962C8B-B14F-4D97-AF65-F5344CB8AC3E}">
        <p14:creationId xmlns:p14="http://schemas.microsoft.com/office/powerpoint/2010/main" val="21738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247" y="-1"/>
            <a:ext cx="9290914" cy="6361043"/>
          </a:xfrm>
        </p:spPr>
        <p:txBody>
          <a:bodyPr>
            <a:noAutofit/>
          </a:bodyPr>
          <a:lstStyle/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a) informar </a:t>
            </a:r>
            <a:r>
              <a:rPr lang="pt-BR" sz="2000" dirty="0" smtClean="0">
                <a:solidFill>
                  <a:schemeClr val="tx1"/>
                </a:solidFill>
              </a:rPr>
              <a:t>NB (nº Benefício)</a:t>
            </a:r>
            <a:r>
              <a:rPr lang="pt-BR" sz="2000" dirty="0" smtClean="0">
                <a:solidFill>
                  <a:schemeClr val="tx1"/>
                </a:solidFill>
              </a:rPr>
              <a:t>, DER (Data Entrada Requerimento) e </a:t>
            </a:r>
            <a:r>
              <a:rPr lang="pt-BR" sz="2000" dirty="0">
                <a:solidFill>
                  <a:schemeClr val="tx1"/>
                </a:solidFill>
              </a:rPr>
              <a:t>ou </a:t>
            </a:r>
            <a:r>
              <a:rPr lang="pt-BR" sz="2000" dirty="0" smtClean="0">
                <a:solidFill>
                  <a:schemeClr val="tx1"/>
                </a:solidFill>
              </a:rPr>
              <a:t>DIB (Data Início Benefício)</a:t>
            </a:r>
            <a:r>
              <a:rPr lang="pt-BR" sz="2000" dirty="0" smtClean="0">
                <a:solidFill>
                  <a:schemeClr val="tx1"/>
                </a:solidFill>
              </a:rPr>
              <a:t>;</a:t>
            </a:r>
            <a:endParaRPr lang="pt-BR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 b) Se for um auxílio e ou aposentadoria invalidez descrever a doença e descrever atividade laborativa para demonstrar a incapacidade de exercê-la. </a:t>
            </a:r>
            <a:r>
              <a:rPr lang="pt-BR" sz="2000" dirty="0">
                <a:solidFill>
                  <a:schemeClr val="tx1"/>
                </a:solidFill>
              </a:rPr>
              <a:t>(</a:t>
            </a:r>
            <a:r>
              <a:rPr lang="pt-BR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pt-BR" dirty="0" smtClean="0">
                <a:solidFill>
                  <a:schemeClr val="tx1"/>
                </a:solidFill>
                <a:hlinkClick r:id="rId2"/>
              </a:rPr>
              <a:t>www.ocupacoes.com.br/cbo-mte</a:t>
            </a:r>
            <a:r>
              <a:rPr lang="pt-BR" dirty="0" smtClean="0">
                <a:solidFill>
                  <a:schemeClr val="tx1"/>
                </a:solidFill>
              </a:rPr>
              <a:t>, </a:t>
            </a:r>
            <a:r>
              <a:rPr lang="pt-BR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pt-BR" dirty="0">
                <a:solidFill>
                  <a:schemeClr val="tx1"/>
                </a:solidFill>
                <a:hlinkClick r:id="rId3"/>
              </a:rPr>
              <a:t>://</a:t>
            </a:r>
            <a:r>
              <a:rPr lang="pt-BR" dirty="0" smtClean="0">
                <a:solidFill>
                  <a:schemeClr val="tx1"/>
                </a:solidFill>
                <a:hlinkClick r:id="rId3"/>
              </a:rPr>
              <a:t>www.medicinanet.com.br</a:t>
            </a:r>
            <a:r>
              <a:rPr lang="pt-BR" dirty="0" smtClean="0">
                <a:solidFill>
                  <a:schemeClr val="tx1"/>
                </a:solidFill>
              </a:rPr>
              <a:t>);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>
                <a:solidFill>
                  <a:schemeClr val="tx1"/>
                </a:solidFill>
              </a:rPr>
              <a:t>c) se for um caso de averbação informar os vínculos que deverão ser averbados de forma clara </a:t>
            </a:r>
            <a:r>
              <a:rPr lang="pt-BR" sz="2000" dirty="0" smtClean="0">
                <a:solidFill>
                  <a:schemeClr val="tx1"/>
                </a:solidFill>
              </a:rPr>
              <a:t>(fazer quadro) </a:t>
            </a:r>
            <a:r>
              <a:rPr lang="pt-BR" sz="2000" dirty="0">
                <a:solidFill>
                  <a:schemeClr val="tx1"/>
                </a:solidFill>
              </a:rPr>
              <a:t>e informar os que o INSS já averbou.</a:t>
            </a:r>
          </a:p>
          <a:p>
            <a:pPr marL="0" indent="0" algn="just">
              <a:buNone/>
            </a:pPr>
            <a:r>
              <a:rPr lang="pt-BR" sz="2000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 d) Informar a negativa do benefício e descrever os motivos do indeferimento.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OBS.: </a:t>
            </a:r>
            <a:r>
              <a:rPr lang="pt-B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sempre ser prático e direto ao ponto controvertido.</a:t>
            </a:r>
          </a:p>
          <a:p>
            <a:pPr lvl="2"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3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3096"/>
          </a:xfrm>
        </p:spPr>
        <p:txBody>
          <a:bodyPr>
            <a:normAutofit/>
          </a:bodyPr>
          <a:lstStyle/>
          <a:p>
            <a:r>
              <a:rPr lang="pt-BR" sz="2400" dirty="0"/>
              <a:t>Fundamentos Jurídicos do Pedido – (causa de pedir próxima)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1940387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Sempre iniciar com o dispositivo constitucional para no momento oportuno poder </a:t>
            </a:r>
            <a:r>
              <a:rPr lang="pt-BR" dirty="0" err="1">
                <a:solidFill>
                  <a:schemeClr val="tx1"/>
                </a:solidFill>
              </a:rPr>
              <a:t>prequestionar</a:t>
            </a:r>
            <a:r>
              <a:rPr lang="pt-BR" dirty="0">
                <a:solidFill>
                  <a:schemeClr val="tx1"/>
                </a:solidFill>
              </a:rPr>
              <a:t> a matéria.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Tentar sempre demonstrar a qualidade e a carência e depois os fundamentos de cada benefício. </a:t>
            </a: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8AFC9C7-BD32-4998-BC67-D21A9656B99D}"/>
              </a:ext>
            </a:extLst>
          </p:cNvPr>
          <p:cNvSpPr txBox="1">
            <a:spLocks/>
          </p:cNvSpPr>
          <p:nvPr/>
        </p:nvSpPr>
        <p:spPr>
          <a:xfrm>
            <a:off x="683962" y="3889514"/>
            <a:ext cx="8596668" cy="583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dirty="0"/>
              <a:t>Tutela de Urgência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="" xmlns:a16="http://schemas.microsoft.com/office/drawing/2014/main" id="{624AB4E4-8D5F-4D04-A99C-BECC5D113C51}"/>
              </a:ext>
            </a:extLst>
          </p:cNvPr>
          <p:cNvSpPr txBox="1">
            <a:spLocks/>
          </p:cNvSpPr>
          <p:nvPr/>
        </p:nvSpPr>
        <p:spPr>
          <a:xfrm>
            <a:off x="683962" y="4609499"/>
            <a:ext cx="8596668" cy="194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>
                <a:solidFill>
                  <a:schemeClr val="tx1"/>
                </a:solidFill>
              </a:rPr>
              <a:t>Nas ações de incapacidade geralmente as tutelas são concedidas após a perícia.</a:t>
            </a:r>
            <a:endParaRPr lang="pt-BR" sz="1600" dirty="0">
              <a:solidFill>
                <a:schemeClr val="tx1"/>
              </a:solidFill>
            </a:endParaRPr>
          </a:p>
          <a:p>
            <a:pPr marL="5715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indent="-285750" algn="just"/>
            <a:r>
              <a:rPr lang="pt-BR" dirty="0">
                <a:solidFill>
                  <a:schemeClr val="tx1"/>
                </a:solidFill>
              </a:rPr>
              <a:t>Exemplo de Tutela       </a:t>
            </a: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6" name="Seta: para a Direita 5">
            <a:extLst>
              <a:ext uri="{FF2B5EF4-FFF2-40B4-BE49-F238E27FC236}">
                <a16:creationId xmlns="" xmlns:a16="http://schemas.microsoft.com/office/drawing/2014/main" id="{040C85B4-13E3-453B-A03C-306780A0746E}"/>
              </a:ext>
            </a:extLst>
          </p:cNvPr>
          <p:cNvSpPr/>
          <p:nvPr/>
        </p:nvSpPr>
        <p:spPr>
          <a:xfrm>
            <a:off x="3260035" y="5804452"/>
            <a:ext cx="1046922" cy="1855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84821" cy="685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2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5261310F-5BEA-4FE6-81C2-4F09D5565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65635" cy="606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2BAE9026-EC5C-4433-B5D6-BCEAA07BE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86122" cy="58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3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578638"/>
            <a:ext cx="8596668" cy="3880773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1) </a:t>
            </a:r>
            <a:r>
              <a:rPr lang="pt-BR" b="1" u="sng" dirty="0">
                <a:solidFill>
                  <a:schemeClr val="tx1"/>
                </a:solidFill>
              </a:rPr>
              <a:t>Nas ações de aposentadorias</a:t>
            </a:r>
            <a:r>
              <a:rPr lang="pt-BR" dirty="0">
                <a:solidFill>
                  <a:schemeClr val="tx1"/>
                </a:solidFill>
              </a:rPr>
              <a:t> as tutelas geralmente são concedidas na sentença. Lembrando que as sentenças geralmente só possuem efeitos suspensivos então o INSS tem que implantar imediatamente.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lvl="1" algn="just"/>
            <a:r>
              <a:rPr lang="pt-BR" dirty="0">
                <a:solidFill>
                  <a:schemeClr val="tx1"/>
                </a:solidFill>
              </a:rPr>
              <a:t>A devolução de valores referente a decisão judicial posteriormente revogada passa a ter previsão expressa no art. </a:t>
            </a:r>
            <a:r>
              <a:rPr lang="pt-BR" dirty="0" smtClean="0">
                <a:solidFill>
                  <a:schemeClr val="tx1"/>
                </a:solidFill>
              </a:rPr>
              <a:t>115, </a:t>
            </a:r>
            <a:r>
              <a:rPr lang="pt-BR" dirty="0">
                <a:solidFill>
                  <a:schemeClr val="tx1"/>
                </a:solidFill>
              </a:rPr>
              <a:t>II, da Lei 8.213/91, podendo o INSS descontar de benefícios um montante de até 30% do seu valor, a fim de cobrir o </a:t>
            </a:r>
            <a:r>
              <a:rPr lang="pt-BR" dirty="0" smtClean="0">
                <a:solidFill>
                  <a:schemeClr val="tx1"/>
                </a:solidFill>
              </a:rPr>
              <a:t>débito 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2) </a:t>
            </a:r>
            <a:r>
              <a:rPr lang="pt-BR" b="1" u="sng" dirty="0">
                <a:solidFill>
                  <a:schemeClr val="tx1"/>
                </a:solidFill>
              </a:rPr>
              <a:t>Revisão</a:t>
            </a:r>
            <a:r>
              <a:rPr lang="pt-BR" dirty="0">
                <a:solidFill>
                  <a:schemeClr val="tx1"/>
                </a:solidFill>
              </a:rPr>
              <a:t> - aconselhável não pedir tutela e a implantação será após o trânsito em Julgado seguidos dos pagamentos dos atrasados.  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3)  Cabe pedido de Tutela de urgência para marcação de perícia.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44972A4-0B54-42F8-B42E-494FBBBEAA03}"/>
              </a:ext>
            </a:extLst>
          </p:cNvPr>
          <p:cNvSpPr txBox="1">
            <a:spLocks/>
          </p:cNvSpPr>
          <p:nvPr/>
        </p:nvSpPr>
        <p:spPr>
          <a:xfrm>
            <a:off x="677334" y="823264"/>
            <a:ext cx="8596668" cy="7553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/>
              <a:t>Lembrando que: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920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2777" y="331866"/>
            <a:ext cx="9354561" cy="5313560"/>
          </a:xfrm>
        </p:spPr>
        <p:txBody>
          <a:bodyPr>
            <a:normAutofit fontScale="92500" lnSpcReduction="10000"/>
          </a:bodyPr>
          <a:lstStyle/>
          <a:p>
            <a:r>
              <a:rPr lang="pt-BR" sz="3000" dirty="0">
                <a:solidFill>
                  <a:schemeClr val="tx1"/>
                </a:solidFill>
              </a:rPr>
              <a:t> </a:t>
            </a:r>
            <a:r>
              <a:rPr lang="pt-BR" sz="2000" u="sng" dirty="0">
                <a:solidFill>
                  <a:schemeClr val="tx1"/>
                </a:solidFill>
              </a:rPr>
              <a:t>IV – Pedido com suas especificações</a:t>
            </a:r>
          </a:p>
          <a:p>
            <a:pPr marL="0" indent="0">
              <a:buNone/>
            </a:pPr>
            <a:endParaRPr lang="pt-BR" sz="2000" u="sng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a) A citação do Instituto Nacional do Seguro Social – INSS, na pessoa do seu representante legal, para que responda a presente demanda, no prazo legal, sob pena de revelia;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b) Deferimento da Justiça Gratuita;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c) Deferimento na prioridade;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d) Tutela de urgência / Tutela de Perícia;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e) pedidos de PROCEDÊNCIA -  que podem ser alternativos, acumulativos e genérico implícito; 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D006A8FA-0DC6-41E0-88BC-C925EE84B299}"/>
              </a:ext>
            </a:extLst>
          </p:cNvPr>
          <p:cNvSpPr/>
          <p:nvPr/>
        </p:nvSpPr>
        <p:spPr>
          <a:xfrm>
            <a:off x="9833112" y="0"/>
            <a:ext cx="2358887" cy="2782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Geralmente pedimos revelia porém não se aplica para as Autarquia pois são indisponíveis e insuscetível de revelia – </a:t>
            </a:r>
            <a:r>
              <a:rPr lang="pt-BR" dirty="0" err="1"/>
              <a:t>art</a:t>
            </a:r>
            <a:r>
              <a:rPr lang="pt-BR" dirty="0"/>
              <a:t>; 345 do CPC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DE0C5038-C056-49EF-9410-C632734E3511}"/>
              </a:ext>
            </a:extLst>
          </p:cNvPr>
          <p:cNvSpPr/>
          <p:nvPr/>
        </p:nvSpPr>
        <p:spPr>
          <a:xfrm>
            <a:off x="696475" y="5645426"/>
            <a:ext cx="6446447" cy="1113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EX: Concessão de Auxílio doença e aposentadoria Invalidez </a:t>
            </a:r>
          </a:p>
          <a:p>
            <a:r>
              <a:rPr lang="pt-BR" dirty="0"/>
              <a:t>Aposentadoria invalidez + 25% para assistência permanente</a:t>
            </a:r>
          </a:p>
          <a:p>
            <a:r>
              <a:rPr lang="pt-BR" dirty="0"/>
              <a:t>Dano Moral previdenciário</a:t>
            </a:r>
          </a:p>
          <a:p>
            <a:r>
              <a:rPr lang="pt-BR" dirty="0"/>
              <a:t>Quando não requer sucumbência , juros e correção.</a:t>
            </a:r>
          </a:p>
        </p:txBody>
      </p:sp>
    </p:spTree>
    <p:extLst>
      <p:ext uri="{BB962C8B-B14F-4D97-AF65-F5344CB8AC3E}">
        <p14:creationId xmlns:p14="http://schemas.microsoft.com/office/powerpoint/2010/main" val="394920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31865"/>
            <a:ext cx="9354561" cy="5764133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</a:rPr>
              <a:t>f) Pedido de provas: </a:t>
            </a:r>
            <a:r>
              <a:rPr lang="pt-BR" sz="2000" i="1" dirty="0">
                <a:solidFill>
                  <a:schemeClr val="tx1"/>
                </a:solidFill>
              </a:rPr>
              <a:t>Pericial </a:t>
            </a:r>
            <a:r>
              <a:rPr lang="pt-BR" sz="2000" dirty="0">
                <a:solidFill>
                  <a:schemeClr val="tx1"/>
                </a:solidFill>
              </a:rPr>
              <a:t>nos casos de auxílio doença/invalidez e ou para aposentadoria especial, </a:t>
            </a:r>
            <a:r>
              <a:rPr lang="pt-BR" sz="2000" dirty="0" err="1">
                <a:solidFill>
                  <a:schemeClr val="tx1"/>
                </a:solidFill>
              </a:rPr>
              <a:t>etc</a:t>
            </a:r>
            <a:r>
              <a:rPr lang="pt-BR" sz="2000" dirty="0">
                <a:solidFill>
                  <a:schemeClr val="tx1"/>
                </a:solidFill>
              </a:rPr>
              <a:t>; </a:t>
            </a:r>
            <a:r>
              <a:rPr lang="pt-BR" sz="2000" i="1" dirty="0">
                <a:solidFill>
                  <a:schemeClr val="tx1"/>
                </a:solidFill>
              </a:rPr>
              <a:t>Documental</a:t>
            </a:r>
            <a:r>
              <a:rPr lang="pt-BR" sz="2000" dirty="0">
                <a:solidFill>
                  <a:schemeClr val="tx1"/>
                </a:solidFill>
              </a:rPr>
              <a:t>; </a:t>
            </a:r>
            <a:r>
              <a:rPr lang="pt-BR" sz="2000" i="1" dirty="0">
                <a:solidFill>
                  <a:schemeClr val="tx1"/>
                </a:solidFill>
              </a:rPr>
              <a:t>Emprestada</a:t>
            </a:r>
            <a:r>
              <a:rPr lang="pt-BR" sz="2000" dirty="0">
                <a:solidFill>
                  <a:schemeClr val="tx1"/>
                </a:solidFill>
              </a:rPr>
              <a:t> (processo trabalhista); </a:t>
            </a:r>
            <a:r>
              <a:rPr lang="pt-BR" sz="2000" i="1" dirty="0">
                <a:solidFill>
                  <a:schemeClr val="tx1"/>
                </a:solidFill>
              </a:rPr>
              <a:t>Testemunhal</a:t>
            </a:r>
            <a:r>
              <a:rPr lang="pt-BR" sz="2000" dirty="0">
                <a:solidFill>
                  <a:schemeClr val="tx1"/>
                </a:solidFill>
              </a:rPr>
              <a:t> (rural, união estável); </a:t>
            </a:r>
            <a:r>
              <a:rPr lang="pt-BR" sz="2000" i="1" dirty="0">
                <a:solidFill>
                  <a:schemeClr val="tx1"/>
                </a:solidFill>
              </a:rPr>
              <a:t>Inspeção judicial</a:t>
            </a:r>
            <a:r>
              <a:rPr lang="pt-BR" sz="2000" dirty="0">
                <a:solidFill>
                  <a:schemeClr val="tx1"/>
                </a:solidFill>
              </a:rPr>
              <a:t> (pode ser de ofício ou a requerimento</a:t>
            </a:r>
            <a:r>
              <a:rPr lang="pt-BR" sz="2000" dirty="0" smtClean="0">
                <a:solidFill>
                  <a:schemeClr val="tx1"/>
                </a:solidFill>
              </a:rPr>
              <a:t>).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lvl="1" algn="just"/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sz="2000" dirty="0">
                <a:solidFill>
                  <a:schemeClr val="tx1"/>
                </a:solidFill>
              </a:rPr>
              <a:t>Documentos necessários:</a:t>
            </a:r>
          </a:p>
          <a:p>
            <a:pPr marL="1085850" lvl="2" algn="just"/>
            <a:r>
              <a:rPr lang="pt-BR" sz="1800" dirty="0">
                <a:solidFill>
                  <a:schemeClr val="tx1"/>
                </a:solidFill>
              </a:rPr>
              <a:t>RG;</a:t>
            </a:r>
          </a:p>
          <a:p>
            <a:pPr marL="1085850" lvl="2" algn="just"/>
            <a:r>
              <a:rPr lang="pt-BR" sz="1800" dirty="0">
                <a:solidFill>
                  <a:schemeClr val="tx1"/>
                </a:solidFill>
              </a:rPr>
              <a:t>CPF;</a:t>
            </a:r>
          </a:p>
          <a:p>
            <a:pPr marL="1085850" lvl="2" algn="just"/>
            <a:r>
              <a:rPr lang="pt-BR" sz="1800" dirty="0">
                <a:solidFill>
                  <a:schemeClr val="tx1"/>
                </a:solidFill>
              </a:rPr>
              <a:t>Comprovante residência;</a:t>
            </a:r>
          </a:p>
          <a:p>
            <a:pPr marL="1085850" lvl="2" algn="just"/>
            <a:r>
              <a:rPr lang="pt-BR" sz="1800" dirty="0" err="1">
                <a:solidFill>
                  <a:schemeClr val="tx1"/>
                </a:solidFill>
              </a:rPr>
              <a:t>Cnis</a:t>
            </a:r>
            <a:r>
              <a:rPr lang="pt-BR" sz="1800" dirty="0">
                <a:solidFill>
                  <a:schemeClr val="tx1"/>
                </a:solidFill>
              </a:rPr>
              <a:t>;</a:t>
            </a:r>
          </a:p>
          <a:p>
            <a:pPr marL="1085850" lvl="2" algn="just"/>
            <a:r>
              <a:rPr lang="pt-BR" sz="1800" dirty="0">
                <a:solidFill>
                  <a:schemeClr val="tx1"/>
                </a:solidFill>
              </a:rPr>
              <a:t>CTPS;</a:t>
            </a:r>
          </a:p>
          <a:p>
            <a:pPr marL="1085850" lvl="2" algn="just"/>
            <a:r>
              <a:rPr lang="pt-BR" sz="1800" dirty="0">
                <a:solidFill>
                  <a:schemeClr val="tx1"/>
                </a:solidFill>
              </a:rPr>
              <a:t>PA – Processo Administrativo - Portaria nº 0957383 de 09/03/2015 – as petições iniciais das ações de Aposentadoria por tempo de serviço/contribuição, Aposentadoria Especial, e revisão de aposentadoria por tempo de contribuição/aposentadoria especial/Rural, deverão estar acompanhadas da cópia integral do Processo Administrativo referente ao requerimento administrativo do benefício pretendido.</a:t>
            </a:r>
            <a:endParaRPr lang="pt-BR" sz="1800" dirty="0">
              <a:solidFill>
                <a:schemeClr val="tx1"/>
              </a:solidFill>
            </a:endParaRPr>
          </a:p>
          <a:p>
            <a:pPr marL="685800" lvl="1" algn="just"/>
            <a:endParaRPr lang="pt-B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31865"/>
            <a:ext cx="9354561" cy="5587241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g</a:t>
            </a:r>
            <a:r>
              <a:rPr lang="pt-BR" sz="2000" dirty="0">
                <a:solidFill>
                  <a:schemeClr val="tx1"/>
                </a:solidFill>
              </a:rPr>
              <a:t>) Informar que não há interesse na realização de audiência de conciliação ou de mediação;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h) Requerimento de imediato cumprimento das obrigações de fazer;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i) A condenação do Instituto Nacional do Seguro Social – INSS para arcar com às custas processuais e honorários advocatícios; 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j) Juros e correção monetária. 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k) Podem ser formulados na inicial os quesitos, porem não são obrigatórios. (Art. 421 CPC) 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D006A8FA-0DC6-41E0-88BC-C925EE84B299}"/>
              </a:ext>
            </a:extLst>
          </p:cNvPr>
          <p:cNvSpPr/>
          <p:nvPr/>
        </p:nvSpPr>
        <p:spPr>
          <a:xfrm>
            <a:off x="9541566" y="67799"/>
            <a:ext cx="2650434" cy="4664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Conforme inteligência do artigo 43 da Lei 9.099/95 c/c artigo 1º da Lei 10.259/01, no âmbito dos Juizados Especiais Federais o recurso inominado interposto, via de regra, não possui efeito suspensivo. Por este motivo, eventual deferimento do presente petitório compele o INSS a cumprir de forma imediata a decisão de primeiro grau, para o efeito de conceder e implantar o benefício postulado em favor da Parte Autora.</a:t>
            </a:r>
          </a:p>
        </p:txBody>
      </p:sp>
      <p:sp>
        <p:nvSpPr>
          <p:cNvPr id="2" name="Seta: para a Direita 1">
            <a:extLst>
              <a:ext uri="{FF2B5EF4-FFF2-40B4-BE49-F238E27FC236}">
                <a16:creationId xmlns="" xmlns:a16="http://schemas.microsoft.com/office/drawing/2014/main" id="{AEB703E3-D14E-4BF2-930F-FAC96128D99B}"/>
              </a:ext>
            </a:extLst>
          </p:cNvPr>
          <p:cNvSpPr/>
          <p:nvPr/>
        </p:nvSpPr>
        <p:spPr>
          <a:xfrm>
            <a:off x="8272315" y="1654865"/>
            <a:ext cx="992439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55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9608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16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t-B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PRÉVIO REQUERIMENTO</a:t>
            </a:r>
          </a:p>
          <a:p>
            <a:pPr marL="0" indent="0" algn="ctr">
              <a:buNone/>
            </a:pPr>
            <a:r>
              <a:rPr lang="pt-B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ADMINISTRATIVO</a:t>
            </a:r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394967"/>
            <a:ext cx="9587128" cy="2068065"/>
          </a:xfrm>
        </p:spPr>
        <p:txBody>
          <a:bodyPr>
            <a:noAutofit/>
          </a:bodyPr>
          <a:lstStyle/>
          <a:p>
            <a:pPr algn="just"/>
            <a:r>
              <a:rPr lang="pt-BR" sz="2500" dirty="0">
                <a:solidFill>
                  <a:schemeClr val="tx1"/>
                </a:solidFill>
              </a:rPr>
              <a:t> É pacífico o tema no sentido de exigir, em regra, o prévio requerimento administrativo como condição para propositura da ação judicial contra o INSS, sob pena de extinção do processo sem o julgamento do mérito por carência de interesse-necessidade-de-agir.</a:t>
            </a:r>
          </a:p>
        </p:txBody>
      </p:sp>
    </p:spTree>
    <p:extLst>
      <p:ext uri="{BB962C8B-B14F-4D97-AF65-F5344CB8AC3E}">
        <p14:creationId xmlns:p14="http://schemas.microsoft.com/office/powerpoint/2010/main" val="137005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2777" y="1126574"/>
            <a:ext cx="9123489" cy="4604851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b="1" u="sng" dirty="0">
                <a:solidFill>
                  <a:schemeClr val="tx1"/>
                </a:solidFill>
              </a:rPr>
              <a:t>Enunciado nº 77 – FONAJEF 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O ajuizamento da ação de concessão de benefício da seguridade social reclama prévio requerimento administrativo.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b="1" u="sng" dirty="0">
                <a:solidFill>
                  <a:schemeClr val="tx1"/>
                </a:solidFill>
              </a:rPr>
              <a:t>ENUNCIADO Nº 78 – FONAJEF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O ajuizamento da ação revisional de benefício da seguridade social que não envolva matéria de fato dispensa o prévio requerimento administrativo.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b="1" u="sng" dirty="0">
                <a:solidFill>
                  <a:schemeClr val="tx1"/>
                </a:solidFill>
              </a:rPr>
              <a:t>Enunciado Nº 79 – FONAJEF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A comprovação de denúncia da negativa de protocolo de pedido de concessão de benefício, feita perante a ouvidoria da Previdência Social, supre a exigência de comprovação de prévio requerimento administrativo nas ações de benefícios da seguridade  social.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3265" y="743755"/>
            <a:ext cx="9354562" cy="5370490"/>
          </a:xfrm>
        </p:spPr>
        <p:txBody>
          <a:bodyPr>
            <a:normAutofit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400" b="1" dirty="0">
                <a:solidFill>
                  <a:schemeClr val="tx1"/>
                </a:solidFill>
              </a:rPr>
              <a:t>Dispensou-se o prévio requerimento nas seguintes hipóteses:</a:t>
            </a:r>
            <a:r>
              <a:rPr lang="pt-BR" sz="2000" dirty="0">
                <a:solidFill>
                  <a:schemeClr val="tx1"/>
                </a:solidFill>
              </a:rPr>
              <a:t> 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- Tese Jurídica notoriamente rejeitada pelo INSS;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- Negativa comprovada de protocolo do pedido administrativo;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- Nas ações de revisão de benefício previdenciário, salvo se depender de dilação probatória cargo do segurado ou de seu dependente; 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- Extrapolação do prazo para tomada da decisão administrativa na Agência do INSS (45 dias para lei 8.213/91 e 90 dias na decisão do STF); 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- Ações judicias propostas nos Juizados Itinerantes ( na regra de transição);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228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33601" y="2787086"/>
            <a:ext cx="6194654" cy="16258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2800" b="1" dirty="0"/>
              <a:t>Boa Noite!! </a:t>
            </a:r>
            <a:endParaRPr lang="pt-BR" sz="2800" dirty="0"/>
          </a:p>
          <a:p>
            <a:pPr marL="0" indent="0" algn="ctr">
              <a:buNone/>
            </a:pPr>
            <a:r>
              <a:rPr lang="pt-BR" sz="2800" b="1" dirty="0"/>
              <a:t>Cristiane Pinheiro Cavalcante Basile</a:t>
            </a:r>
            <a:endParaRPr lang="pt-BR" sz="2800" dirty="0"/>
          </a:p>
          <a:p>
            <a:pPr marL="0" indent="0" algn="ctr">
              <a:buNone/>
            </a:pPr>
            <a:r>
              <a:rPr lang="pt-BR" sz="2800" b="1" dirty="0"/>
              <a:t>cristiane@pinheirocavalcante.com.br </a:t>
            </a:r>
            <a:endParaRPr lang="pt-BR" sz="2800" dirty="0"/>
          </a:p>
          <a:p>
            <a:pPr marL="0" indent="0" algn="ctr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213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Pinheiro Cavalcant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B80000"/>
      </a:accent1>
      <a:accent2>
        <a:srgbClr val="7E0000"/>
      </a:accent2>
      <a:accent3>
        <a:srgbClr val="BA0000"/>
      </a:accent3>
      <a:accent4>
        <a:srgbClr val="2E946B"/>
      </a:accent4>
      <a:accent5>
        <a:srgbClr val="42B051"/>
      </a:accent5>
      <a:accent6>
        <a:srgbClr val="96D141"/>
      </a:accent6>
      <a:hlink>
        <a:srgbClr val="002060"/>
      </a:hlink>
      <a:folHlink>
        <a:srgbClr val="0070C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9075</TotalTime>
  <Words>1615</Words>
  <Application>Microsoft Office PowerPoint</Application>
  <PresentationFormat>Personalizar</PresentationFormat>
  <Paragraphs>197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6" baseType="lpstr">
      <vt:lpstr>Facetado</vt:lpstr>
      <vt:lpstr>Prática Processual  Previdenciária </vt:lpstr>
      <vt:lpstr>Petição Inicial</vt:lpstr>
      <vt:lpstr>Competência</vt:lpstr>
      <vt:lpstr>Exceção</vt:lpstr>
      <vt:lpstr>Competência por Delegação</vt:lpstr>
      <vt:lpstr>Valor da Causa</vt:lpstr>
      <vt:lpstr>Modelo Cnis e Cáculos</vt:lpstr>
      <vt:lpstr>Apresentação do PowerPoint</vt:lpstr>
      <vt:lpstr>Apresentação do PowerPoint</vt:lpstr>
      <vt:lpstr>Apresentação do PowerPoint</vt:lpstr>
      <vt:lpstr>Apresentação do PowerPoint</vt:lpstr>
      <vt:lpstr>Modelo Carta de Concessão</vt:lpstr>
      <vt:lpstr>Apresentação do PowerPoint</vt:lpstr>
      <vt:lpstr>Apresentação do PowerPoint</vt:lpstr>
      <vt:lpstr>Apresentação do PowerPoint</vt:lpstr>
      <vt:lpstr>Apresentação do PowerPoint</vt:lpstr>
      <vt:lpstr>Ação de Concessão de Benefício</vt:lpstr>
      <vt:lpstr>Lembrando que:</vt:lpstr>
      <vt:lpstr>2º Somar todas as prestações vencidas desde a DER</vt:lpstr>
      <vt:lpstr>3º Somar as prestações vincendas em 12 meses. </vt:lpstr>
      <vt:lpstr>Apresentação do PowerPoint</vt:lpstr>
      <vt:lpstr>Apresentação do PowerPoint</vt:lpstr>
      <vt:lpstr>Fundamentos Jurídicos do Pedido – (causa de pedir próxima)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Vício redibitório – aspectos processuais</dc:title>
  <dc:creator>Fábio Pinheiro Gazzi</dc:creator>
  <cp:lastModifiedBy>Usuario</cp:lastModifiedBy>
  <cp:revision>623</cp:revision>
  <dcterms:created xsi:type="dcterms:W3CDTF">2016-03-11T17:54:35Z</dcterms:created>
  <dcterms:modified xsi:type="dcterms:W3CDTF">2019-07-23T20:06:17Z</dcterms:modified>
</cp:coreProperties>
</file>