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483" r:id="rId3"/>
    <p:sldId id="487" r:id="rId4"/>
    <p:sldId id="486" r:id="rId5"/>
    <p:sldId id="484" r:id="rId6"/>
    <p:sldId id="492" r:id="rId7"/>
    <p:sldId id="488" r:id="rId8"/>
    <p:sldId id="493" r:id="rId9"/>
    <p:sldId id="485" r:id="rId10"/>
    <p:sldId id="489" r:id="rId11"/>
    <p:sldId id="490" r:id="rId12"/>
    <p:sldId id="491" r:id="rId13"/>
    <p:sldId id="495" r:id="rId14"/>
    <p:sldId id="49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8B107-3C72-4172-8A44-57958E6AF904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50E96-915E-470B-9167-598F346C96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890954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2" name="Subtítu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20" name="Espaço Reservado para Rodap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10" name="Retângu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6" name="Retângu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9" name="Fluxograma: Processo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uxograma: Processo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zz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sca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ço Reservado para Títu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4" name="Espaço Reservado para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6/6/2019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pPr algn="ctr" eaLnBrk="1" latinLnBrk="0" hangingPunct="1"/>
              <a:t>‹nº›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tângu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936390"/>
          </a:xfrm>
        </p:spPr>
        <p:txBody>
          <a:bodyPr>
            <a:normAutofit fontScale="92500" lnSpcReduction="10000"/>
          </a:bodyPr>
          <a:lstStyle/>
          <a:p>
            <a:pPr algn="ctr"/>
            <a:endParaRPr lang="pt-BR" sz="4000" b="1" dirty="0" smtClean="0"/>
          </a:p>
          <a:p>
            <a:pPr algn="ctr"/>
            <a:r>
              <a:rPr lang="pt-BR" sz="4000" b="1" dirty="0" smtClean="0"/>
              <a:t>O CABIMENTO DO AGRAVO DE INSTRUMENTO CONFORME ENTENDIMENTO DO STJ</a:t>
            </a:r>
            <a:endParaRPr lang="pt-BR" sz="3000" b="1" dirty="0" smtClean="0"/>
          </a:p>
          <a:p>
            <a:pPr algn="ctr"/>
            <a:endParaRPr lang="pt-BR" sz="4000" b="1" dirty="0" smtClean="0"/>
          </a:p>
          <a:p>
            <a:pPr algn="r"/>
            <a:r>
              <a:rPr lang="pt-BR" b="1" dirty="0" err="1" smtClean="0"/>
              <a:t>Profa</a:t>
            </a:r>
            <a:r>
              <a:rPr lang="pt-BR" b="1" dirty="0" smtClean="0"/>
              <a:t>. Cristiane </a:t>
            </a:r>
            <a:r>
              <a:rPr lang="pt-BR" b="1" dirty="0" err="1" smtClean="0"/>
              <a:t>Druve</a:t>
            </a:r>
            <a:endParaRPr lang="pt-BR" sz="2200" b="1" dirty="0" smtClean="0"/>
          </a:p>
          <a:p>
            <a:pPr algn="ctr"/>
            <a:endParaRPr lang="pt-BR" dirty="0" smtClean="0"/>
          </a:p>
          <a:p>
            <a:pPr algn="ctr"/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 smtClean="0"/>
              <a:t>AGRAVO DE INSTRUMENTO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pt-BR" sz="2800" b="1" dirty="0" smtClean="0"/>
              <a:t>1.1. Cabimento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800" dirty="0" smtClean="0"/>
              <a:t>Cabe agravo de instrumento das </a:t>
            </a:r>
            <a:r>
              <a:rPr lang="pt-BR" sz="2800" b="1" u="sng" dirty="0" smtClean="0"/>
              <a:t>decisões interlocutórias</a:t>
            </a:r>
            <a:r>
              <a:rPr lang="pt-BR" sz="2800" b="1" dirty="0" smtClean="0"/>
              <a:t> </a:t>
            </a:r>
            <a:r>
              <a:rPr lang="pt-BR" sz="2800" dirty="0" smtClean="0"/>
              <a:t>expressamente previstas em lei*;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800" dirty="0" smtClean="0"/>
              <a:t>“Art. 203. § 1º Ressalvadas as disposições expressas dos procedimentos especiais, </a:t>
            </a:r>
            <a:r>
              <a:rPr lang="pt-BR" sz="2800" u="sng" dirty="0" smtClean="0"/>
              <a:t>sentença é o pronunciamento por meio do qual o juiz, com fundamento nos </a:t>
            </a:r>
            <a:r>
              <a:rPr lang="pt-BR" sz="2800" u="sng" dirty="0" err="1" smtClean="0"/>
              <a:t>arts</a:t>
            </a:r>
            <a:r>
              <a:rPr lang="pt-BR" sz="2800" u="sng" dirty="0" smtClean="0"/>
              <a:t>. 485 e 487 , põe fim à fase cognitiva do procedimento comum, bem como extingue a execução</a:t>
            </a:r>
            <a:r>
              <a:rPr lang="pt-BR" sz="2800" dirty="0" smtClean="0"/>
              <a:t>.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800" dirty="0" smtClean="0"/>
              <a:t>§ 2º </a:t>
            </a:r>
            <a:r>
              <a:rPr lang="pt-BR" sz="2800" b="1" u="sng" dirty="0" smtClean="0"/>
              <a:t>Decisão interlocutória é todo pronunciamento judicial de natureza decisória que não se enquadre no § 1º</a:t>
            </a:r>
            <a:r>
              <a:rPr lang="pt-BR" sz="2800" dirty="0" smtClean="0"/>
              <a:t>”;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marL="495300" indent="-495300"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lvl="0" algn="just">
              <a:buFont typeface="Wingdings"/>
              <a:buChar char="Ø"/>
            </a:pPr>
            <a:endParaRPr lang="pt-BR" sz="2800" dirty="0" smtClean="0"/>
          </a:p>
          <a:p>
            <a:pPr algn="just">
              <a:buFont typeface="Arial" charset="0"/>
              <a:buChar char="•"/>
              <a:defRPr/>
            </a:pPr>
            <a:endParaRPr lang="pt-BR" sz="28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Arial" charset="0"/>
              <a:buChar char="•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 smtClean="0"/>
              <a:t>AGRAVO DE INSTRUMENTO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  <a:defRPr/>
            </a:pPr>
            <a:r>
              <a:rPr lang="pt-BR" sz="2800" b="1" u="sng" dirty="0" smtClean="0"/>
              <a:t>“Art. 1.015. Cabe agravo de instrumento contra as decisões interlocutórias que versarem sobre</a:t>
            </a:r>
            <a:r>
              <a:rPr lang="pt-BR" sz="2800" b="1" dirty="0" smtClean="0"/>
              <a:t>:</a:t>
            </a:r>
            <a:r>
              <a:rPr lang="pt-BR" sz="2800" dirty="0" smtClean="0"/>
              <a:t> I - tutelas provisórias; II - mérito do processo; III - rejeição da alegação de convenção de arbitragem; IV - incidente de desconsideração da personalidade jurídica; V - rejeição do pedido de gratuidade da justiça ou acolhimento do pedido de sua revogação; VI - exibição ou posse de documento ou coisa;  VII - exclusão de litisconsorte; VIII - rejeição do pedido de limitação do litisconsórcio; IX - admissão ou inadmissão de intervenção de terceiros; X - concessão, modificação ou revogação do efeito suspensivo aos embargos à execução; XI - redistribuição do ônus da prova nos termos do art. 373, § 1º ; XII - (VETADO); XIII - </a:t>
            </a:r>
            <a:r>
              <a:rPr lang="pt-BR" sz="2800" b="1" u="sng" dirty="0" smtClean="0"/>
              <a:t>outros casos expressamente referidos em lei</a:t>
            </a:r>
            <a:r>
              <a:rPr lang="pt-BR" sz="2800" dirty="0" smtClean="0"/>
              <a:t>”;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marL="495300" indent="-495300"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lvl="0" algn="just">
              <a:buFont typeface="Wingdings"/>
              <a:buChar char="Ø"/>
            </a:pPr>
            <a:endParaRPr lang="pt-BR" sz="2800" dirty="0" smtClean="0"/>
          </a:p>
          <a:p>
            <a:pPr algn="just">
              <a:buFont typeface="Arial" charset="0"/>
              <a:buChar char="•"/>
              <a:defRPr/>
            </a:pPr>
            <a:endParaRPr lang="pt-BR" sz="28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Arial" charset="0"/>
              <a:buChar char="•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 smtClean="0"/>
              <a:t>AGRAVO DE INSTRUMENTO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2800" b="1" dirty="0" smtClean="0"/>
          </a:p>
          <a:p>
            <a:pPr algn="ctr">
              <a:buNone/>
            </a:pPr>
            <a:r>
              <a:rPr lang="pt-BR" sz="2800" b="1" dirty="0" smtClean="0"/>
              <a:t>1.1. Cabimento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600" dirty="0" smtClean="0"/>
              <a:t>As </a:t>
            </a:r>
            <a:r>
              <a:rPr lang="pt-BR" sz="2600" u="sng" dirty="0" smtClean="0"/>
              <a:t>decisões interlocutórias não previstas em lei</a:t>
            </a:r>
            <a:r>
              <a:rPr lang="pt-BR" sz="2600" dirty="0" smtClean="0"/>
              <a:t> são recorríveis por meio de preliminar de apelação ou </a:t>
            </a:r>
            <a:r>
              <a:rPr lang="pt-BR" sz="2600" dirty="0" err="1" smtClean="0"/>
              <a:t>contrarrazões</a:t>
            </a:r>
            <a:r>
              <a:rPr lang="pt-BR" sz="2600" dirty="0" smtClean="0"/>
              <a:t>:</a:t>
            </a:r>
          </a:p>
          <a:p>
            <a:pPr algn="just">
              <a:buFontTx/>
              <a:buNone/>
              <a:defRPr/>
            </a:pPr>
            <a:r>
              <a:rPr lang="pt-BR" sz="2600" dirty="0" smtClean="0"/>
              <a:t>“Art. 1.009. § 1º As questões resolvidas na fase de conhecimento, se a decisão a seu respeito não comportar agravo de instrumento, não são cobertas pela preclusão e devem ser suscitadas em preliminar de apelação, eventualmente interposta contra a decisão final, ou nas </a:t>
            </a:r>
            <a:r>
              <a:rPr lang="pt-BR" sz="2600" dirty="0" err="1" smtClean="0"/>
              <a:t>contrarrazões</a:t>
            </a:r>
            <a:r>
              <a:rPr lang="pt-BR" sz="2600" dirty="0" smtClean="0"/>
              <a:t>”.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marL="495300" indent="-495300"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lvl="0" algn="just">
              <a:buFont typeface="Wingdings"/>
              <a:buChar char="Ø"/>
            </a:pPr>
            <a:endParaRPr lang="pt-BR" sz="2800" dirty="0" smtClean="0"/>
          </a:p>
          <a:p>
            <a:pPr algn="just">
              <a:buFont typeface="Arial" charset="0"/>
              <a:buChar char="•"/>
              <a:defRPr/>
            </a:pPr>
            <a:endParaRPr lang="pt-BR" sz="28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Arial" charset="0"/>
              <a:buChar char="•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 smtClean="0"/>
              <a:t>AGRAVO DE INSTRUMENTO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t-BR" sz="2800" b="1" dirty="0" smtClean="0"/>
              <a:t>1.2. Entendimento do STJ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600" dirty="0" smtClean="0"/>
              <a:t>Regra legal: cabe agravo de instrumento das decisões interlocutórias previstas expressamente em lei;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600" dirty="0" smtClean="0"/>
              <a:t>O rol de hipóteses agraváveis é taxativo ou exemplificativo? Comporta interpretação extensiva ou analógica?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600" dirty="0" smtClean="0"/>
              <a:t>Em dezembro/18, dois recursos especiais – </a:t>
            </a:r>
            <a:r>
              <a:rPr lang="pt-BR" sz="2600" dirty="0" err="1" smtClean="0"/>
              <a:t>REsp</a:t>
            </a:r>
            <a:r>
              <a:rPr lang="pt-BR" sz="2600" dirty="0" smtClean="0"/>
              <a:t> 1.704.520 e </a:t>
            </a:r>
            <a:r>
              <a:rPr lang="pt-BR" sz="2600" dirty="0" err="1" smtClean="0"/>
              <a:t>REsp</a:t>
            </a:r>
            <a:r>
              <a:rPr lang="pt-BR" sz="2600" dirty="0" smtClean="0"/>
              <a:t> 1.696.396 – foram julgados pelo sistema dos recursos repetitivos; &gt;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Tx/>
              <a:buNone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marL="495300" indent="-495300"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lvl="0" algn="just">
              <a:buFont typeface="Wingdings"/>
              <a:buChar char="Ø"/>
            </a:pPr>
            <a:endParaRPr lang="pt-BR" sz="2800" dirty="0" smtClean="0"/>
          </a:p>
          <a:p>
            <a:pPr algn="just">
              <a:buFont typeface="Arial" charset="0"/>
              <a:buChar char="•"/>
              <a:defRPr/>
            </a:pPr>
            <a:endParaRPr lang="pt-BR" sz="28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Arial" charset="0"/>
              <a:buChar char="•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 smtClean="0"/>
              <a:t>AGRAVO DE INSTRUMENTO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2800" b="1" dirty="0" smtClean="0"/>
          </a:p>
          <a:p>
            <a:pPr algn="ctr">
              <a:buNone/>
            </a:pPr>
            <a:endParaRPr lang="pt-BR" sz="2800" b="1" dirty="0" smtClean="0"/>
          </a:p>
          <a:p>
            <a:pPr algn="ctr">
              <a:buNone/>
            </a:pPr>
            <a:r>
              <a:rPr lang="pt-BR" sz="2800" b="1" dirty="0" smtClean="0"/>
              <a:t>1.2. Entendimento do STJ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600" dirty="0" smtClean="0"/>
              <a:t>Afastou-se expressamente a interpretação extensiva ou analógica ou que fosse o rol meramente exemplificativo;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600" dirty="0" smtClean="0"/>
              <a:t>Mas também foi afastada a “</a:t>
            </a:r>
            <a:r>
              <a:rPr lang="pt-BR" sz="2600" dirty="0" err="1" smtClean="0"/>
              <a:t>taxatividade</a:t>
            </a:r>
            <a:r>
              <a:rPr lang="pt-BR" sz="2600" dirty="0" smtClean="0"/>
              <a:t> restritiva”; &gt;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Tx/>
              <a:buNone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marL="495300" indent="-495300"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lvl="0" algn="just">
              <a:buFont typeface="Wingdings"/>
              <a:buChar char="Ø"/>
            </a:pPr>
            <a:endParaRPr lang="pt-BR" sz="2800" dirty="0" smtClean="0"/>
          </a:p>
          <a:p>
            <a:pPr algn="just">
              <a:buFont typeface="Arial" charset="0"/>
              <a:buChar char="•"/>
              <a:defRPr/>
            </a:pPr>
            <a:endParaRPr lang="pt-BR" sz="28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Arial" charset="0"/>
              <a:buChar char="•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 smtClean="0"/>
              <a:t>AGRAVO DE INSTRUMENTO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t-BR" sz="2800" b="1" dirty="0" smtClean="0"/>
              <a:t>1.2. Entendimento do STJ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600" dirty="0" smtClean="0"/>
              <a:t>Tese fixada: “O rol do artigo 1.015 do CPC/15 é de </a:t>
            </a:r>
            <a:r>
              <a:rPr lang="pt-BR" sz="2600" u="sng" dirty="0" err="1" smtClean="0"/>
              <a:t>taxatividade</a:t>
            </a:r>
            <a:r>
              <a:rPr lang="pt-BR" sz="2600" u="sng" dirty="0" smtClean="0"/>
              <a:t> mitigada</a:t>
            </a:r>
            <a:r>
              <a:rPr lang="pt-BR" sz="2600" dirty="0" smtClean="0"/>
              <a:t>, por isso admite a interposição de agravo de instrumento quando verificada a urgência decorrente da inutilidade do julgamento da questão no recurso de apelação”;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600" dirty="0" smtClean="0"/>
              <a:t>Dessa sorte, se a matéria tiver que ser imediatamente apreciada, sob pena de ser inútil seu julgamento na apelação, caberá agravo de instrumento; 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Tx/>
              <a:buNone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marL="495300" indent="-495300"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lvl="0" algn="just">
              <a:buFont typeface="Wingdings"/>
              <a:buChar char="Ø"/>
            </a:pPr>
            <a:endParaRPr lang="pt-BR" sz="2800" dirty="0" smtClean="0"/>
          </a:p>
          <a:p>
            <a:pPr algn="just">
              <a:buFont typeface="Arial" charset="0"/>
              <a:buChar char="•"/>
              <a:defRPr/>
            </a:pPr>
            <a:endParaRPr lang="pt-BR" sz="28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Arial" charset="0"/>
              <a:buChar char="•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 smtClean="0"/>
              <a:t>AGRAVO DE INSTRUMENTO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2800" b="1" dirty="0" smtClean="0"/>
          </a:p>
          <a:p>
            <a:pPr algn="ctr">
              <a:buNone/>
            </a:pPr>
            <a:r>
              <a:rPr lang="pt-BR" sz="2800" b="1" dirty="0" smtClean="0"/>
              <a:t>1.2. Entendimento do STJ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800" dirty="0" smtClean="0"/>
              <a:t>Críticas pertinentes dos votos vencidos:</a:t>
            </a:r>
          </a:p>
          <a:p>
            <a:pPr algn="just">
              <a:buFont typeface="Arial" charset="0"/>
              <a:buChar char="•"/>
              <a:defRPr/>
            </a:pPr>
            <a:r>
              <a:rPr lang="pt-BR" sz="2800" dirty="0" smtClean="0"/>
              <a:t>Quem analisará a urgência? É critério subjetivo;</a:t>
            </a:r>
          </a:p>
          <a:p>
            <a:pPr algn="just">
              <a:buFont typeface="Arial" charset="0"/>
              <a:buChar char="•"/>
              <a:defRPr/>
            </a:pPr>
            <a:r>
              <a:rPr lang="pt-BR" sz="2800" dirty="0" smtClean="0"/>
              <a:t>Tese gerará efeito perverso: a interposição de agravo de instrumento de todas as decisões. Ademais, cada tribunal decidirá conforme as suas convicções;</a:t>
            </a:r>
          </a:p>
          <a:p>
            <a:pPr algn="just">
              <a:buFont typeface="Arial" charset="0"/>
              <a:buChar char="•"/>
              <a:defRPr/>
            </a:pPr>
            <a:r>
              <a:rPr lang="pt-BR" sz="2800" dirty="0" smtClean="0"/>
              <a:t>Logo, o repetitivo não cumprirá sua função paradigmática;</a:t>
            </a:r>
          </a:p>
          <a:p>
            <a:pPr algn="just">
              <a:buFont typeface="Arial" charset="0"/>
              <a:buChar char="•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Tx/>
              <a:buNone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marL="495300" indent="-495300"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lvl="0" algn="just">
              <a:buFont typeface="Wingdings"/>
              <a:buChar char="Ø"/>
            </a:pPr>
            <a:endParaRPr lang="pt-BR" sz="2800" dirty="0" smtClean="0"/>
          </a:p>
          <a:p>
            <a:pPr algn="just">
              <a:buFont typeface="Arial" charset="0"/>
              <a:buChar char="•"/>
              <a:defRPr/>
            </a:pPr>
            <a:endParaRPr lang="pt-BR" sz="28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Arial" charset="0"/>
              <a:buChar char="•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 smtClean="0"/>
              <a:t>AGRAVO DE INSTRUMENTO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pt-BR" sz="2800" b="1" dirty="0" smtClean="0"/>
              <a:t>1.2. Entendimento do STJ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800" dirty="0" smtClean="0"/>
              <a:t>Prática: 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800" dirty="0" smtClean="0"/>
              <a:t>(i) se a decisão estiver no rol legal, agravar com base na lei;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800" dirty="0" smtClean="0"/>
              <a:t>(ii) se não estiver e houver necessidade de apreciação imediata da questão: interpor agravo de instrumento com base na tese firmada pelo STJ (</a:t>
            </a:r>
            <a:r>
              <a:rPr lang="pt-BR" sz="2800" dirty="0" err="1" smtClean="0"/>
              <a:t>taxatividade</a:t>
            </a:r>
            <a:r>
              <a:rPr lang="pt-BR" sz="2800" dirty="0" smtClean="0"/>
              <a:t> mitigada): argumentar </a:t>
            </a:r>
            <a:r>
              <a:rPr lang="pt-BR" sz="2800" dirty="0" err="1" smtClean="0"/>
              <a:t>exaurientemente</a:t>
            </a:r>
            <a:r>
              <a:rPr lang="pt-BR" sz="2800" dirty="0" smtClean="0"/>
              <a:t> sobre a urgência decorrente da inutilidade do julgamento da questão no recurso de apelação (é hipótese de cabimento excepcional); 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800" dirty="0" smtClean="0"/>
              <a:t>(iii) se não houver urgência efetiva: aguardar a sentença para aventar a matéria em preliminar de apelação ou </a:t>
            </a:r>
            <a:r>
              <a:rPr lang="pt-BR" sz="2800" dirty="0" err="1" smtClean="0"/>
              <a:t>contrarrazões</a:t>
            </a:r>
            <a:r>
              <a:rPr lang="pt-BR" sz="2800" dirty="0" smtClean="0"/>
              <a:t>;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Tx/>
              <a:buNone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marL="495300" indent="-495300"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lvl="0" algn="just">
              <a:buFont typeface="Wingdings"/>
              <a:buChar char="Ø"/>
            </a:pPr>
            <a:endParaRPr lang="pt-BR" sz="2800" dirty="0" smtClean="0"/>
          </a:p>
          <a:p>
            <a:pPr algn="just">
              <a:buFont typeface="Arial" charset="0"/>
              <a:buChar char="•"/>
              <a:defRPr/>
            </a:pPr>
            <a:endParaRPr lang="pt-BR" sz="28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Arial" charset="0"/>
              <a:buChar char="•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 smtClean="0"/>
              <a:t>AGRAVO DE INSTRUMENTO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t-BR" sz="2800" b="1" dirty="0" smtClean="0"/>
              <a:t>1.2</a:t>
            </a:r>
            <a:r>
              <a:rPr lang="pt-BR" sz="2800" b="1" dirty="0" smtClean="0"/>
              <a:t>. Entendimento do STJ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600" dirty="0" smtClean="0"/>
              <a:t>Exemplos já julgados de hipóteses de </a:t>
            </a:r>
            <a:r>
              <a:rPr lang="pt-BR" sz="2600" u="sng" dirty="0" smtClean="0"/>
              <a:t>cabimento do agravo</a:t>
            </a:r>
            <a:r>
              <a:rPr lang="pt-BR" sz="2600" dirty="0" smtClean="0"/>
              <a:t>, aplicando-se a tese da </a:t>
            </a:r>
            <a:r>
              <a:rPr lang="pt-BR" sz="2600" dirty="0" err="1" smtClean="0"/>
              <a:t>taxatividade</a:t>
            </a:r>
            <a:r>
              <a:rPr lang="pt-BR" sz="2600" dirty="0" smtClean="0"/>
              <a:t> mitigada:</a:t>
            </a:r>
          </a:p>
          <a:p>
            <a:pPr algn="just">
              <a:buFont typeface="Arial" charset="0"/>
              <a:buChar char="•"/>
              <a:defRPr/>
            </a:pPr>
            <a:r>
              <a:rPr lang="pt-BR" sz="2600" dirty="0" smtClean="0"/>
              <a:t> decisão que versa sobre competência (</a:t>
            </a:r>
            <a:r>
              <a:rPr lang="pt-BR" sz="2600" dirty="0" err="1" smtClean="0"/>
              <a:t>REsp</a:t>
            </a:r>
            <a:r>
              <a:rPr lang="pt-BR" sz="2600" dirty="0" smtClean="0"/>
              <a:t> 1.704.520 e </a:t>
            </a:r>
            <a:r>
              <a:rPr lang="pt-BR" sz="2600" dirty="0" err="1" smtClean="0"/>
              <a:t>REsp</a:t>
            </a:r>
            <a:r>
              <a:rPr lang="pt-BR" sz="2600" dirty="0" smtClean="0"/>
              <a:t> 1.696.396 / AI 2030722-22.2019.8.26.0000 TJSP);</a:t>
            </a:r>
          </a:p>
          <a:p>
            <a:pPr algn="just">
              <a:buFont typeface="Arial" charset="0"/>
              <a:buChar char="•"/>
              <a:defRPr/>
            </a:pPr>
            <a:r>
              <a:rPr lang="pt-BR" sz="2600" dirty="0" smtClean="0"/>
              <a:t> decisão que inverte ônus da prova em relações de consumo (</a:t>
            </a:r>
            <a:r>
              <a:rPr lang="pt-BR" sz="2600" dirty="0" err="1" smtClean="0"/>
              <a:t>REsp</a:t>
            </a:r>
            <a:r>
              <a:rPr lang="pt-BR" sz="2600" dirty="0" smtClean="0"/>
              <a:t> 1729110</a:t>
            </a:r>
            <a:r>
              <a:rPr lang="pt-BR" sz="2600" dirty="0" smtClean="0"/>
              <a:t>);</a:t>
            </a:r>
          </a:p>
          <a:p>
            <a:pPr algn="just">
              <a:buFont typeface="Arial" charset="0"/>
              <a:buChar char="•"/>
              <a:defRPr/>
            </a:pPr>
            <a:r>
              <a:rPr lang="pt-BR" sz="2600" dirty="0" smtClean="0"/>
              <a:t>decisão que não recebeu emenda à petição </a:t>
            </a:r>
            <a:r>
              <a:rPr lang="pt-BR" sz="2600" dirty="0" smtClean="0"/>
              <a:t>inicial</a:t>
            </a:r>
            <a:r>
              <a:rPr lang="pt-BR" sz="2600" dirty="0" smtClean="0"/>
              <a:t>, quando o aditamento </a:t>
            </a:r>
            <a:r>
              <a:rPr lang="pt-BR" sz="2600" dirty="0" smtClean="0"/>
              <a:t>tenha sido realizado </a:t>
            </a:r>
            <a:r>
              <a:rPr lang="pt-BR" sz="2600" dirty="0" smtClean="0"/>
              <a:t>antes da citação da parte contrária (AI </a:t>
            </a:r>
            <a:r>
              <a:rPr lang="pt-BR" sz="2600" dirty="0" smtClean="0"/>
              <a:t>2029627-54.2019.8.26.0000);</a:t>
            </a: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Tx/>
              <a:buNone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marL="495300" indent="-495300"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lvl="0" algn="just">
              <a:buFont typeface="Wingdings"/>
              <a:buChar char="Ø"/>
            </a:pPr>
            <a:endParaRPr lang="pt-BR" sz="2800" dirty="0" smtClean="0"/>
          </a:p>
          <a:p>
            <a:pPr algn="just">
              <a:buFont typeface="Arial" charset="0"/>
              <a:buChar char="•"/>
              <a:defRPr/>
            </a:pPr>
            <a:endParaRPr lang="pt-BR" sz="28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Arial" charset="0"/>
              <a:buChar char="•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 smtClean="0"/>
              <a:t>AGRAVO DE INSTRUMENTO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pt-BR" sz="2800" b="1" dirty="0" smtClean="0"/>
              <a:t>1.2. Entendimento do STJ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400" dirty="0" smtClean="0"/>
              <a:t>Exemplos já julgados de hipóteses de </a:t>
            </a:r>
            <a:r>
              <a:rPr lang="pt-BR" sz="2400" u="sng" dirty="0" smtClean="0"/>
              <a:t>não cabimento do agravo</a:t>
            </a:r>
            <a:r>
              <a:rPr lang="pt-BR" sz="2400" dirty="0" smtClean="0"/>
              <a:t>:</a:t>
            </a:r>
          </a:p>
          <a:p>
            <a:pPr algn="just">
              <a:buFont typeface="Arial" charset="0"/>
              <a:buChar char="•"/>
              <a:defRPr/>
            </a:pPr>
            <a:r>
              <a:rPr lang="pt-BR" sz="2400" dirty="0" smtClean="0"/>
              <a:t>Decisão que versou sobre valor da causa (</a:t>
            </a:r>
            <a:r>
              <a:rPr lang="pt-BR" sz="2400" dirty="0" err="1" smtClean="0"/>
              <a:t>REsp</a:t>
            </a:r>
            <a:r>
              <a:rPr lang="pt-BR" sz="2400" dirty="0" smtClean="0"/>
              <a:t> 1.704.520 e </a:t>
            </a:r>
            <a:r>
              <a:rPr lang="pt-BR" sz="2400" dirty="0" err="1" smtClean="0"/>
              <a:t>REsp</a:t>
            </a:r>
            <a:r>
              <a:rPr lang="pt-BR" sz="2400" dirty="0" smtClean="0"/>
              <a:t> 1.696.396 / AI 2164901-24.2018.8.26.0000, TJSP);</a:t>
            </a:r>
          </a:p>
          <a:p>
            <a:pPr algn="just">
              <a:buFont typeface="Arial" charset="0"/>
              <a:buChar char="•"/>
              <a:defRPr/>
            </a:pPr>
            <a:r>
              <a:rPr lang="pt-BR" sz="2400" dirty="0" smtClean="0"/>
              <a:t>Decisão que afastou ilegitimidade passiva de litisconsorte (</a:t>
            </a:r>
            <a:r>
              <a:rPr lang="pt-BR" sz="2400" dirty="0" err="1" smtClean="0"/>
              <a:t>REsp</a:t>
            </a:r>
            <a:r>
              <a:rPr lang="pt-BR" sz="2400" dirty="0" smtClean="0"/>
              <a:t> 1724453 e REsp1725018);</a:t>
            </a:r>
          </a:p>
          <a:p>
            <a:pPr algn="just">
              <a:buFont typeface="Arial" charset="0"/>
              <a:buChar char="•"/>
              <a:defRPr/>
            </a:pPr>
            <a:r>
              <a:rPr lang="pt-BR" sz="2400" dirty="0" smtClean="0"/>
              <a:t>Decisão que deferiu a realização de perícia (AI 2021747-11.2019.8.26.0000, TJSP);</a:t>
            </a:r>
          </a:p>
          <a:p>
            <a:pPr algn="just">
              <a:buFont typeface="Arial" charset="0"/>
              <a:buChar char="•"/>
              <a:defRPr/>
            </a:pPr>
            <a:r>
              <a:rPr lang="pt-BR" sz="2400" dirty="0" smtClean="0"/>
              <a:t>Decisão de indeferimento de citação dos confrontantes por edital em usucapião (AI 2075446-14.2019.8.26.0000, TJSP);</a:t>
            </a:r>
          </a:p>
          <a:p>
            <a:pPr algn="just">
              <a:buFont typeface="Arial" charset="0"/>
              <a:buChar char="•"/>
              <a:defRPr/>
            </a:pPr>
            <a:r>
              <a:rPr lang="pt-BR" sz="2400" dirty="0" smtClean="0"/>
              <a:t>Decisão que determinou a emenda da inicial (AI 2058025-11.2019.8.26.0000, TJSP);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Tx/>
              <a:buNone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marL="495300" indent="-495300"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lvl="0" algn="just">
              <a:buFont typeface="Wingdings"/>
              <a:buChar char="Ø"/>
            </a:pPr>
            <a:endParaRPr lang="pt-BR" sz="2800" dirty="0" smtClean="0"/>
          </a:p>
          <a:p>
            <a:pPr algn="just">
              <a:buFont typeface="Arial" charset="0"/>
              <a:buChar char="•"/>
              <a:defRPr/>
            </a:pPr>
            <a:endParaRPr lang="pt-BR" sz="28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Arial" charset="0"/>
              <a:buChar char="•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 smtClean="0"/>
              <a:t>AGRAVO DE INSTRUMENTO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t-BR" sz="2800" b="1" dirty="0" smtClean="0"/>
              <a:t>1.2. Entendimento do STJ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600" dirty="0" smtClean="0"/>
              <a:t>Há mesmas hipóteses com entendimentos diversos quanto à aplicabilidade da tese da </a:t>
            </a:r>
            <a:r>
              <a:rPr lang="pt-BR" sz="2600" dirty="0" err="1" smtClean="0"/>
              <a:t>taxatividade</a:t>
            </a:r>
            <a:r>
              <a:rPr lang="pt-BR" sz="2600" dirty="0" smtClean="0"/>
              <a:t> mitigada: (segurança jurídica?):</a:t>
            </a:r>
          </a:p>
          <a:p>
            <a:pPr algn="just">
              <a:buFont typeface="Arial" charset="0"/>
              <a:buChar char="•"/>
              <a:defRPr/>
            </a:pPr>
            <a:r>
              <a:rPr lang="pt-BR" sz="2600" dirty="0" smtClean="0"/>
              <a:t>Decisão que versa sobre pagamento de honorários periciais:</a:t>
            </a:r>
          </a:p>
          <a:p>
            <a:pPr algn="just">
              <a:buFontTx/>
              <a:buChar char="-"/>
              <a:defRPr/>
            </a:pPr>
            <a:r>
              <a:rPr lang="pt-BR" sz="2600" dirty="0" smtClean="0"/>
              <a:t> AI 2269933-18.2018.8.26.0000, 2ª Câmara de Direito Público, j. 16.04.2019: cabe agravo;</a:t>
            </a:r>
          </a:p>
          <a:p>
            <a:pPr algn="just">
              <a:buFontTx/>
              <a:buChar char="-"/>
              <a:defRPr/>
            </a:pPr>
            <a:r>
              <a:rPr lang="pt-BR" sz="2600" dirty="0" smtClean="0"/>
              <a:t> AI 2023962-57.2019.8.26.0000, 9ª Câmara de Direito Público, j. 26.04.2019: não cabe agravo.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Tx/>
              <a:buNone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marL="495300" indent="-495300"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lvl="0" algn="just">
              <a:buFont typeface="Wingdings"/>
              <a:buChar char="Ø"/>
            </a:pPr>
            <a:endParaRPr lang="pt-BR" sz="2800" dirty="0" smtClean="0"/>
          </a:p>
          <a:p>
            <a:pPr algn="just">
              <a:buFont typeface="Arial" charset="0"/>
              <a:buChar char="•"/>
              <a:defRPr/>
            </a:pPr>
            <a:endParaRPr lang="pt-BR" sz="28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Arial" charset="0"/>
              <a:buChar char="•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 smtClean="0"/>
              <a:t>AGRAVO DE INSTRUMENTO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2800" b="1" dirty="0" smtClean="0"/>
          </a:p>
          <a:p>
            <a:pPr algn="ctr">
              <a:buNone/>
            </a:pPr>
            <a:endParaRPr lang="pt-BR" sz="2800" b="1" dirty="0" smtClean="0"/>
          </a:p>
          <a:p>
            <a:pPr algn="ctr">
              <a:buNone/>
            </a:pPr>
            <a:r>
              <a:rPr lang="pt-BR" sz="2800" b="1" dirty="0" smtClean="0"/>
              <a:t>1.3. Questões Controvertidas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600" dirty="0" smtClean="0"/>
              <a:t>Mandado de segurança?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pt-BR" sz="2600" dirty="0" smtClean="0"/>
              <a:t>Controle por reclamação (art. 988, </a:t>
            </a:r>
            <a:r>
              <a:rPr lang="pt-BR" sz="2600" smtClean="0"/>
              <a:t>CPC/2015)?</a:t>
            </a:r>
            <a:endParaRPr lang="pt-BR" sz="2600" dirty="0" smtClean="0"/>
          </a:p>
          <a:p>
            <a:pPr algn="just">
              <a:buFontTx/>
              <a:buNone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marL="495300" indent="-495300"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lvl="0" algn="just">
              <a:buFont typeface="Wingdings"/>
              <a:buChar char="Ø"/>
            </a:pPr>
            <a:endParaRPr lang="pt-BR" sz="2800" dirty="0" smtClean="0"/>
          </a:p>
          <a:p>
            <a:pPr algn="just">
              <a:buFont typeface="Arial" charset="0"/>
              <a:buChar char="•"/>
              <a:defRPr/>
            </a:pPr>
            <a:endParaRPr lang="pt-BR" sz="28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Arial" charset="0"/>
              <a:buChar char="•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74738" algn="ctr">
              <a:buNone/>
            </a:pPr>
            <a:r>
              <a:rPr lang="pt-BR" sz="4000" dirty="0" smtClean="0"/>
              <a:t>OBRIGADA!</a:t>
            </a:r>
          </a:p>
          <a:p>
            <a:pPr marL="1074738" algn="r"/>
            <a:r>
              <a:rPr lang="pt-BR" sz="3000" dirty="0" err="1" smtClean="0"/>
              <a:t>Profa</a:t>
            </a:r>
            <a:r>
              <a:rPr lang="pt-BR" sz="3000" dirty="0" smtClean="0"/>
              <a:t>. Cristiane </a:t>
            </a:r>
            <a:r>
              <a:rPr lang="pt-BR" sz="3000" dirty="0" err="1" smtClean="0"/>
              <a:t>Druve</a:t>
            </a:r>
            <a:r>
              <a:rPr lang="pt-BR" sz="3000" dirty="0" smtClean="0"/>
              <a:t> Tavares Fagundes</a:t>
            </a:r>
            <a:r>
              <a:rPr lang="pt-BR" sz="4000" dirty="0" smtClean="0"/>
              <a:t/>
            </a:r>
            <a:br>
              <a:rPr lang="pt-BR" sz="4000" dirty="0" smtClean="0"/>
            </a:br>
            <a:r>
              <a:rPr lang="pt-BR" sz="2400" dirty="0" smtClean="0"/>
              <a:t>Doutora, mestra e pós-graduada em Direito Processual Civil pela PUCSP; pós-graduada em Direito Público. Professora da pós-graduação da PUC/SP, do Mackenzie e da EPD.  Professora da graduação da FMU. Advogada em São Paulo. Autora de diversos artigos jurídicos e do livro "Responsabilidade Objetiva por Dano Processual”.</a:t>
            </a:r>
          </a:p>
          <a:p>
            <a:pPr marL="1074738" algn="r"/>
            <a:r>
              <a:rPr lang="pt-BR" sz="2400" dirty="0" smtClean="0"/>
              <a:t>cdruve@hotmail.com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8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Wingdings"/>
              <a:buChar char="Ø"/>
            </a:pPr>
            <a:endParaRPr lang="pt-BR" sz="2600" dirty="0" smtClean="0"/>
          </a:p>
          <a:p>
            <a:pPr algn="just">
              <a:buFont typeface="Arial" charset="0"/>
              <a:buChar char="•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  <a:p>
            <a:pPr algn="just">
              <a:buFont typeface="Arial" charset="0"/>
              <a:buChar char="•"/>
              <a:defRPr/>
            </a:pPr>
            <a:endParaRPr lang="pt-BR" sz="2600" dirty="0" smtClean="0"/>
          </a:p>
          <a:p>
            <a:pPr algn="just">
              <a:buFont typeface="Wingdings" pitchFamily="2" charset="2"/>
              <a:buChar char="Ø"/>
              <a:defRPr/>
            </a:pPr>
            <a:endParaRPr lang="pt-B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6002</TotalTime>
  <Words>828</Words>
  <Application>Microsoft Office PowerPoint</Application>
  <PresentationFormat>Apresentação na tela (4:3)</PresentationFormat>
  <Paragraphs>250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Solstice</vt:lpstr>
      <vt:lpstr>Slide 1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AGRAVO DE INSTRUMENTO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Nadia</dc:creator>
  <cp:lastModifiedBy>Nadia</cp:lastModifiedBy>
  <cp:revision>1264</cp:revision>
  <dcterms:created xsi:type="dcterms:W3CDTF">2017-02-13T13:59:06Z</dcterms:created>
  <dcterms:modified xsi:type="dcterms:W3CDTF">2019-06-06T19:15:30Z</dcterms:modified>
</cp:coreProperties>
</file>