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1"/>
  </p:notesMasterIdLst>
  <p:sldIdLst>
    <p:sldId id="1049" r:id="rId2"/>
    <p:sldId id="272" r:id="rId3"/>
    <p:sldId id="266" r:id="rId4"/>
    <p:sldId id="263" r:id="rId5"/>
    <p:sldId id="1056" r:id="rId6"/>
    <p:sldId id="1057" r:id="rId7"/>
    <p:sldId id="1058" r:id="rId8"/>
    <p:sldId id="1059" r:id="rId9"/>
    <p:sldId id="1060" r:id="rId10"/>
    <p:sldId id="1061" r:id="rId11"/>
    <p:sldId id="1062" r:id="rId12"/>
    <p:sldId id="1063" r:id="rId13"/>
    <p:sldId id="1064" r:id="rId14"/>
    <p:sldId id="1065" r:id="rId15"/>
    <p:sldId id="1066" r:id="rId16"/>
    <p:sldId id="1068" r:id="rId17"/>
    <p:sldId id="1069" r:id="rId18"/>
    <p:sldId id="1071" r:id="rId19"/>
    <p:sldId id="1072" r:id="rId20"/>
    <p:sldId id="1074" r:id="rId21"/>
    <p:sldId id="1075" r:id="rId22"/>
    <p:sldId id="1077" r:id="rId23"/>
    <p:sldId id="1078" r:id="rId24"/>
    <p:sldId id="1076" r:id="rId25"/>
    <p:sldId id="1080" r:id="rId26"/>
    <p:sldId id="1081" r:id="rId27"/>
    <p:sldId id="1079" r:id="rId28"/>
    <p:sldId id="1082" r:id="rId29"/>
    <p:sldId id="1083" r:id="rId30"/>
    <p:sldId id="1085" r:id="rId31"/>
    <p:sldId id="1086" r:id="rId32"/>
    <p:sldId id="1087" r:id="rId33"/>
    <p:sldId id="1088" r:id="rId34"/>
    <p:sldId id="1089" r:id="rId35"/>
    <p:sldId id="1090" r:id="rId36"/>
    <p:sldId id="1091" r:id="rId37"/>
    <p:sldId id="1092" r:id="rId38"/>
    <p:sldId id="1093" r:id="rId39"/>
    <p:sldId id="1094" r:id="rId4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1" userDrawn="1">
          <p15:clr>
            <a:srgbClr val="A4A3A4"/>
          </p15:clr>
        </p15:guide>
        <p15:guide id="2" pos="384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hi Bonespirito" initials="JB" lastIdx="1" clrIdx="0">
    <p:extLst>
      <p:ext uri="{19B8F6BF-5375-455C-9EA6-DF929625EA0E}">
        <p15:presenceInfo xmlns:p15="http://schemas.microsoft.com/office/powerpoint/2012/main" userId="S::julhi.bonespirito@vazdealmeida.com::356c3082-7977-484b-bd1b-c7c9b0fa2b1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43" autoAdjust="0"/>
    <p:restoredTop sz="94660"/>
  </p:normalViewPr>
  <p:slideViewPr>
    <p:cSldViewPr snapToGrid="0">
      <p:cViewPr varScale="1">
        <p:scale>
          <a:sx n="69" d="100"/>
          <a:sy n="69" d="100"/>
        </p:scale>
        <p:origin x="1020" y="90"/>
      </p:cViewPr>
      <p:guideLst>
        <p:guide orient="horz" pos="2161"/>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p:txBody>
      </p:sp>
      <p:sp>
        <p:nvSpPr>
          <p:cNvPr id="4" name="Espaço Reservado para Número de Slide 3"/>
          <p:cNvSpPr>
            <a:spLocks noGrp="1"/>
          </p:cNvSpPr>
          <p:nvPr>
            <p:ph type="sldNum" sz="quarter" idx="5"/>
          </p:nvPr>
        </p:nvSpPr>
        <p:spPr/>
        <p:txBody>
          <a:bodyPr/>
          <a:lstStyle/>
          <a:p>
            <a:fld id="{8B49D31B-75D2-4763-B904-2B5B00708EF6}" type="slidenum">
              <a:rPr lang="pt-BR" smtClean="0"/>
              <a:t>1</a:t>
            </a:fld>
            <a:endParaRPr lang="pt-BR"/>
          </a:p>
        </p:txBody>
      </p:sp>
    </p:spTree>
    <p:extLst>
      <p:ext uri="{BB962C8B-B14F-4D97-AF65-F5344CB8AC3E}">
        <p14:creationId xmlns:p14="http://schemas.microsoft.com/office/powerpoint/2010/main" val="1001330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5300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5c870fdb1a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5c870fdb1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9088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4245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0326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8863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6660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0519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3493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7788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8138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1718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70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6096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6156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7945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0817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5710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8547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6081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4983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0421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1368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51109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38905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1258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49187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35917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97020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50154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69533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95946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61186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64203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20778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14771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c870fdb1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c870fdb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5562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15601" y="3778834"/>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11296610"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1"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4"/>
            <a:ext cx="53332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6443200" y="1536634"/>
            <a:ext cx="53332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11296610"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1"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0"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11296610"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11296610"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6095999" y="-166"/>
            <a:ext cx="6096001"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34"/>
          </a:p>
        </p:txBody>
      </p:sp>
      <p:sp>
        <p:nvSpPr>
          <p:cNvPr id="37" name="Google Shape;37;p9"/>
          <p:cNvSpPr txBox="1">
            <a:spLocks noGrp="1"/>
          </p:cNvSpPr>
          <p:nvPr>
            <p:ph type="title"/>
          </p:nvPr>
        </p:nvSpPr>
        <p:spPr>
          <a:xfrm>
            <a:off x="354000" y="1644234"/>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354000" y="3737434"/>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6586001" y="965434"/>
            <a:ext cx="5116000" cy="49268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11296610"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0"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1"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415601" y="4202967"/>
            <a:ext cx="11360800" cy="1734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11296610"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0"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1"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1" y="1536634"/>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0" y="6217623"/>
            <a:ext cx="7316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pt-BR" smtClean="0"/>
              <a:pPr/>
              <a:t>‹nº›</a:t>
            </a:fld>
            <a:endParaRPr lang="pt-B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a:extLst>
              <a:ext uri="{FF2B5EF4-FFF2-40B4-BE49-F238E27FC236}">
                <a16:creationId xmlns:a16="http://schemas.microsoft.com/office/drawing/2014/main" id="{301C58D3-3DF0-4857-A9E9-34F3F21B7C20}"/>
              </a:ext>
            </a:extLst>
          </p:cNvPr>
          <p:cNvGrpSpPr/>
          <p:nvPr/>
        </p:nvGrpSpPr>
        <p:grpSpPr>
          <a:xfrm>
            <a:off x="0" y="0"/>
            <a:ext cx="12192000" cy="6858000"/>
            <a:chOff x="0" y="0"/>
            <a:chExt cx="12192000" cy="6858000"/>
          </a:xfrm>
        </p:grpSpPr>
        <p:pic>
          <p:nvPicPr>
            <p:cNvPr id="3" name="Imagem 2">
              <a:extLst>
                <a:ext uri="{FF2B5EF4-FFF2-40B4-BE49-F238E27FC236}">
                  <a16:creationId xmlns:a16="http://schemas.microsoft.com/office/drawing/2014/main" id="{C67E1E87-5383-4EDB-AF3C-611C9102F6DD}"/>
                </a:ext>
              </a:extLst>
            </p:cNvPr>
            <p:cNvPicPr>
              <a:picLocks noChangeAspect="1"/>
            </p:cNvPicPr>
            <p:nvPr/>
          </p:nvPicPr>
          <p:blipFill>
            <a:blip r:embed="rId3"/>
            <a:stretch>
              <a:fillRect/>
            </a:stretch>
          </p:blipFill>
          <p:spPr>
            <a:xfrm>
              <a:off x="0" y="0"/>
              <a:ext cx="12192000" cy="6858000"/>
            </a:xfrm>
            <a:prstGeom prst="rect">
              <a:avLst/>
            </a:prstGeom>
          </p:spPr>
        </p:pic>
        <p:pic>
          <p:nvPicPr>
            <p:cNvPr id="6" name="Imagem 5">
              <a:extLst>
                <a:ext uri="{FF2B5EF4-FFF2-40B4-BE49-F238E27FC236}">
                  <a16:creationId xmlns:a16="http://schemas.microsoft.com/office/drawing/2014/main" id="{03EEEBDE-59FF-4956-A536-0F876338E75C}"/>
                </a:ext>
              </a:extLst>
            </p:cNvPr>
            <p:cNvPicPr>
              <a:picLocks noChangeAspect="1"/>
            </p:cNvPicPr>
            <p:nvPr/>
          </p:nvPicPr>
          <p:blipFill>
            <a:blip r:embed="rId4"/>
            <a:stretch>
              <a:fillRect/>
            </a:stretch>
          </p:blipFill>
          <p:spPr>
            <a:xfrm>
              <a:off x="5594791" y="2958390"/>
              <a:ext cx="1002417" cy="941220"/>
            </a:xfrm>
            <a:prstGeom prst="rect">
              <a:avLst/>
            </a:prstGeom>
          </p:spPr>
        </p:pic>
      </p:grpSp>
    </p:spTree>
    <p:extLst>
      <p:ext uri="{BB962C8B-B14F-4D97-AF65-F5344CB8AC3E}">
        <p14:creationId xmlns:p14="http://schemas.microsoft.com/office/powerpoint/2010/main" val="288423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Tree>
    <p:extLst>
      <p:ext uri="{BB962C8B-B14F-4D97-AF65-F5344CB8AC3E}">
        <p14:creationId xmlns:p14="http://schemas.microsoft.com/office/powerpoint/2010/main" val="4261295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3" name="Retângulo 2">
            <a:extLst>
              <a:ext uri="{FF2B5EF4-FFF2-40B4-BE49-F238E27FC236}">
                <a16:creationId xmlns:a16="http://schemas.microsoft.com/office/drawing/2014/main" id="{6ABC1EBB-9D6B-434B-842F-EAC168E1B3F3}"/>
              </a:ext>
            </a:extLst>
          </p:cNvPr>
          <p:cNvSpPr/>
          <p:nvPr/>
        </p:nvSpPr>
        <p:spPr>
          <a:xfrm>
            <a:off x="1112384" y="2063746"/>
            <a:ext cx="8728911" cy="369332"/>
          </a:xfrm>
          <a:prstGeom prst="rect">
            <a:avLst/>
          </a:prstGeom>
        </p:spPr>
        <p:txBody>
          <a:bodyPr wrap="square">
            <a:spAutoFit/>
          </a:bodyPr>
          <a:lstStyle/>
          <a:p>
            <a:pPr>
              <a:buClrTx/>
              <a:buFontTx/>
              <a:buNone/>
            </a:pPr>
            <a:endParaRPr lang="pt-BR" sz="1800" kern="1200" dirty="0">
              <a:solidFill>
                <a:srgbClr val="404040"/>
              </a:solidFill>
              <a:latin typeface="Abadi Extra Light" panose="020B0204020104020204" pitchFamily="34" charset="0"/>
              <a:ea typeface="+mn-ea"/>
            </a:endParaRPr>
          </a:p>
        </p:txBody>
      </p:sp>
      <p:sp>
        <p:nvSpPr>
          <p:cNvPr id="5" name="CaixaDeTexto 4">
            <a:extLst>
              <a:ext uri="{FF2B5EF4-FFF2-40B4-BE49-F238E27FC236}">
                <a16:creationId xmlns:a16="http://schemas.microsoft.com/office/drawing/2014/main" id="{654F9D2B-9E4A-44C6-B629-EEE5132F2C0B}"/>
              </a:ext>
            </a:extLst>
          </p:cNvPr>
          <p:cNvSpPr txBox="1"/>
          <p:nvPr/>
        </p:nvSpPr>
        <p:spPr>
          <a:xfrm>
            <a:off x="1112384" y="706582"/>
            <a:ext cx="10123652" cy="7140416"/>
          </a:xfrm>
          <a:prstGeom prst="rect">
            <a:avLst/>
          </a:prstGeom>
          <a:noFill/>
        </p:spPr>
        <p:txBody>
          <a:bodyPr wrap="square" rtlCol="0">
            <a:spAutoFit/>
          </a:bodyPr>
          <a:lstStyle/>
          <a:p>
            <a:pPr algn="ctr">
              <a:buClrTx/>
              <a:buFontTx/>
              <a:buNone/>
            </a:pPr>
            <a:endParaRPr lang="pt-BR" sz="3400" kern="1200" spc="110" dirty="0">
              <a:solidFill>
                <a:srgbClr val="99482B"/>
              </a:solidFill>
              <a:latin typeface="Abadi" panose="020B0604020104020204" pitchFamily="34" charset="0"/>
              <a:ea typeface="+mn-ea"/>
              <a:cs typeface="Arial" panose="020B0604020202020204" pitchFamily="34" charset="0"/>
            </a:endParaRPr>
          </a:p>
          <a:p>
            <a:pPr algn="ctr">
              <a:buClrTx/>
              <a:buFontTx/>
              <a:buNone/>
            </a:pPr>
            <a:endParaRPr lang="pt-BR" sz="3400" kern="1200" spc="110" dirty="0">
              <a:solidFill>
                <a:srgbClr val="99482B"/>
              </a:solidFill>
              <a:latin typeface="Abadi" panose="020B0604020104020204" pitchFamily="34" charset="0"/>
              <a:ea typeface="+mn-ea"/>
              <a:cs typeface="Arial" panose="020B0604020202020204" pitchFamily="34" charset="0"/>
            </a:endParaRPr>
          </a:p>
          <a:p>
            <a:pPr algn="ctr">
              <a:buClrTx/>
              <a:buFontTx/>
              <a:buNone/>
            </a:pPr>
            <a:endParaRPr lang="pt-BR" sz="3400" kern="1200" spc="110" dirty="0">
              <a:solidFill>
                <a:srgbClr val="99482B"/>
              </a:solidFill>
              <a:latin typeface="Abadi" panose="020B0604020104020204" pitchFamily="34" charset="0"/>
              <a:ea typeface="+mn-ea"/>
              <a:cs typeface="Arial" panose="020B0604020202020204" pitchFamily="34" charset="0"/>
            </a:endParaRPr>
          </a:p>
          <a:p>
            <a:pPr algn="ctr">
              <a:buClrTx/>
              <a:buFontTx/>
              <a:buNone/>
            </a:pPr>
            <a:endParaRPr lang="pt-BR" sz="3400" kern="1200" spc="110" dirty="0">
              <a:solidFill>
                <a:srgbClr val="99482B"/>
              </a:solidFill>
              <a:latin typeface="Abadi" panose="020B0604020104020204" pitchFamily="34" charset="0"/>
              <a:ea typeface="+mn-ea"/>
              <a:cs typeface="Arial" panose="020B0604020202020204" pitchFamily="34" charset="0"/>
            </a:endParaRPr>
          </a:p>
          <a:p>
            <a:pPr algn="ctr">
              <a:buClrTx/>
              <a:buFontTx/>
              <a:buNone/>
            </a:pPr>
            <a:r>
              <a:rPr lang="pt-BR" sz="3400" kern="1200" spc="110" dirty="0">
                <a:solidFill>
                  <a:srgbClr val="99482B"/>
                </a:solidFill>
                <a:latin typeface="Abadi" panose="020B0604020104020204" pitchFamily="34" charset="0"/>
                <a:ea typeface="+mn-ea"/>
                <a:cs typeface="Arial" panose="020B0604020202020204" pitchFamily="34" charset="0"/>
              </a:rPr>
              <a:t>MEDIDAS EXECUTIVAS ATÍPICAS</a:t>
            </a:r>
          </a:p>
          <a:p>
            <a:pPr lvl="0" algn="ctr">
              <a:buClrTx/>
            </a:pPr>
            <a:r>
              <a:rPr lang="pt-BR" sz="2400" kern="1200" spc="110" dirty="0">
                <a:solidFill>
                  <a:srgbClr val="99482B"/>
                </a:solidFill>
                <a:latin typeface="Abadi Extra Light" panose="020B0204020104020204" pitchFamily="34" charset="0"/>
                <a:ea typeface="+mn-ea"/>
                <a:cs typeface="Arial" panose="020B0604020202020204" pitchFamily="34" charset="0"/>
              </a:rPr>
              <a:t>Breves considerações</a:t>
            </a:r>
          </a:p>
          <a:p>
            <a:pPr lvl="0">
              <a:buClrTx/>
            </a:pPr>
            <a:endParaRPr lang="pt-BR" sz="2400" kern="1200" spc="110" dirty="0">
              <a:solidFill>
                <a:srgbClr val="99482B"/>
              </a:solidFill>
              <a:latin typeface="Abadi Extra Light" panose="020B0204020104020204" pitchFamily="34" charset="0"/>
              <a:ea typeface="+mn-ea"/>
              <a:cs typeface="Arial" panose="020B0604020202020204" pitchFamily="34" charset="0"/>
            </a:endParaRPr>
          </a:p>
          <a:p>
            <a:pPr lvl="0">
              <a:buClrTx/>
            </a:pPr>
            <a:endParaRPr lang="pt-BR" sz="2400" kern="1200" spc="110" dirty="0">
              <a:solidFill>
                <a:srgbClr val="99482B"/>
              </a:solidFill>
              <a:latin typeface="Abadi Extra Light" panose="020B0204020104020204" pitchFamily="34" charset="0"/>
              <a:ea typeface="+mn-ea"/>
              <a:cs typeface="Arial" panose="020B0604020202020204" pitchFamily="34" charset="0"/>
            </a:endParaRPr>
          </a:p>
          <a:p>
            <a:pPr lvl="0">
              <a:buClrTx/>
            </a:pPr>
            <a:endParaRPr lang="pt-BR" sz="2400" kern="1200" spc="110" dirty="0">
              <a:solidFill>
                <a:srgbClr val="99482B"/>
              </a:solidFill>
              <a:latin typeface="Abadi Extra Light" panose="020B0204020104020204" pitchFamily="34" charset="0"/>
              <a:ea typeface="+mn-ea"/>
              <a:cs typeface="Arial" panose="020B0604020202020204" pitchFamily="34" charset="0"/>
            </a:endParaRPr>
          </a:p>
          <a:p>
            <a:pPr lvl="0">
              <a:buClrTx/>
            </a:pPr>
            <a:endParaRPr lang="pt-BR" sz="2400" kern="1200" spc="110" dirty="0">
              <a:solidFill>
                <a:srgbClr val="99482B"/>
              </a:solidFill>
              <a:latin typeface="Abadi Extra Light" panose="020B0204020104020204" pitchFamily="34" charset="0"/>
              <a:ea typeface="+mn-ea"/>
              <a:cs typeface="Arial" panose="020B0604020202020204" pitchFamily="34" charset="0"/>
            </a:endParaRPr>
          </a:p>
          <a:p>
            <a:pPr lvl="0">
              <a:buClrTx/>
            </a:pPr>
            <a:endParaRPr lang="pt-BR" sz="2400" kern="1200" spc="110" dirty="0">
              <a:solidFill>
                <a:srgbClr val="99482B"/>
              </a:solidFill>
              <a:latin typeface="Abadi Extra Light" panose="020B0204020104020204" pitchFamily="34" charset="0"/>
              <a:ea typeface="+mn-ea"/>
              <a:cs typeface="Arial" panose="020B0604020202020204" pitchFamily="34" charset="0"/>
            </a:endParaRPr>
          </a:p>
          <a:p>
            <a:pPr lvl="0">
              <a:buClrTx/>
            </a:pPr>
            <a:endParaRPr lang="pt-BR" sz="2400" kern="1200" spc="110" dirty="0">
              <a:solidFill>
                <a:srgbClr val="99482B"/>
              </a:solidFill>
              <a:latin typeface="Abadi Extra Light" panose="020B0204020104020204" pitchFamily="34" charset="0"/>
              <a:ea typeface="+mn-ea"/>
              <a:cs typeface="Arial" panose="020B0604020202020204" pitchFamily="34" charset="0"/>
            </a:endParaRPr>
          </a:p>
          <a:p>
            <a:pPr lvl="0">
              <a:buClrTx/>
            </a:pPr>
            <a:endParaRPr lang="pt-BR" sz="2400" kern="1200" spc="110" dirty="0">
              <a:solidFill>
                <a:srgbClr val="99482B"/>
              </a:solidFill>
              <a:latin typeface="Abadi Extra Light" panose="020B0204020104020204" pitchFamily="34" charset="0"/>
              <a:ea typeface="+mn-ea"/>
              <a:cs typeface="Arial" panose="020B0604020202020204" pitchFamily="34" charset="0"/>
            </a:endParaRPr>
          </a:p>
          <a:p>
            <a:pPr lvl="0">
              <a:buClrTx/>
            </a:pPr>
            <a:endParaRPr lang="pt-BR" sz="2400" kern="1200" spc="110" dirty="0">
              <a:solidFill>
                <a:srgbClr val="99482B"/>
              </a:solidFill>
              <a:latin typeface="Abadi Extra Light" panose="020B0204020104020204" pitchFamily="34" charset="0"/>
              <a:ea typeface="+mn-ea"/>
              <a:cs typeface="Arial" panose="020B0604020202020204" pitchFamily="34" charset="0"/>
            </a:endParaRPr>
          </a:p>
          <a:p>
            <a:pPr lvl="0">
              <a:buClrTx/>
            </a:pPr>
            <a:endParaRPr lang="pt-BR" sz="2400" kern="1200" spc="110" dirty="0">
              <a:solidFill>
                <a:srgbClr val="99482B"/>
              </a:solidFill>
              <a:latin typeface="Abadi Extra Light" panose="020B0204020104020204" pitchFamily="34" charset="0"/>
              <a:ea typeface="+mn-ea"/>
              <a:cs typeface="Arial" panose="020B0604020202020204" pitchFamily="34" charset="0"/>
            </a:endParaRPr>
          </a:p>
          <a:p>
            <a:pPr lvl="0">
              <a:buClrTx/>
            </a:pPr>
            <a:endParaRPr lang="pt-BR" sz="2400" kern="1200" spc="110" dirty="0">
              <a:solidFill>
                <a:srgbClr val="99482B"/>
              </a:solidFill>
              <a:latin typeface="Abadi Extra Light" panose="020B0204020104020204" pitchFamily="34" charset="0"/>
              <a:ea typeface="+mn-ea"/>
              <a:cs typeface="Arial" panose="020B0604020202020204" pitchFamily="34" charset="0"/>
            </a:endParaRPr>
          </a:p>
          <a:p>
            <a:pPr lvl="0">
              <a:buClrTx/>
            </a:pPr>
            <a:endParaRPr lang="pt-BR" sz="2400" kern="1200" spc="110" dirty="0">
              <a:solidFill>
                <a:srgbClr val="99482B"/>
              </a:solidFill>
              <a:latin typeface="Abadi Extra Light" panose="020B0204020104020204" pitchFamily="34" charset="0"/>
              <a:ea typeface="+mn-ea"/>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538654" y="606669"/>
            <a:ext cx="9478108" cy="5098575"/>
          </a:xfrm>
          <a:prstGeom prst="rect">
            <a:avLst/>
          </a:prstGeom>
          <a:noFill/>
        </p:spPr>
        <p:txBody>
          <a:bodyPr wrap="square" rtlCol="0">
            <a:spAutoFit/>
          </a:bodyPr>
          <a:lstStyle/>
          <a:p>
            <a:pPr algn="ctr"/>
            <a:r>
              <a:rPr lang="pt-BR" sz="2400" b="1" u="sng" dirty="0">
                <a:solidFill>
                  <a:schemeClr val="accent1">
                    <a:lumMod val="50000"/>
                  </a:schemeClr>
                </a:solidFill>
                <a:latin typeface="Abadi Extra Light" panose="020B0204020104020204" pitchFamily="34" charset="0"/>
              </a:rPr>
              <a:t>Da tutela executiva</a:t>
            </a:r>
          </a:p>
          <a:p>
            <a:endParaRPr lang="pt-BR" sz="2400" dirty="0">
              <a:solidFill>
                <a:schemeClr val="accent1">
                  <a:lumMod val="50000"/>
                </a:schemeClr>
              </a:solidFill>
              <a:latin typeface="Abadi Extra Light" panose="020B0204020104020204" pitchFamily="34" charset="0"/>
            </a:endParaRPr>
          </a:p>
          <a:p>
            <a:pPr algn="just"/>
            <a:r>
              <a:rPr lang="pt-BR" sz="2400" dirty="0">
                <a:solidFill>
                  <a:schemeClr val="accent1">
                    <a:lumMod val="50000"/>
                  </a:schemeClr>
                </a:solidFill>
                <a:latin typeface="Abadi Extra Light" panose="020B0204020104020204" pitchFamily="34" charset="0"/>
              </a:rPr>
              <a:t>O processo é o meio pelo qual Estado exerce a sua função jurisdicional. Função essa entendida como a de declarar e realizar, de forma prática, a vontade da lei diante de uma situação jurídica controvertida. </a:t>
            </a:r>
          </a:p>
          <a:p>
            <a:pPr algn="just"/>
            <a:endParaRPr lang="pt-BR" sz="2400" dirty="0">
              <a:solidFill>
                <a:schemeClr val="accent1">
                  <a:lumMod val="50000"/>
                </a:schemeClr>
              </a:solidFill>
              <a:latin typeface="Abadi Extra Light" panose="020B0204020104020204" pitchFamily="34" charset="0"/>
            </a:endParaRPr>
          </a:p>
          <a:p>
            <a:pPr algn="just"/>
            <a:r>
              <a:rPr lang="pt-BR" sz="2400" dirty="0">
                <a:solidFill>
                  <a:schemeClr val="accent1">
                    <a:lumMod val="50000"/>
                  </a:schemeClr>
                </a:solidFill>
                <a:latin typeface="Abadi Extra Light" panose="020B0204020104020204" pitchFamily="34" charset="0"/>
              </a:rPr>
              <a:t>A tutela executiva jurisdicional, por sua vez, tem por fim justamente entregar efetivamente o bem devido ao jurisdicionado. </a:t>
            </a:r>
          </a:p>
          <a:p>
            <a:pPr algn="just"/>
            <a:endParaRPr lang="pt-BR" sz="2400" dirty="0">
              <a:solidFill>
                <a:schemeClr val="accent1">
                  <a:lumMod val="50000"/>
                </a:schemeClr>
              </a:solidFill>
              <a:latin typeface="Abadi Extra Light" panose="020B0204020104020204" pitchFamily="34" charset="0"/>
            </a:endParaRPr>
          </a:p>
          <a:p>
            <a:pPr algn="just"/>
            <a:r>
              <a:rPr lang="pt-BR" sz="2400" dirty="0">
                <a:solidFill>
                  <a:schemeClr val="accent1">
                    <a:lumMod val="50000"/>
                  </a:schemeClr>
                </a:solidFill>
                <a:latin typeface="Abadi Extra Light" panose="020B0204020104020204" pitchFamily="34" charset="0"/>
              </a:rPr>
              <a:t>Segundo Medina, “</a:t>
            </a:r>
            <a:r>
              <a:rPr lang="pt-BR" sz="2400" i="1" dirty="0">
                <a:solidFill>
                  <a:schemeClr val="accent1">
                    <a:lumMod val="50000"/>
                  </a:schemeClr>
                </a:solidFill>
                <a:latin typeface="Abadi Extra Light" panose="020B0204020104020204" pitchFamily="34" charset="0"/>
              </a:rPr>
              <a:t>a tutela jurisdicional executiva consiste na prática de atos jurisdicionais tendentes à realização material do direito atual ou potencialmente violado</a:t>
            </a:r>
            <a:r>
              <a:rPr lang="pt-BR" sz="2400" dirty="0">
                <a:solidFill>
                  <a:schemeClr val="accent1">
                    <a:lumMod val="50000"/>
                  </a:schemeClr>
                </a:solidFill>
                <a:latin typeface="Abadi Extra Light" panose="020B0204020104020204" pitchFamily="34" charset="0"/>
              </a:rPr>
              <a:t>”</a:t>
            </a:r>
            <a:endParaRPr lang="pt-BR" dirty="0"/>
          </a:p>
          <a:p>
            <a:endParaRPr lang="pt-BR" dirty="0"/>
          </a:p>
          <a:p>
            <a:endParaRPr lang="pt-B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538654" y="606669"/>
            <a:ext cx="9478108" cy="4811445"/>
          </a:xfrm>
          <a:prstGeom prst="rect">
            <a:avLst/>
          </a:prstGeom>
          <a:noFill/>
        </p:spPr>
        <p:txBody>
          <a:bodyPr wrap="square" rtlCol="0">
            <a:spAutoFit/>
          </a:bodyPr>
          <a:lstStyle/>
          <a:p>
            <a:endParaRPr lang="pt-BR" sz="2400" b="1" dirty="0">
              <a:solidFill>
                <a:schemeClr val="accent1">
                  <a:lumMod val="50000"/>
                </a:schemeClr>
              </a:solidFill>
              <a:latin typeface="Abadi Extra Light" panose="020B0204020104020204" pitchFamily="34" charset="0"/>
            </a:endParaRPr>
          </a:p>
          <a:p>
            <a:endParaRPr lang="pt-BR" sz="2400" b="1" dirty="0">
              <a:solidFill>
                <a:schemeClr val="accent1">
                  <a:lumMod val="50000"/>
                </a:schemeClr>
              </a:solidFill>
              <a:latin typeface="Abadi Extra Light" panose="020B0204020104020204" pitchFamily="34" charset="0"/>
            </a:endParaRPr>
          </a:p>
          <a:p>
            <a:pPr algn="ctr"/>
            <a:r>
              <a:rPr lang="pt-BR" sz="2400" b="1" u="sng" dirty="0">
                <a:solidFill>
                  <a:schemeClr val="accent1">
                    <a:lumMod val="50000"/>
                  </a:schemeClr>
                </a:solidFill>
                <a:latin typeface="Abadi Extra Light" panose="020B0204020104020204" pitchFamily="34" charset="0"/>
              </a:rPr>
              <a:t>Classificação das medidas executivas </a:t>
            </a:r>
          </a:p>
          <a:p>
            <a:endParaRPr lang="pt-BR" sz="2400" b="1" dirty="0">
              <a:solidFill>
                <a:schemeClr val="accent1">
                  <a:lumMod val="50000"/>
                </a:schemeClr>
              </a:solidFill>
              <a:latin typeface="Abadi Extra Light" panose="020B0204020104020204" pitchFamily="34" charset="0"/>
            </a:endParaRPr>
          </a:p>
          <a:p>
            <a:endParaRPr lang="pt-BR" sz="2400" b="1" dirty="0">
              <a:solidFill>
                <a:schemeClr val="accent1">
                  <a:lumMod val="50000"/>
                </a:schemeClr>
              </a:solidFill>
              <a:latin typeface="Abadi Extra Light" panose="020B0204020104020204" pitchFamily="34" charset="0"/>
            </a:endParaRPr>
          </a:p>
          <a:p>
            <a:pPr marL="342900" indent="-342900">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rPr>
              <a:t>Execução direta ou sub-rogação – expropriação propriamente dita</a:t>
            </a:r>
          </a:p>
          <a:p>
            <a:endParaRPr lang="pt-BR" sz="2400" dirty="0">
              <a:solidFill>
                <a:schemeClr val="accent1">
                  <a:lumMod val="50000"/>
                </a:schemeClr>
              </a:solidFill>
              <a:latin typeface="Abadi Extra Light" panose="020B0204020104020204" pitchFamily="34" charset="0"/>
            </a:endParaRPr>
          </a:p>
          <a:p>
            <a:endParaRPr lang="pt-BR" sz="2400" dirty="0">
              <a:solidFill>
                <a:schemeClr val="accent1">
                  <a:lumMod val="50000"/>
                </a:schemeClr>
              </a:solidFill>
              <a:latin typeface="Abadi Extra Light" panose="020B0204020104020204" pitchFamily="34" charset="0"/>
            </a:endParaRPr>
          </a:p>
          <a:p>
            <a:pPr marL="342900" indent="-342900">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rPr>
              <a:t>Execução indireta ou coerção – forçar o devedor a cumprir uma ordem judicial</a:t>
            </a:r>
          </a:p>
          <a:p>
            <a:endParaRPr lang="pt-BR" sz="2400" dirty="0">
              <a:solidFill>
                <a:schemeClr val="accent1">
                  <a:lumMod val="50000"/>
                </a:schemeClr>
              </a:solidFill>
              <a:latin typeface="Abadi Extra Light" panose="020B0204020104020204" pitchFamily="34" charset="0"/>
            </a:endParaRPr>
          </a:p>
          <a:p>
            <a:endParaRPr lang="pt-BR" sz="2400" dirty="0">
              <a:solidFill>
                <a:schemeClr val="accent1">
                  <a:lumMod val="50000"/>
                </a:schemeClr>
              </a:solidFill>
              <a:latin typeface="Abadi Extra Light" panose="020B0204020104020204" pitchFamily="34" charset="0"/>
            </a:endParaRPr>
          </a:p>
          <a:p>
            <a:endParaRPr lang="pt-BR" dirty="0"/>
          </a:p>
        </p:txBody>
      </p:sp>
    </p:spTree>
    <p:extLst>
      <p:ext uri="{BB962C8B-B14F-4D97-AF65-F5344CB8AC3E}">
        <p14:creationId xmlns:p14="http://schemas.microsoft.com/office/powerpoint/2010/main" val="109763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538654" y="606669"/>
            <a:ext cx="9478108" cy="5180777"/>
          </a:xfrm>
          <a:prstGeom prst="rect">
            <a:avLst/>
          </a:prstGeom>
          <a:noFill/>
        </p:spPr>
        <p:txBody>
          <a:bodyPr wrap="square" rtlCol="0">
            <a:spAutoFit/>
          </a:bodyPr>
          <a:lstStyle/>
          <a:p>
            <a:endParaRPr lang="pt-BR" sz="2400" b="1" dirty="0">
              <a:solidFill>
                <a:schemeClr val="accent1">
                  <a:lumMod val="50000"/>
                </a:schemeClr>
              </a:solidFill>
              <a:latin typeface="Abadi Extra Light" panose="020B0204020104020204" pitchFamily="34" charset="0"/>
            </a:endParaRPr>
          </a:p>
          <a:p>
            <a:endParaRPr lang="pt-BR" sz="2400" b="1" dirty="0">
              <a:solidFill>
                <a:schemeClr val="accent1">
                  <a:lumMod val="50000"/>
                </a:schemeClr>
              </a:solidFill>
              <a:latin typeface="Abadi Extra Light" panose="020B0204020104020204" pitchFamily="34" charset="0"/>
            </a:endParaRPr>
          </a:p>
          <a:p>
            <a:pPr algn="ctr"/>
            <a:r>
              <a:rPr lang="pt-BR" sz="2400" b="1" u="sng" dirty="0">
                <a:solidFill>
                  <a:schemeClr val="accent1">
                    <a:lumMod val="50000"/>
                  </a:schemeClr>
                </a:solidFill>
                <a:latin typeface="Abadi Extra Light" panose="020B0204020104020204" pitchFamily="34" charset="0"/>
              </a:rPr>
              <a:t>Tipicidade das medidas executivas</a:t>
            </a:r>
          </a:p>
          <a:p>
            <a:endParaRPr lang="pt-BR" sz="2400" b="1" dirty="0">
              <a:solidFill>
                <a:schemeClr val="accent1">
                  <a:lumMod val="50000"/>
                </a:schemeClr>
              </a:solidFill>
              <a:latin typeface="Abadi Extra Light" panose="020B0204020104020204" pitchFamily="34" charset="0"/>
            </a:endParaRPr>
          </a:p>
          <a:p>
            <a:endParaRPr lang="pt-BR" sz="2400" b="1" dirty="0">
              <a:solidFill>
                <a:schemeClr val="accent1">
                  <a:lumMod val="50000"/>
                </a:schemeClr>
              </a:solidFill>
              <a:latin typeface="Abadi Extra Light" panose="020B0204020104020204" pitchFamily="34" charset="0"/>
            </a:endParaRPr>
          </a:p>
          <a:p>
            <a:pPr marL="342900" indent="-342900">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rPr>
              <a:t>Código de Processo Civil – 1973. Regra da tipicidade e os reflexos na eficácia da execução</a:t>
            </a:r>
          </a:p>
          <a:p>
            <a:endParaRPr lang="pt-BR" sz="2400" dirty="0">
              <a:solidFill>
                <a:schemeClr val="accent1">
                  <a:lumMod val="50000"/>
                </a:schemeClr>
              </a:solidFill>
              <a:latin typeface="Abadi Extra Light" panose="020B0204020104020204" pitchFamily="34" charset="0"/>
            </a:endParaRPr>
          </a:p>
          <a:p>
            <a:endParaRPr lang="pt-BR" sz="2400" dirty="0">
              <a:solidFill>
                <a:schemeClr val="accent1">
                  <a:lumMod val="50000"/>
                </a:schemeClr>
              </a:solidFill>
              <a:latin typeface="Abadi Extra Light" panose="020B0204020104020204" pitchFamily="34" charset="0"/>
            </a:endParaRPr>
          </a:p>
          <a:p>
            <a:pPr marL="342900" indent="-342900">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rPr>
              <a:t>Código de Processo Civil – 2015. Necessidade de efetividade do processo e a satisfação da execução. </a:t>
            </a:r>
          </a:p>
          <a:p>
            <a:endParaRPr lang="pt-BR" sz="2400" dirty="0">
              <a:solidFill>
                <a:schemeClr val="accent1">
                  <a:lumMod val="50000"/>
                </a:schemeClr>
              </a:solidFill>
              <a:latin typeface="Abadi Extra Light" panose="020B0204020104020204" pitchFamily="34" charset="0"/>
            </a:endParaRPr>
          </a:p>
          <a:p>
            <a:endParaRPr lang="pt-BR" sz="2400" dirty="0">
              <a:solidFill>
                <a:schemeClr val="accent1">
                  <a:lumMod val="50000"/>
                </a:schemeClr>
              </a:solidFill>
              <a:latin typeface="Abadi Extra Light" panose="020B0204020104020204" pitchFamily="34" charset="0"/>
            </a:endParaRPr>
          </a:p>
          <a:p>
            <a:endParaRPr lang="pt-BR" dirty="0"/>
          </a:p>
        </p:txBody>
      </p:sp>
    </p:spTree>
    <p:extLst>
      <p:ext uri="{BB962C8B-B14F-4D97-AF65-F5344CB8AC3E}">
        <p14:creationId xmlns:p14="http://schemas.microsoft.com/office/powerpoint/2010/main" val="46168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356946" y="838611"/>
            <a:ext cx="9478108" cy="4257448"/>
          </a:xfrm>
          <a:prstGeom prst="rect">
            <a:avLst/>
          </a:prstGeom>
          <a:noFill/>
        </p:spPr>
        <p:txBody>
          <a:bodyPr wrap="square" rtlCol="0">
            <a:spAutoFit/>
          </a:bodyPr>
          <a:lstStyle/>
          <a:p>
            <a:endParaRPr lang="pt-BR" sz="2400" b="1" dirty="0">
              <a:solidFill>
                <a:schemeClr val="accent1">
                  <a:lumMod val="50000"/>
                </a:schemeClr>
              </a:solidFill>
              <a:latin typeface="Abadi Extra Light" panose="020B0204020104020204" pitchFamily="34" charset="0"/>
            </a:endParaRPr>
          </a:p>
          <a:p>
            <a:pPr algn="just"/>
            <a:endParaRPr lang="pt-BR" sz="2400" dirty="0">
              <a:solidFill>
                <a:schemeClr val="accent1">
                  <a:lumMod val="50000"/>
                </a:schemeClr>
              </a:solidFill>
              <a:latin typeface="Abadi Extra Light" panose="020B0204020104020204" pitchFamily="34" charset="0"/>
            </a:endParaRPr>
          </a:p>
          <a:p>
            <a:pPr algn="just"/>
            <a:r>
              <a:rPr lang="pt-BR" sz="2400" dirty="0" err="1">
                <a:solidFill>
                  <a:schemeClr val="accent1">
                    <a:lumMod val="50000"/>
                  </a:schemeClr>
                </a:solidFill>
                <a:latin typeface="Abadi Extra Light" panose="020B0204020104020204" pitchFamily="34" charset="0"/>
              </a:rPr>
              <a:t>Fredie</a:t>
            </a:r>
            <a:r>
              <a:rPr lang="pt-BR" sz="2400" dirty="0">
                <a:solidFill>
                  <a:schemeClr val="accent1">
                    <a:lumMod val="50000"/>
                  </a:schemeClr>
                </a:solidFill>
                <a:latin typeface="Abadi Extra Light" panose="020B0204020104020204" pitchFamily="34" charset="0"/>
              </a:rPr>
              <a:t> </a:t>
            </a:r>
            <a:r>
              <a:rPr lang="pt-BR" sz="2400" dirty="0" err="1">
                <a:solidFill>
                  <a:schemeClr val="accent1">
                    <a:lumMod val="50000"/>
                  </a:schemeClr>
                </a:solidFill>
                <a:latin typeface="Abadi Extra Light" panose="020B0204020104020204" pitchFamily="34" charset="0"/>
              </a:rPr>
              <a:t>Diddier</a:t>
            </a:r>
            <a:r>
              <a:rPr lang="pt-BR" sz="2400" dirty="0">
                <a:solidFill>
                  <a:schemeClr val="accent1">
                    <a:lumMod val="50000"/>
                  </a:schemeClr>
                </a:solidFill>
                <a:latin typeface="Abadi Extra Light" panose="020B0204020104020204" pitchFamily="34" charset="0"/>
              </a:rPr>
              <a:t> Jr defende que “</a:t>
            </a:r>
            <a:r>
              <a:rPr lang="pt-BR" sz="2400" i="1" dirty="0">
                <a:solidFill>
                  <a:schemeClr val="accent1">
                    <a:lumMod val="50000"/>
                  </a:schemeClr>
                </a:solidFill>
                <a:latin typeface="Abadi Extra Light" panose="020B0204020104020204" pitchFamily="34" charset="0"/>
              </a:rPr>
              <a:t>há, atualmente, uma tendência de ampliação dos poderes executivos do magistrado, criando-se uma espécie de pode geral de efetivação, que permite ao julgador valer-se dos meios executivos que considerar mais adequados ao caso concreto, sejam eles de coerção direta, sejam de coerção indireta. Parte-se da premissa de que as modalidades executivas devem ser idôneas às necessidades de tutela das diferentes situações de direito substancial</a:t>
            </a:r>
            <a:r>
              <a:rPr lang="pt-BR" sz="2400" dirty="0">
                <a:solidFill>
                  <a:schemeClr val="accent1">
                    <a:lumMod val="50000"/>
                  </a:schemeClr>
                </a:solidFill>
                <a:latin typeface="Abadi Extra Light" panose="020B0204020104020204" pitchFamily="34" charset="0"/>
              </a:rPr>
              <a:t>”</a:t>
            </a:r>
          </a:p>
          <a:p>
            <a:pPr algn="just">
              <a:lnSpc>
                <a:spcPct val="150000"/>
              </a:lnSpc>
            </a:pPr>
            <a:endParaRPr lang="pt-BR" sz="2400" dirty="0">
              <a:solidFill>
                <a:schemeClr val="accent1">
                  <a:lumMod val="50000"/>
                </a:schemeClr>
              </a:solidFill>
              <a:latin typeface="Abadi Extra Light" panose="020B0204020104020204" pitchFamily="34" charset="0"/>
            </a:endParaRPr>
          </a:p>
          <a:p>
            <a:endParaRPr lang="pt-BR" dirty="0"/>
          </a:p>
        </p:txBody>
      </p:sp>
    </p:spTree>
    <p:extLst>
      <p:ext uri="{BB962C8B-B14F-4D97-AF65-F5344CB8AC3E}">
        <p14:creationId xmlns:p14="http://schemas.microsoft.com/office/powerpoint/2010/main" val="93284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558316"/>
          </a:xfrm>
          <a:prstGeom prst="rect">
            <a:avLst/>
          </a:prstGeom>
          <a:noFill/>
        </p:spPr>
        <p:txBody>
          <a:bodyPr wrap="square" rtlCol="0">
            <a:spAutoFit/>
          </a:bodyPr>
          <a:lstStyle/>
          <a:p>
            <a:r>
              <a:rPr lang="pt-BR" b="1" i="1" dirty="0"/>
              <a:t> </a:t>
            </a:r>
            <a:endParaRPr lang="pt-BR" dirty="0"/>
          </a:p>
          <a:p>
            <a:pPr algn="ctr"/>
            <a:r>
              <a:rPr lang="pt-BR" sz="2400" b="1" u="sng" dirty="0">
                <a:solidFill>
                  <a:schemeClr val="accent1">
                    <a:lumMod val="50000"/>
                  </a:schemeClr>
                </a:solidFill>
                <a:latin typeface="Abadi Extra Light" panose="020B0204020104020204" pitchFamily="34" charset="0"/>
              </a:rPr>
              <a:t>Do caráter subsidiário das medidas atípicas.</a:t>
            </a:r>
            <a:endParaRPr lang="pt-BR" sz="2400" dirty="0">
              <a:solidFill>
                <a:schemeClr val="accent1">
                  <a:lumMod val="50000"/>
                </a:schemeClr>
              </a:solidFill>
              <a:latin typeface="Abadi Extra Light" panose="020B0204020104020204" pitchFamily="34" charset="0"/>
            </a:endParaRPr>
          </a:p>
          <a:p>
            <a:pPr algn="just"/>
            <a:r>
              <a:rPr lang="pt-BR" sz="2400" b="1" i="1" dirty="0">
                <a:solidFill>
                  <a:schemeClr val="accent1">
                    <a:lumMod val="50000"/>
                  </a:schemeClr>
                </a:solidFill>
                <a:latin typeface="Abadi Extra Light" panose="020B0204020104020204" pitchFamily="34" charset="0"/>
              </a:rPr>
              <a:t> </a:t>
            </a:r>
            <a:endParaRPr lang="pt-BR" sz="2400" dirty="0">
              <a:solidFill>
                <a:schemeClr val="accent1">
                  <a:lumMod val="50000"/>
                </a:schemeClr>
              </a:solidFill>
              <a:latin typeface="Abadi Extra Light" panose="020B0204020104020204" pitchFamily="34" charset="0"/>
            </a:endParaRPr>
          </a:p>
          <a:p>
            <a:pPr algn="just"/>
            <a:r>
              <a:rPr lang="pt-BR" sz="2400" dirty="0">
                <a:solidFill>
                  <a:schemeClr val="accent1">
                    <a:lumMod val="50000"/>
                  </a:schemeClr>
                </a:solidFill>
                <a:latin typeface="Abadi Extra Light" panose="020B0204020104020204" pitchFamily="34" charset="0"/>
              </a:rPr>
              <a:t>Segundo Luiz Rodrigues </a:t>
            </a:r>
            <a:r>
              <a:rPr lang="pt-BR" sz="2400" dirty="0" err="1">
                <a:solidFill>
                  <a:schemeClr val="accent1">
                    <a:lumMod val="50000"/>
                  </a:schemeClr>
                </a:solidFill>
                <a:latin typeface="Abadi Extra Light" panose="020B0204020104020204" pitchFamily="34" charset="0"/>
              </a:rPr>
              <a:t>Wambier</a:t>
            </a:r>
            <a:r>
              <a:rPr lang="pt-BR" sz="2400" dirty="0">
                <a:solidFill>
                  <a:schemeClr val="accent1">
                    <a:lumMod val="50000"/>
                  </a:schemeClr>
                </a:solidFill>
                <a:latin typeface="Abadi Extra Light" panose="020B0204020104020204" pitchFamily="34" charset="0"/>
              </a:rPr>
              <a:t> “</a:t>
            </a:r>
            <a:r>
              <a:rPr lang="pt-BR" sz="2400" i="1" dirty="0">
                <a:solidFill>
                  <a:schemeClr val="accent1">
                    <a:lumMod val="50000"/>
                  </a:schemeClr>
                </a:solidFill>
                <a:latin typeface="Abadi Extra Light" panose="020B0204020104020204" pitchFamily="34" charset="0"/>
              </a:rPr>
              <a:t>a regra do sistema continua a ser o da tipicidade dos meios executivos, embora mitigada pelo sistema atípico, cujo uso está autorizado quando frustrados todos os meios executivos típicos disponíveis”</a:t>
            </a:r>
            <a:r>
              <a:rPr lang="pt-BR" sz="2400" dirty="0">
                <a:solidFill>
                  <a:schemeClr val="accent1">
                    <a:lumMod val="50000"/>
                  </a:schemeClr>
                </a:solidFill>
                <a:latin typeface="Abadi Extra Light" panose="020B0204020104020204" pitchFamily="34" charset="0"/>
              </a:rPr>
              <a:t>.</a:t>
            </a:r>
          </a:p>
          <a:p>
            <a:pPr algn="just"/>
            <a:r>
              <a:rPr lang="pt-BR" sz="2400" dirty="0">
                <a:solidFill>
                  <a:schemeClr val="accent1">
                    <a:lumMod val="50000"/>
                  </a:schemeClr>
                </a:solidFill>
                <a:latin typeface="Abadi Extra Light" panose="020B0204020104020204" pitchFamily="34" charset="0"/>
              </a:rPr>
              <a:t> </a:t>
            </a:r>
          </a:p>
          <a:p>
            <a:pPr algn="just"/>
            <a:r>
              <a:rPr lang="pt-BR" sz="2400" dirty="0">
                <a:solidFill>
                  <a:schemeClr val="accent1">
                    <a:lumMod val="50000"/>
                  </a:schemeClr>
                </a:solidFill>
                <a:latin typeface="Abadi Extra Light" panose="020B0204020104020204" pitchFamily="34" charset="0"/>
              </a:rPr>
              <a:t>“As medidas executivas fundadas no art. 139, IV, do CPC/2015, em razão de sua atipicidade, devem ser adotadas excepcionalmente, de forma subsidiária àquelas típicas já previstas no ordenamento jurídico. É dizer, só devem ser utilizadas após esgotados todos os meios tradicionais de execução, de forma subsidiária” (TJSP, 31ª Câmara de Direito Privado, AI n. 2017511-84.2017.8.26.0000, j. 11/4/2017).</a:t>
            </a:r>
            <a:endParaRPr lang="pt-BR" sz="2400" b="1" dirty="0">
              <a:solidFill>
                <a:schemeClr val="accent1">
                  <a:lumMod val="50000"/>
                </a:schemeClr>
              </a:solidFill>
              <a:latin typeface="Abadi Extra Light" panose="020B0204020104020204" pitchFamily="34" charset="0"/>
            </a:endParaRPr>
          </a:p>
          <a:p>
            <a:pPr algn="ctr">
              <a:lnSpc>
                <a:spcPct val="150000"/>
              </a:lnSpc>
            </a:pPr>
            <a:endParaRPr lang="pt-BR" dirty="0"/>
          </a:p>
        </p:txBody>
      </p:sp>
    </p:spTree>
    <p:extLst>
      <p:ext uri="{BB962C8B-B14F-4D97-AF65-F5344CB8AC3E}">
        <p14:creationId xmlns:p14="http://schemas.microsoft.com/office/powerpoint/2010/main" val="3176543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546134"/>
          </a:xfrm>
          <a:prstGeom prst="rect">
            <a:avLst/>
          </a:prstGeom>
          <a:noFill/>
        </p:spPr>
        <p:txBody>
          <a:bodyPr wrap="square" rtlCol="0">
            <a:spAutoFit/>
          </a:bodyPr>
          <a:lstStyle/>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Subsidiariedade atrelada à espécie de execução</a:t>
            </a: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a:t>
            </a:r>
            <a:endParaRPr lang="pt-BR" sz="12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S</a:t>
            </a:r>
            <a:r>
              <a:rPr lang="pt-BR" sz="2400" dirty="0">
                <a:solidFill>
                  <a:schemeClr val="accent1">
                    <a:lumMod val="50000"/>
                  </a:schemeClr>
                </a:solidFill>
                <a:latin typeface="Abadi Extra Light" panose="020B0204020104020204" pitchFamily="34" charset="0"/>
                <a:ea typeface="Calibri" panose="020F0502020204030204" pitchFamily="34" charset="0"/>
                <a:cs typeface="font000000001ed51c90"/>
              </a:rPr>
              <a:t>egundo </a:t>
            </a:r>
            <a:r>
              <a:rPr lang="pt-BR" sz="2400" dirty="0" err="1">
                <a:solidFill>
                  <a:schemeClr val="accent1">
                    <a:lumMod val="50000"/>
                  </a:schemeClr>
                </a:solidFill>
                <a:latin typeface="Abadi Extra Light" panose="020B0204020104020204" pitchFamily="34" charset="0"/>
                <a:ea typeface="Calibri" panose="020F0502020204030204" pitchFamily="34" charset="0"/>
                <a:cs typeface="font000000001ed51c90"/>
              </a:rPr>
              <a:t>Diddier</a:t>
            </a:r>
            <a:r>
              <a:rPr lang="pt-BR" sz="2400" dirty="0">
                <a:solidFill>
                  <a:schemeClr val="accent1">
                    <a:lumMod val="50000"/>
                  </a:schemeClr>
                </a:solidFill>
                <a:latin typeface="Abadi Extra Light" panose="020B0204020104020204" pitchFamily="34" charset="0"/>
                <a:ea typeface="Calibri" panose="020F0502020204030204" pitchFamily="34" charset="0"/>
                <a:cs typeface="font000000001ed51c90"/>
              </a:rPr>
              <a:t>, a execução para efetivação das prestações de fazer, não fazer e dar coisa distinta é, como regra, atípica; a atipicidade na execução por quantia certa, no entanto, é subsidiária. É nesse sentido, que, segundo aquele autor, deve ser lido o enunciado n. 12 do </a:t>
            </a: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Fórum Permanente dos Processualistas Civis – FPPC:</a:t>
            </a: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a:t>
            </a:r>
          </a:p>
          <a:p>
            <a:pPr algn="just"/>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t>
            </a:r>
            <a:r>
              <a:rPr lang="pt-BR" sz="2400" i="1"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 aplicação das medidas atípicas sub-rogatórias e coercitivas é cabível em qualquer obrigação no cumprimento de sentença ou execução de título executivo extrajudicial. Essas medidas, contudo, serão aplicadas de forma subsidiária às medidas tipificadas, com observação do contraditório, ainda que diferido, e por meio de decisão à luz do art. 489, parágrafo primeiro, I e II</a:t>
            </a: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t>
            </a:r>
            <a:endParaRPr lang="pt-BR" sz="2400" dirty="0">
              <a:solidFill>
                <a:schemeClr val="accent1">
                  <a:lumMod val="50000"/>
                </a:schemeClr>
              </a:solidFill>
              <a:latin typeface="Abadi Extra Light" panose="020B0204020104020204" pitchFamily="34" charset="0"/>
            </a:endParaRPr>
          </a:p>
        </p:txBody>
      </p:sp>
    </p:spTree>
    <p:extLst>
      <p:ext uri="{BB962C8B-B14F-4D97-AF65-F5344CB8AC3E}">
        <p14:creationId xmlns:p14="http://schemas.microsoft.com/office/powerpoint/2010/main" val="265236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929550"/>
          </a:xfrm>
          <a:prstGeom prst="rect">
            <a:avLst/>
          </a:prstGeom>
          <a:noFill/>
        </p:spPr>
        <p:txBody>
          <a:bodyPr wrap="square" rtlCol="0">
            <a:spAutoFit/>
          </a:bodyPr>
          <a:lstStyle/>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400" dirty="0">
              <a:solidFill>
                <a:schemeClr val="accent1">
                  <a:lumMod val="50000"/>
                </a:schemeClr>
              </a:solidFill>
              <a:latin typeface="Abadi Extra Light" panose="020B0204020104020204" pitchFamily="34" charset="0"/>
            </a:endParaRPr>
          </a:p>
        </p:txBody>
      </p:sp>
      <p:sp>
        <p:nvSpPr>
          <p:cNvPr id="4" name="Retângulo 3">
            <a:extLst>
              <a:ext uri="{FF2B5EF4-FFF2-40B4-BE49-F238E27FC236}">
                <a16:creationId xmlns:a16="http://schemas.microsoft.com/office/drawing/2014/main" id="{94D47DE1-3D1F-4C12-8C15-8AFC6CDBD956}"/>
              </a:ext>
            </a:extLst>
          </p:cNvPr>
          <p:cNvSpPr/>
          <p:nvPr/>
        </p:nvSpPr>
        <p:spPr>
          <a:xfrm>
            <a:off x="1039091" y="955964"/>
            <a:ext cx="9836727" cy="4770601"/>
          </a:xfrm>
          <a:prstGeom prst="rect">
            <a:avLst/>
          </a:prstGeom>
        </p:spPr>
        <p:txBody>
          <a:bodyPr wrap="square">
            <a:spAutoFit/>
          </a:bodyPr>
          <a:lstStyle/>
          <a:p>
            <a:pPr algn="ctr">
              <a:lnSpc>
                <a:spcPct val="130000"/>
              </a:lnSpc>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a:p>
            <a:pPr marL="180340"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Dos dispositivos legais acerca da atipicidade das medidas executivas</a:t>
            </a:r>
            <a:endParaRPr lang="pt-BR" sz="2400" b="1"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marL="457200"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a:t>
            </a: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O princípio da atipicidade decorre de três enunciados normativos: artigos 139, IV, 297 e 536 parágrafo primeiro, todos do CPC.</a:t>
            </a: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a:t>
            </a: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O artigo 139 estabelece que o cabe ao juiz dirigir o processo, incumbindo-lhe “</a:t>
            </a:r>
            <a:r>
              <a:rPr lang="pt-BR" sz="2400" i="1"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IV - determinar todas as medidas indutivas, coercitivas, mandamentais ou sub-rogatórias necessárias para assegurar o cumprimento de ordem judicial, inclusive nas ações que tenham por objeto prestação pecuniária</a:t>
            </a: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t>
            </a:r>
            <a:endParaRPr lang="pt-BR" sz="2400" dirty="0">
              <a:solidFill>
                <a:schemeClr val="accent1">
                  <a:lumMod val="50000"/>
                </a:schemeClr>
              </a:solidFill>
              <a:effectLst/>
              <a:latin typeface="Abadi Extra Light" panose="020B02040201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390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4610558"/>
          </a:xfrm>
          <a:prstGeom prst="rect">
            <a:avLst/>
          </a:prstGeom>
          <a:noFill/>
        </p:spPr>
        <p:txBody>
          <a:bodyPr wrap="square" rtlCol="0">
            <a:spAutoFit/>
          </a:bodyPr>
          <a:lstStyle/>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Controvérsia acerca da natureza dessas medidas.</a:t>
            </a:r>
          </a:p>
          <a:p>
            <a:pPr algn="ctr">
              <a:lnSpc>
                <a:spcPct val="130000"/>
              </a:lnSpc>
            </a:pPr>
            <a:endPar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Afirma </a:t>
            </a:r>
            <a:r>
              <a:rPr lang="pt-BR" sz="2400" dirty="0" err="1">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Fredie</a:t>
            </a: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a:t>
            </a:r>
            <a:r>
              <a:rPr lang="pt-BR" sz="2400" dirty="0" err="1">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Diddier</a:t>
            </a: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JR “</a:t>
            </a:r>
            <a:r>
              <a:rPr lang="pt-BR" sz="2400" i="1"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o texto legal sofre de uma </a:t>
            </a:r>
            <a:r>
              <a:rPr lang="pt-BR" sz="2400" i="1" dirty="0" err="1">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atecnia</a:t>
            </a:r>
            <a:r>
              <a:rPr lang="pt-BR" sz="2400" i="1"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medidas mandamentais, indutivas e coercitivas são, rigorosamente, a mesma coisa. Trata-se de meios de execução indireta do comando judicial. Sem distinções. As medidas sub-rogatórias são meios de execução direta da decisão</a:t>
            </a: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395207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6210996"/>
          </a:xfrm>
          <a:prstGeom prst="rect">
            <a:avLst/>
          </a:prstGeom>
          <a:noFill/>
        </p:spPr>
        <p:txBody>
          <a:bodyPr wrap="square" rtlCol="0">
            <a:spAutoFit/>
          </a:bodyPr>
          <a:lstStyle/>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Espécies de medidas descritas no artigo 139 do CPC</a:t>
            </a:r>
          </a:p>
          <a:p>
            <a:pPr algn="ctr">
              <a:lnSpc>
                <a:spcPct val="130000"/>
              </a:lnSpc>
            </a:pPr>
            <a:endPar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Medidas indutivas - vantagem ou prêmio. Ex. Redução dos honorários advocatícios; parcelamento do débito</a:t>
            </a:r>
          </a:p>
          <a:p>
            <a:pPr marL="342900" indent="-342900" algn="just">
              <a:lnSpc>
                <a:spcPct val="130000"/>
              </a:lnSpc>
              <a:buFont typeface="Wingdings" panose="05000000000000000000" pitchFamily="2" charset="2"/>
              <a:buChar char="ü"/>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Medidas coercitivas – sanção, castigo. Ex. multa diária, prisão do devedor</a:t>
            </a:r>
          </a:p>
          <a:p>
            <a:pPr marL="342900" indent="-342900" algn="just">
              <a:lnSpc>
                <a:spcPct val="130000"/>
              </a:lnSpc>
              <a:buFont typeface="Wingdings" panose="05000000000000000000" pitchFamily="2" charset="2"/>
              <a:buChar char="ü"/>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Medidas mandamentais – ordem a ser cumprida. Ex. indicação de bens passíveis de constrição judicial</a:t>
            </a:r>
          </a:p>
          <a:p>
            <a:pPr marL="342900" indent="-342900" algn="just">
              <a:lnSpc>
                <a:spcPct val="130000"/>
              </a:lnSpc>
              <a:buFont typeface="Wingdings" panose="05000000000000000000" pitchFamily="2" charset="2"/>
              <a:buChar char="ü"/>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Medidas sub-rogatórias – atividade típica satisfativa do juiz. Ex. busca e apreensão, desfazimento de obra</a:t>
            </a:r>
          </a:p>
        </p:txBody>
      </p:sp>
    </p:spTree>
    <p:extLst>
      <p:ext uri="{BB962C8B-B14F-4D97-AF65-F5344CB8AC3E}">
        <p14:creationId xmlns:p14="http://schemas.microsoft.com/office/powerpoint/2010/main" val="192400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650842"/>
          </a:xfrm>
          <a:prstGeom prst="rect">
            <a:avLst/>
          </a:prstGeom>
          <a:noFill/>
        </p:spPr>
        <p:txBody>
          <a:bodyPr wrap="square" rtlCol="0">
            <a:spAutoFit/>
          </a:bodyPr>
          <a:lstStyle/>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Outras disposições legais acerca da atipicidade das medidas</a:t>
            </a:r>
          </a:p>
          <a:p>
            <a:pPr algn="ctr">
              <a:lnSpc>
                <a:spcPct val="130000"/>
              </a:lnSpc>
            </a:pPr>
            <a:endPar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Artigo 297 cuida da tutela provisória e garante que, na mesma medida da tutela definitiva, a tutela provisória também pode ser efetivada atipicamente.</a:t>
            </a:r>
          </a:p>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Art. 297. O juiz poderá determinar as medidas que considerar adequadas para efetivação da tutela provisória.</a:t>
            </a: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Parágrafo único. A efetivação da tutela provisória observará as normas referentes ao cumprimento provisório da sentença, no que couber.</a:t>
            </a:r>
            <a:endParaRPr lang="pt-BR" sz="2400"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73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42764" cy="5738109"/>
          </a:xfrm>
          <a:prstGeom prst="rect">
            <a:avLst/>
          </a:prstGeom>
          <a:noFill/>
        </p:spPr>
        <p:txBody>
          <a:bodyPr wrap="square" rtlCol="0">
            <a:spAutoFit/>
          </a:bodyPr>
          <a:lstStyle/>
          <a:p>
            <a:pPr algn="just">
              <a:lnSpc>
                <a:spcPct val="130000"/>
              </a:lnSpc>
            </a:pPr>
            <a:endPar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O artigo 536 parágrafo primeiro, do CPC “</a:t>
            </a:r>
            <a:r>
              <a:rPr lang="pt-BR" sz="2400" i="1"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Para atender ao disposto no caput, o juiz poderá determinar, entre outras medidas, a imposição de multa, a busca e apreensão, a remoção de pessoas e coisas, o desfazimento de obras e o impedimento de atividade nociva, podendo, caso necessário, requisitar o auxílio de força policial</a:t>
            </a: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e  o </a:t>
            </a:r>
            <a:r>
              <a:rPr lang="pt-BR" sz="2400" i="1"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caput</a:t>
            </a: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menciona que “</a:t>
            </a:r>
            <a:r>
              <a:rPr lang="pt-BR" sz="2400" i="1"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No cumprimento de sentença que reconheça a exigibilidade de obrigação de fazer ou de não fazer, o juiz poderá, de ofício ou a requerimento, para a efetivação da tutela específica ou a obtenção de tutela pelo resultado prático equivalente, determinar as medidas necessárias à satisfação do exequente</a:t>
            </a: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t>
            </a:r>
          </a:p>
          <a:p>
            <a:pPr algn="just">
              <a:lnSpc>
                <a:spcPct val="130000"/>
              </a:lnSpc>
            </a:pPr>
            <a:endPar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0551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650842"/>
          </a:xfrm>
          <a:prstGeom prst="rect">
            <a:avLst/>
          </a:prstGeom>
          <a:noFill/>
        </p:spPr>
        <p:txBody>
          <a:bodyPr wrap="square" rtlCol="0">
            <a:spAutoFit/>
          </a:bodyPr>
          <a:lstStyle/>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Destinatário das medidas atípicas.</a:t>
            </a:r>
          </a:p>
          <a:p>
            <a:pPr algn="ctr">
              <a:lnSpc>
                <a:spcPct val="130000"/>
              </a:lnSpc>
            </a:pPr>
            <a:endPar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 medida executiva pode ser dirigida ao executado, a terceiro ou, em determinados casos, ao próprio exequente.</a:t>
            </a:r>
          </a:p>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Se todos aqueles que, mesmo não sendo partes ou seus procuradores, participam de qualquer forma do processo (art. 77, caput) têm o dever de cumprir com exatidão as decisões jurisdicionais (art. 77, IV) então é possível que o juiz lhes imponha medida executiva com o objetivo de ver cumprida uma ordem sua.</a:t>
            </a:r>
          </a:p>
        </p:txBody>
      </p:sp>
    </p:spTree>
    <p:extLst>
      <p:ext uri="{BB962C8B-B14F-4D97-AF65-F5344CB8AC3E}">
        <p14:creationId xmlns:p14="http://schemas.microsoft.com/office/powerpoint/2010/main" val="1375199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658087"/>
          </a:xfrm>
          <a:prstGeom prst="rect">
            <a:avLst/>
          </a:prstGeom>
          <a:noFill/>
        </p:spPr>
        <p:txBody>
          <a:bodyPr wrap="square" rtlCol="0">
            <a:spAutoFit/>
          </a:bodyPr>
          <a:lstStyle/>
          <a:p>
            <a:pPr algn="ctr">
              <a:lnSpc>
                <a:spcPct val="130000"/>
              </a:lnSpc>
            </a:pPr>
            <a:r>
              <a:rPr lang="pt-BR" sz="20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Da intimação pessoal do devedor para cumprimento da medida executiva</a:t>
            </a:r>
          </a:p>
          <a:p>
            <a:pPr algn="just">
              <a:lnSpc>
                <a:spcPct val="130000"/>
              </a:lnSpc>
            </a:pPr>
            <a:r>
              <a:rPr lang="pt-BR" sz="2000" b="1"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Súmula 410 </a:t>
            </a: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“A prévia intimação pessoal do devedor constitui condição necessária para a cobrança de multa pelo descumprimento de obrigação de fazer ou não fazer”</a:t>
            </a:r>
          </a:p>
          <a:p>
            <a:pPr algn="just">
              <a:lnSpc>
                <a:spcPct val="130000"/>
              </a:lnSpc>
            </a:pPr>
            <a:endPar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Essa discussão foi retomada com a entrada em vigor do CPC de 2015, precisamente por força do artigo 513, §2º, inciso I, que dispõe: “O devedor será intimado para cumprir a sentença [...] pelo Diário da Justiça, na pessoa de seu advogado constituído nos autos”.</a:t>
            </a:r>
          </a:p>
          <a:p>
            <a:pPr algn="just">
              <a:lnSpc>
                <a:spcPct val="130000"/>
              </a:lnSpc>
            </a:pPr>
            <a:endPar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Sendo assim, considerando a omissão do artigo 537 e, por outro lado, a previsão do artigo 513, §2º, II, do CPC/15, voltou a se defender o entendimento de que deveria ser considerada válida e admissível a intimação pessoal para o cumprimento da obrigação de fazer e não fazer realizada na figura do advogado regularmente constituído pela parte, não se falando mais em intimação pessoal do devedor como sendo condição de procedibilidade para a cobrança das astreintes.</a:t>
            </a:r>
          </a:p>
        </p:txBody>
      </p:sp>
    </p:spTree>
    <p:extLst>
      <p:ext uri="{BB962C8B-B14F-4D97-AF65-F5344CB8AC3E}">
        <p14:creationId xmlns:p14="http://schemas.microsoft.com/office/powerpoint/2010/main" val="2388226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257978"/>
          </a:xfrm>
          <a:prstGeom prst="rect">
            <a:avLst/>
          </a:prstGeom>
          <a:noFill/>
        </p:spPr>
        <p:txBody>
          <a:bodyPr wrap="square" rtlCol="0">
            <a:spAutoFit/>
          </a:bodyPr>
          <a:lstStyle/>
          <a:p>
            <a:pPr algn="ctr">
              <a:lnSpc>
                <a:spcPct val="130000"/>
              </a:lnSpc>
            </a:pPr>
            <a:r>
              <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Jurisprudência contrária reafirmando a validade da Súmula 410:</a:t>
            </a: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NECESSIDADE DE INTIMAÇÃO PESSOAL DO DEVEDOR PARA A COBRANÇA DE ASTREINTES. SÚMULA 410/STJ (STJ, 4ª Turma - Acórdão </a:t>
            </a:r>
            <a:r>
              <a:rPr lang="pt-BR" sz="2000" dirty="0" err="1">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Agrg</a:t>
            </a: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no </a:t>
            </a:r>
            <a:r>
              <a:rPr lang="pt-BR" sz="2000" dirty="0" err="1">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Aresp</a:t>
            </a: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414127/PR, Relator(a): Min. Luis Felipe Salomão, data de julgamento: 23/02/2016, data de publicação: 01/03/2016).</a:t>
            </a:r>
          </a:p>
          <a:p>
            <a:pPr algn="just">
              <a:lnSpc>
                <a:spcPct val="130000"/>
              </a:lnSpc>
            </a:pPr>
            <a:endPar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AGRAVO INTERNO NO RECURSO ESPECIAL. AGRAVO DE INSTRUMENTO. CUMPRIMENTO DE SENTENÇA. ASTREINTES. TERMO INICIAL. INTIMAÇÃO PESSOAL DO DEVEDOR. NECESSIDADE. SÚMULA 410/STJ. AGRAVO DESPROVIDO. (STJ, 4ª Turma - Acórdão </a:t>
            </a:r>
            <a:r>
              <a:rPr lang="pt-BR" sz="2000" dirty="0" err="1">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Agint</a:t>
            </a: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no </a:t>
            </a:r>
            <a:r>
              <a:rPr lang="pt-BR" sz="2000" dirty="0" err="1">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Resp</a:t>
            </a: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1647693/RJ, Relator(a): Min. Lázaro Guimarães, data de julgamento: 27/02/2018, data de publicação: 06/03/2018).</a:t>
            </a:r>
          </a:p>
        </p:txBody>
      </p:sp>
    </p:spTree>
    <p:extLst>
      <p:ext uri="{BB962C8B-B14F-4D97-AF65-F5344CB8AC3E}">
        <p14:creationId xmlns:p14="http://schemas.microsoft.com/office/powerpoint/2010/main" val="4253790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4857868"/>
          </a:xfrm>
          <a:prstGeom prst="rect">
            <a:avLst/>
          </a:prstGeom>
          <a:noFill/>
        </p:spPr>
        <p:txBody>
          <a:bodyPr wrap="square" rtlCol="0">
            <a:spAutoFit/>
          </a:bodyPr>
          <a:lstStyle/>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PROCESSO CIVIL. EMBARGOS DE DIVERGÊNCIA. OBRIGAÇÃO DE FAZER. DESCUMPRIMENTO. MULTA DIÁRIA. NECESSIDADE DA INTIMAÇÃO PESSOAL DO EXECUTADO. SÚMULA 410 DO STJ.É necessária a prévia intimação pessoal do devedor para a cobrança de multa pelo descumprimento de obrigação de fazer ou não fazer antes e após a edição das Leis n. 11.232/2005 e 11.382/2006, nos termos da Súmula 410 do STJ, cujo teor permanece hígido também após a entrada em vigor do novo Código de Processo Civil. Embargos de divergência não providos. (STJ, Corte Especial, </a:t>
            </a:r>
            <a:r>
              <a:rPr lang="pt-BR" sz="2000" dirty="0" err="1">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EREsp</a:t>
            </a: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1.360.577/MG, Relator(a): Min. Humberto Martins, data de julgamento: 19/12/2018, data de publicação: 07/03/2019).</a:t>
            </a:r>
          </a:p>
        </p:txBody>
      </p:sp>
    </p:spTree>
    <p:extLst>
      <p:ext uri="{BB962C8B-B14F-4D97-AF65-F5344CB8AC3E}">
        <p14:creationId xmlns:p14="http://schemas.microsoft.com/office/powerpoint/2010/main" val="3167487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4850623"/>
          </a:xfrm>
          <a:prstGeom prst="rect">
            <a:avLst/>
          </a:prstGeom>
          <a:noFill/>
        </p:spPr>
        <p:txBody>
          <a:bodyPr wrap="square" rtlCol="0">
            <a:spAutoFit/>
          </a:bodyPr>
          <a:lstStyle/>
          <a:p>
            <a:pPr algn="ctr">
              <a:lnSpc>
                <a:spcPct val="130000"/>
              </a:lnSpc>
            </a:pPr>
            <a:endPar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Decisão recente</a:t>
            </a:r>
          </a:p>
          <a:p>
            <a:pPr algn="ctr">
              <a:lnSpc>
                <a:spcPct val="130000"/>
              </a:lnSpc>
            </a:pPr>
            <a:endPar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 prévia intimação pessoal do devedor constitui condição necessária para a cobrança de multa pelo descumprimento de obrigação de fazer ou não fazer. Súmula nº 410/STJ. (STJ, 2ª Seção, </a:t>
            </a:r>
            <a:r>
              <a:rPr lang="pt-BR" sz="2400" dirty="0" err="1">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AgInt</a:t>
            </a: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nos </a:t>
            </a:r>
            <a:r>
              <a:rPr lang="pt-BR" sz="2400" dirty="0" err="1">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EREsp</a:t>
            </a: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1280928/RJ, Rel. Ministro Ricardo Villas Bôas </a:t>
            </a:r>
            <a:r>
              <a:rPr lang="pt-BR" sz="2400" dirty="0" err="1">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Cueva</a:t>
            </a: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data de julgamento: 26/06/2019, data de publicação: 01/07/2019)</a:t>
            </a:r>
          </a:p>
          <a:p>
            <a:pPr algn="ctr">
              <a:lnSpc>
                <a:spcPct val="130000"/>
              </a:lnSpc>
            </a:pPr>
            <a:endPar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815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170711"/>
          </a:xfrm>
          <a:prstGeom prst="rect">
            <a:avLst/>
          </a:prstGeom>
          <a:noFill/>
        </p:spPr>
        <p:txBody>
          <a:bodyPr wrap="square" rtlCol="0">
            <a:spAutoFit/>
          </a:bodyPr>
          <a:lstStyle/>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Critérios para a aplicação das medidas</a:t>
            </a: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Observância dos postulados da proporcionalidade, da razoabilidade, da proibição de excesso e dos princípios da eficiência e da menor onerosidade da execução.</a:t>
            </a:r>
          </a:p>
          <a:p>
            <a:pPr algn="just">
              <a:lnSpc>
                <a:spcPct val="130000"/>
              </a:lnSpc>
            </a:pPr>
            <a:endPar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 medida atípica determinada não pode constituir-se em um ilícito (civil, penal, internacional etc.). Ex. A desocupação de uma escola mediante o uso de técnicas de privação do sono dos ocupantes, tais como “instrumentos sonoros contínuo”, e proibição de entrada de alimentos.</a:t>
            </a:r>
          </a:p>
        </p:txBody>
      </p:sp>
    </p:spTree>
    <p:extLst>
      <p:ext uri="{BB962C8B-B14F-4D97-AF65-F5344CB8AC3E}">
        <p14:creationId xmlns:p14="http://schemas.microsoft.com/office/powerpoint/2010/main" val="289062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6291018"/>
          </a:xfrm>
          <a:prstGeom prst="rect">
            <a:avLst/>
          </a:prstGeom>
          <a:noFill/>
        </p:spPr>
        <p:txBody>
          <a:bodyPr wrap="square" rtlCol="0">
            <a:spAutoFit/>
          </a:bodyPr>
          <a:lstStyle/>
          <a:p>
            <a:pPr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O juiz não está adstrito ao pedido da parte relativo à medida executiva atípica.</a:t>
            </a:r>
          </a:p>
          <a:p>
            <a:pPr marL="342900" indent="-342900" algn="just">
              <a:lnSpc>
                <a:spcPct val="130000"/>
              </a:lnSpc>
              <a:buFont typeface="Wingdings" panose="05000000000000000000" pitchFamily="2" charset="2"/>
              <a:buChar char="ü"/>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Impor outra medida, já que se admite, no caso, a atuação de ofício do julgador.</a:t>
            </a:r>
          </a:p>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Com base no caput do art. 497 do CPC, deferir à parte prestação distinta daquela inicialmente pedida, desde que isso seja suficiente para se alcançar o resultado prático equivalente ao do adimplemento.</a:t>
            </a:r>
          </a:p>
          <a:p>
            <a:pPr marL="342900" indent="-342900" algn="just">
              <a:lnSpc>
                <a:spcPct val="130000"/>
              </a:lnSpc>
              <a:buFont typeface="Wingdings" panose="05000000000000000000" pitchFamily="2" charset="2"/>
              <a:buChar char="ü"/>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De ofício ou a requerimento da parte, alterar a medida executiva imposta quando ele se apresentar ineficaz à efetivação da decisão judicial ou quando se apresentar excessiva para a obtenção do resultado almejado (artigo 537 parágrafo primeiro, do CPC)</a:t>
            </a:r>
          </a:p>
        </p:txBody>
      </p:sp>
    </p:spTree>
    <p:extLst>
      <p:ext uri="{BB962C8B-B14F-4D97-AF65-F5344CB8AC3E}">
        <p14:creationId xmlns:p14="http://schemas.microsoft.com/office/powerpoint/2010/main" val="83858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330755"/>
          </a:xfrm>
          <a:prstGeom prst="rect">
            <a:avLst/>
          </a:prstGeom>
          <a:noFill/>
        </p:spPr>
        <p:txBody>
          <a:bodyPr wrap="square" rtlCol="0">
            <a:spAutoFit/>
          </a:bodyPr>
          <a:lstStyle/>
          <a:p>
            <a:pPr algn="just">
              <a:lnSpc>
                <a:spcPct val="130000"/>
              </a:lnSpc>
            </a:pPr>
            <a:endPar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No que tange ao valor das multas, a letra da lei é expressa ao afirmar que o juiz apenas poderá modificar o valor – majorando ou reduzindo – das multas diárias vincendas, ou seja, das parcelas que ainda não venceram e, por conseguinte, estão por vencer. </a:t>
            </a:r>
          </a:p>
          <a:p>
            <a:pPr algn="just">
              <a:lnSpc>
                <a:spcPct val="130000"/>
              </a:lnSpc>
            </a:pPr>
            <a:endPar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Com isso, é de se verificar que o novo Código, em tese, encerra com a discussão, uma vez que está expresso que a modificação somente pode ocorrer sobre as multas vincendas e não, portanto, de modo retroativo.</a:t>
            </a:r>
          </a:p>
        </p:txBody>
      </p:sp>
    </p:spTree>
    <p:extLst>
      <p:ext uri="{BB962C8B-B14F-4D97-AF65-F5344CB8AC3E}">
        <p14:creationId xmlns:p14="http://schemas.microsoft.com/office/powerpoint/2010/main" val="4001784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170711"/>
          </a:xfrm>
          <a:prstGeom prst="rect">
            <a:avLst/>
          </a:prstGeom>
          <a:noFill/>
        </p:spPr>
        <p:txBody>
          <a:bodyPr wrap="square" rtlCol="0">
            <a:spAutoFit/>
          </a:bodyPr>
          <a:lstStyle/>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Entendimento contrário da jurisprudência:</a:t>
            </a:r>
          </a:p>
          <a:p>
            <a:pPr algn="ctr">
              <a:lnSpc>
                <a:spcPct val="130000"/>
              </a:lnSpc>
            </a:pPr>
            <a:endPar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Sem embargo de posicionamentos doutrinários em sentido diverso, persiste a orientação jurisprudencial dominante sustentando admissível a redução do montante das 'astreintes' a qualquer tempo, inclusive no tocante ao período pretérito de inadimplemento já consumado, à luz do art. 537, §1°, do CPC.34. 34 (TJ/RS, 9ª Câmara, Agravo de Instrumento nº 70071051114 (nº CNJ:0315305.82.2016.8.217000, Rel. Des. Miguel Ângelo da Silva, j. 19.10.2016).</a:t>
            </a:r>
          </a:p>
        </p:txBody>
      </p:sp>
    </p:spTree>
    <p:extLst>
      <p:ext uri="{BB962C8B-B14F-4D97-AF65-F5344CB8AC3E}">
        <p14:creationId xmlns:p14="http://schemas.microsoft.com/office/powerpoint/2010/main" val="245738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810886"/>
          </a:xfrm>
          <a:prstGeom prst="rect">
            <a:avLst/>
          </a:prstGeom>
          <a:noFill/>
        </p:spPr>
        <p:txBody>
          <a:bodyPr wrap="square" rtlCol="0">
            <a:spAutoFit/>
          </a:bodyPr>
          <a:lstStyle/>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O próprio Superior Tribunal de Justiça já decidiu ser admissível a modificação retroativa do valor das multas diárias:</a:t>
            </a:r>
          </a:p>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deixando a medida de ser adequada para seu mister, não havendo mais justa causa para sua mantença, deve-se reconhecer, também, a possibilidade de revogação das astreintes pelo magistrado, notadamente quando a prestação tiver se tornado fática ou juridicamente inexigível, desnecessária ou impossível, tendo-se modificado sobremaneira a situação para a qual houvera sido cominada, sempre levando-se em conta os parâmetros da razoabilidade e proporcionalidade. (STJ, 4ª Turma, </a:t>
            </a:r>
            <a:r>
              <a:rPr lang="pt-BR" sz="2400" dirty="0" err="1">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REsp</a:t>
            </a: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1186960/MG, Rel. Ministro Luis Felipe Salomão, julgado em 15/03/2016).</a:t>
            </a:r>
          </a:p>
        </p:txBody>
      </p:sp>
    </p:spTree>
    <p:extLst>
      <p:ext uri="{BB962C8B-B14F-4D97-AF65-F5344CB8AC3E}">
        <p14:creationId xmlns:p14="http://schemas.microsoft.com/office/powerpoint/2010/main" val="954327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578065"/>
          </a:xfrm>
          <a:prstGeom prst="rect">
            <a:avLst/>
          </a:prstGeom>
          <a:noFill/>
        </p:spPr>
        <p:txBody>
          <a:bodyPr wrap="square" rtlCol="0">
            <a:spAutoFit/>
          </a:bodyPr>
          <a:lstStyle/>
          <a:p>
            <a:pPr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Medidas atípicas na execução por quantia certa.</a:t>
            </a:r>
          </a:p>
          <a:p>
            <a:pPr algn="ctr">
              <a:lnSpc>
                <a:spcPct val="130000"/>
              </a:lnSpc>
            </a:pPr>
            <a:endPar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 questão da multa como medida coercitiva.</a:t>
            </a:r>
          </a:p>
          <a:p>
            <a:pPr algn="ctr">
              <a:lnSpc>
                <a:spcPct val="130000"/>
              </a:lnSpc>
            </a:pPr>
            <a:endPar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O artigo 139, IV, ao dispor sobre as medidas atípicas, permitiu que elas fossem aplicáveis às ações cujo objeto fosse prestação pecuniária.  Exemplo a multa do §1º do artigo 523: “Não ocorrendo pagamento voluntário no prazo do caput, o débito será acrescido de multa de 10% e, também, de honorários de advogado de 10%”.</a:t>
            </a:r>
          </a:p>
          <a:p>
            <a:pPr algn="just">
              <a:lnSpc>
                <a:spcPct val="130000"/>
              </a:lnSpc>
            </a:pPr>
            <a:endPar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Não cabe, entretanto, a multa diária prevista no artigo 537, pois esta é aplicável apenas às obrigações de fazer, não fazer ou entregar coisa, conforme dispõe o §5º de referido artigo: “O disposto neste artigo aplica-se, no que couber, ao cumprimento de sentença que reconheça deveres de fazer e de não fazer de natureza não obrigacional”.</a:t>
            </a:r>
          </a:p>
        </p:txBody>
      </p:sp>
    </p:spTree>
    <p:extLst>
      <p:ext uri="{BB962C8B-B14F-4D97-AF65-F5344CB8AC3E}">
        <p14:creationId xmlns:p14="http://schemas.microsoft.com/office/powerpoint/2010/main" val="266807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177956"/>
          </a:xfrm>
          <a:prstGeom prst="rect">
            <a:avLst/>
          </a:prstGeom>
          <a:noFill/>
        </p:spPr>
        <p:txBody>
          <a:bodyPr wrap="square" rtlCol="0">
            <a:spAutoFit/>
          </a:bodyPr>
          <a:lstStyle/>
          <a:p>
            <a:pPr algn="ctr">
              <a:lnSpc>
                <a:spcPct val="130000"/>
              </a:lnSpc>
            </a:pPr>
            <a:endPar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Possibilidade de fixação de multa diária para o cumprimento de deveres processuais do executado – e não o dever de pagar a quantia – ou de terceiro.</a:t>
            </a:r>
          </a:p>
          <a:p>
            <a:pPr algn="ctr">
              <a:lnSpc>
                <a:spcPct val="130000"/>
              </a:lnSpc>
            </a:pPr>
            <a:endParaRPr lang="pt-BR" sz="20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Assim, pode o juiz, por exemplo, determinar que o executado indique bens à penhora, ou informe onde eles estão, ou exiba a prova da sua propriedade ou a certidão negativa de ônus (art. 774, V, CPC), sob pena de multa; também pode o juiz determinar que terceiro inclua na folha salarial a ordem de pagamento.</a:t>
            </a: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875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1256883"/>
          </a:xfrm>
          <a:prstGeom prst="rect">
            <a:avLst/>
          </a:prstGeom>
          <a:noFill/>
        </p:spPr>
        <p:txBody>
          <a:bodyPr wrap="square" rtlCol="0">
            <a:spAutoFit/>
          </a:bodyPr>
          <a:lstStyle/>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7D4AE004-F130-4553-9ADB-46C8E9CBF122}"/>
              </a:ext>
            </a:extLst>
          </p:cNvPr>
          <p:cNvSpPr/>
          <p:nvPr/>
        </p:nvSpPr>
        <p:spPr>
          <a:xfrm>
            <a:off x="1219200" y="-1"/>
            <a:ext cx="9421890" cy="6184257"/>
          </a:xfrm>
          <a:prstGeom prst="rect">
            <a:avLst/>
          </a:prstGeom>
        </p:spPr>
        <p:txBody>
          <a:bodyPr wrap="square">
            <a:spAutoFit/>
          </a:bodyPr>
          <a:lstStyle/>
          <a:p>
            <a:pPr marL="457200" algn="ctr">
              <a:lnSpc>
                <a:spcPct val="130000"/>
              </a:lnSpc>
            </a:pPr>
            <a:r>
              <a:rPr lang="pt-BR" sz="18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Jurisprudência</a:t>
            </a:r>
            <a:endParaRPr lang="pt-BR" sz="11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30000"/>
              </a:lnSpc>
            </a:pPr>
            <a:r>
              <a:rPr lang="pt-BR" sz="1800" dirty="0">
                <a:solidFill>
                  <a:schemeClr val="accent1">
                    <a:lumMod val="50000"/>
                  </a:schemeClr>
                </a:solidFill>
                <a:latin typeface="Abadi Extra Light" panose="020B0204020104020204" pitchFamily="34" charset="0"/>
                <a:ea typeface="Calibri" panose="020F0502020204030204" pitchFamily="34" charset="0"/>
                <a:cs typeface="Arial" panose="020B0604020202020204" pitchFamily="34" charset="0"/>
              </a:rPr>
              <a:t> </a:t>
            </a:r>
            <a:endParaRPr lang="pt-BR" sz="11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143000" lvl="2" indent="-228600" algn="just">
              <a:lnSpc>
                <a:spcPct val="130000"/>
              </a:lnSpc>
              <a:buFont typeface="Wingdings" panose="05000000000000000000" pitchFamily="2" charset="2"/>
              <a:buChar char=""/>
            </a:pPr>
            <a:r>
              <a:rPr lang="pt-BR" sz="1800" b="1" dirty="0">
                <a:solidFill>
                  <a:schemeClr val="accent1">
                    <a:lumMod val="50000"/>
                  </a:schemeClr>
                </a:solidFill>
                <a:latin typeface="Abadi Extra Light" panose="020B0204020104020204" pitchFamily="34" charset="0"/>
                <a:ea typeface="Calibri" panose="020F0502020204030204" pitchFamily="34" charset="0"/>
                <a:cs typeface="Arial" panose="020B0604020202020204" pitchFamily="34" charset="0"/>
              </a:rPr>
              <a:t>INCOMPATIBILIDADE DA MULTA DIÁRIA COM A EXECUÇÃO DE OBRIGAÇÃO PAGAR QUANTIA CERTA </a:t>
            </a:r>
            <a:r>
              <a:rPr lang="pt-BR" sz="1800" dirty="0">
                <a:solidFill>
                  <a:schemeClr val="accent1">
                    <a:lumMod val="50000"/>
                  </a:schemeClr>
                </a:solidFill>
                <a:latin typeface="Abadi Extra Light" panose="020B0204020104020204" pitchFamily="34" charset="0"/>
                <a:ea typeface="Calibri" panose="020F0502020204030204" pitchFamily="34" charset="0"/>
                <a:cs typeface="ArialMT"/>
              </a:rPr>
              <a:t>– </a:t>
            </a:r>
            <a:r>
              <a:rPr lang="pt-BR" sz="1800" b="1" dirty="0">
                <a:solidFill>
                  <a:schemeClr val="accent1">
                    <a:lumMod val="50000"/>
                  </a:schemeClr>
                </a:solidFill>
                <a:latin typeface="Abadi Extra Light" panose="020B0204020104020204" pitchFamily="34" charset="0"/>
                <a:ea typeface="Calibri" panose="020F0502020204030204" pitchFamily="34" charset="0"/>
                <a:cs typeface="Arial" panose="020B0604020202020204" pitchFamily="34" charset="0"/>
              </a:rPr>
              <a:t>PREVISÃO DE MULTA ESPECÍFICA PARA O DESCUMPRIMENTO </a:t>
            </a:r>
            <a:r>
              <a:rPr lang="pt-BR" sz="1800" b="1" dirty="0">
                <a:solidFill>
                  <a:schemeClr val="accent1">
                    <a:lumMod val="50000"/>
                  </a:schemeClr>
                </a:solidFill>
                <a:latin typeface="Abadi Extra Light" panose="020B0204020104020204" pitchFamily="34" charset="0"/>
                <a:ea typeface="Calibri" panose="020F0502020204030204" pitchFamily="34" charset="0"/>
                <a:cs typeface="Arial-BoldMT"/>
              </a:rPr>
              <a:t>– </a:t>
            </a:r>
            <a:r>
              <a:rPr lang="pt-BR" sz="1800" b="1" dirty="0">
                <a:solidFill>
                  <a:schemeClr val="accent1">
                    <a:lumMod val="50000"/>
                  </a:schemeClr>
                </a:solidFill>
                <a:latin typeface="Abadi Extra Light" panose="020B0204020104020204" pitchFamily="34" charset="0"/>
                <a:ea typeface="Calibri" panose="020F0502020204030204" pitchFamily="34" charset="0"/>
                <a:cs typeface="Arial" panose="020B0604020202020204" pitchFamily="34" charset="0"/>
              </a:rPr>
              <a:t>DECISÃO MODIFICADA. </a:t>
            </a:r>
            <a:r>
              <a:rPr lang="pt-BR" sz="1800" dirty="0">
                <a:solidFill>
                  <a:schemeClr val="accent1">
                    <a:lumMod val="50000"/>
                  </a:schemeClr>
                </a:solidFill>
                <a:latin typeface="Abadi Extra Light" panose="020B0204020104020204" pitchFamily="34" charset="0"/>
                <a:ea typeface="Calibri" panose="020F0502020204030204" pitchFamily="34" charset="0"/>
                <a:cs typeface="Arial" panose="020B0604020202020204" pitchFamily="34" charset="0"/>
              </a:rPr>
              <a:t>AGRAVO PROVIDO. (TJ/SP, 30ª Câmara de Direito Privado, Acórdão Agravo de Instrumento 2164506-32.2018.8.26.0000, Relator(a): Des. Andrade Neto, data de julgamento: 28/08/2018)</a:t>
            </a:r>
            <a:endParaRPr lang="pt-BR" sz="11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30000"/>
              </a:lnSpc>
            </a:pPr>
            <a:r>
              <a:rPr lang="pt-BR" sz="1800" dirty="0">
                <a:solidFill>
                  <a:schemeClr val="accent1">
                    <a:lumMod val="50000"/>
                  </a:schemeClr>
                </a:solidFill>
                <a:latin typeface="Abadi Extra Light" panose="020B0204020104020204" pitchFamily="34" charset="0"/>
                <a:ea typeface="Calibri" panose="020F0502020204030204" pitchFamily="34" charset="0"/>
                <a:cs typeface="Arial" panose="020B0604020202020204" pitchFamily="34" charset="0"/>
              </a:rPr>
              <a:t> </a:t>
            </a:r>
            <a:endParaRPr lang="pt-BR" sz="11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143000" lvl="2" indent="-228600" algn="just">
              <a:lnSpc>
                <a:spcPct val="130000"/>
              </a:lnSpc>
              <a:buFont typeface="Wingdings" panose="05000000000000000000" pitchFamily="2" charset="2"/>
              <a:buChar char=""/>
            </a:pPr>
            <a:r>
              <a:rPr lang="pt-BR" sz="1800" b="1" dirty="0">
                <a:solidFill>
                  <a:schemeClr val="accent1">
                    <a:lumMod val="50000"/>
                  </a:schemeClr>
                </a:solidFill>
                <a:latin typeface="Abadi Extra Light" panose="020B0204020104020204" pitchFamily="34" charset="0"/>
                <a:ea typeface="Calibri" panose="020F0502020204030204" pitchFamily="34" charset="0"/>
                <a:cs typeface="Arial" panose="020B0604020202020204" pitchFamily="34" charset="0"/>
              </a:rPr>
              <a:t>Pelo art. 523 do CPC, o descumprimento do julgado que cuidou de obrigação de pagar quantia certa acarreta às devedoras-agravantes a pena de acréscimo da multa de 10% sobre o valor total da condenação, com os devidos encargos moratórios e honorários advocatícios</a:t>
            </a:r>
            <a:r>
              <a:rPr lang="pt-BR" sz="1800" dirty="0">
                <a:solidFill>
                  <a:schemeClr val="accent1">
                    <a:lumMod val="50000"/>
                  </a:schemeClr>
                </a:solidFill>
                <a:latin typeface="Abadi Extra Light" panose="020B0204020104020204" pitchFamily="34" charset="0"/>
                <a:ea typeface="Calibri" panose="020F0502020204030204" pitchFamily="34" charset="0"/>
                <a:cs typeface="Arial" panose="020B0604020202020204" pitchFamily="34" charset="0"/>
              </a:rPr>
              <a:t>. </a:t>
            </a:r>
            <a:r>
              <a:rPr lang="pt-BR" sz="1800" b="1" u="sng" dirty="0">
                <a:solidFill>
                  <a:schemeClr val="accent1">
                    <a:lumMod val="50000"/>
                  </a:schemeClr>
                </a:solidFill>
                <a:latin typeface="Abadi Extra Light" panose="020B0204020104020204" pitchFamily="34" charset="0"/>
                <a:ea typeface="Calibri" panose="020F0502020204030204" pitchFamily="34" charset="0"/>
                <a:cs typeface="Arial" panose="020B0604020202020204" pitchFamily="34" charset="0"/>
              </a:rPr>
              <a:t>A multa prevista no art. 537 do CPC é aplicável ao cumprimento de sentença que reconheça a exigibilidade de obrigação de fazer, de não fazer ou de entregar coisa, estendida sua aplicação ao cumprimento de sentença que reconheça deveres de fazer e de não fazer de natureza não obrigacional</a:t>
            </a:r>
            <a:r>
              <a:rPr lang="pt-BR" sz="1800" b="1" dirty="0">
                <a:solidFill>
                  <a:schemeClr val="accent1">
                    <a:lumMod val="50000"/>
                  </a:schemeClr>
                </a:solidFill>
                <a:latin typeface="Abadi Extra Light" panose="020B0204020104020204" pitchFamily="34" charset="0"/>
                <a:ea typeface="Calibri" panose="020F0502020204030204" pitchFamily="34" charset="0"/>
                <a:cs typeface="Arial" panose="020B0604020202020204" pitchFamily="34" charset="0"/>
              </a:rPr>
              <a:t> </a:t>
            </a:r>
            <a:r>
              <a:rPr lang="pt-BR" sz="1800" dirty="0">
                <a:solidFill>
                  <a:schemeClr val="accent1">
                    <a:lumMod val="50000"/>
                  </a:schemeClr>
                </a:solidFill>
                <a:latin typeface="Abadi Extra Light" panose="020B0204020104020204" pitchFamily="34" charset="0"/>
                <a:ea typeface="Calibri" panose="020F0502020204030204" pitchFamily="34" charset="0"/>
                <a:cs typeface="Arial" panose="020B0604020202020204" pitchFamily="34" charset="0"/>
              </a:rPr>
              <a:t>(§5.º). Recurso provido, com observação. (TJ/SP, 35ª Câmara de Direito Privado, AI 2217764-88.2017.8.26.0000, Relator(a): Des. Gilberto Leme, data de julgamento: 06/03/2018).</a:t>
            </a:r>
            <a:endParaRPr lang="pt-BR" sz="11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5213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6218241"/>
          </a:xfrm>
          <a:prstGeom prst="rect">
            <a:avLst/>
          </a:prstGeom>
          <a:noFill/>
        </p:spPr>
        <p:txBody>
          <a:bodyPr wrap="square" rtlCol="0">
            <a:spAutoFit/>
          </a:bodyPr>
          <a:lstStyle/>
          <a:p>
            <a:pPr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 prisão civil e a possibilidade de sua utilização como medida executiva atípica</a:t>
            </a:r>
          </a:p>
          <a:p>
            <a:pPr algn="ctr">
              <a:lnSpc>
                <a:spcPct val="130000"/>
              </a:lnSpc>
            </a:pPr>
            <a:endPar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 Constituição da República proíbe a prisão civil por dívida, considerando-a possível apenas nos casos de depositário infiel e de dívida alimentar: “não haverá prisão civil por dívida, salvo a do responsável pelo inadimplemento voluntário e inescusável de obrigação alimentícia e a do depositário infiel” (art. 5º, LXVII,CR).</a:t>
            </a:r>
          </a:p>
          <a:p>
            <a:pPr algn="just">
              <a:lnSpc>
                <a:spcPct val="130000"/>
              </a:lnSpc>
            </a:pPr>
            <a:endPar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O Supremo Tribunal Federal, contudo, firmou entendimento vinculante no sentido de que “é ilícita a prisão civil de depositário infiel, qualquer que seja a modalidade de depósito” (Enunciado 25 da Súmula Vinculante do STF). O Superior Tribunal de Justiça tem entendimento semelhante: “descabe a prisão civil do depositário judicial infiel” (Enunciado 419 da Súmula do STJ).</a:t>
            </a:r>
          </a:p>
          <a:p>
            <a:pPr algn="just">
              <a:lnSpc>
                <a:spcPct val="130000"/>
              </a:lnSpc>
            </a:pPr>
            <a:endPar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Sendo assim, a única hipótese em que o ordenamento brasileiro admite a prisão civil como medida coercitiva típica é a do devedor de alimentos.</a:t>
            </a:r>
          </a:p>
        </p:txBody>
      </p:sp>
    </p:spTree>
    <p:extLst>
      <p:ext uri="{BB962C8B-B14F-4D97-AF65-F5344CB8AC3E}">
        <p14:creationId xmlns:p14="http://schemas.microsoft.com/office/powerpoint/2010/main" val="1750517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3890360"/>
          </a:xfrm>
          <a:prstGeom prst="rect">
            <a:avLst/>
          </a:prstGeom>
          <a:noFill/>
        </p:spPr>
        <p:txBody>
          <a:bodyPr wrap="square" rtlCol="0">
            <a:spAutoFit/>
          </a:bodyPr>
          <a:lstStyle/>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Seria possível cogitar a prisão civil como medida coercitiva atípica? Ou melhor: o poder geral de efetivação conferido ao magistrado (art. 536, caput e § 1º, e art. 139, IV, CPC) autoriza o uso da prisão civil para compelir o sujeito a cumprir um dever que não seja o pagamento de débito alimentar?</a:t>
            </a:r>
          </a:p>
        </p:txBody>
      </p:sp>
    </p:spTree>
    <p:extLst>
      <p:ext uri="{BB962C8B-B14F-4D97-AF65-F5344CB8AC3E}">
        <p14:creationId xmlns:p14="http://schemas.microsoft.com/office/powerpoint/2010/main" val="301015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360218"/>
            <a:ext cx="9601999" cy="5810886"/>
          </a:xfrm>
          <a:prstGeom prst="rect">
            <a:avLst/>
          </a:prstGeom>
          <a:noFill/>
        </p:spPr>
        <p:txBody>
          <a:bodyPr wrap="square" rtlCol="0">
            <a:spAutoFit/>
          </a:bodyPr>
          <a:lstStyle/>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Eduardo </a:t>
            </a:r>
            <a:r>
              <a:rPr lang="pt-BR" sz="2400" dirty="0" err="1">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Talamini</a:t>
            </a: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entende, com bons argumentos, que quando o texto constitucional se refere à “dívida” trata do inadimplemento de obrigações em geral, não só as de conteúdo pecuniário. Ele defende que a prisão civil não pode ser utilizada como medida coercitiva em outras hipóteses.</a:t>
            </a:r>
          </a:p>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Há, porém, quem sustente que o termo “dívida” é utilizado na Constituição da República no sentido restrito de prestação pecuniária. Segundo essa interpretação, a prisão civil estaria vedada apenas nos casos de débito pecuniário, mas seria admissível para forçar o adimplemento de débitos não pecuniários (como as obrigações de fazer, de não fazer e de entregar coisa distinta de dinheiro).</a:t>
            </a:r>
          </a:p>
        </p:txBody>
      </p:sp>
    </p:spTree>
    <p:extLst>
      <p:ext uri="{BB962C8B-B14F-4D97-AF65-F5344CB8AC3E}">
        <p14:creationId xmlns:p14="http://schemas.microsoft.com/office/powerpoint/2010/main" val="1489441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338000"/>
          </a:xfrm>
          <a:prstGeom prst="rect">
            <a:avLst/>
          </a:prstGeom>
          <a:noFill/>
        </p:spPr>
        <p:txBody>
          <a:bodyPr wrap="square" rtlCol="0">
            <a:spAutoFit/>
          </a:bodyPr>
          <a:lstStyle/>
          <a:p>
            <a:pPr algn="ctr">
              <a:lnSpc>
                <a:spcPct val="130000"/>
              </a:lnSpc>
            </a:pPr>
            <a:r>
              <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Alguns outros exemplos de medidas executivas atípicas</a:t>
            </a:r>
          </a:p>
          <a:p>
            <a:pPr algn="ctr">
              <a:lnSpc>
                <a:spcPct val="130000"/>
              </a:lnSpc>
            </a:pPr>
            <a:endParaRPr lang="pt-BR" sz="20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 aplicação das medidas pressupõe o respeito as normas fundamentais do processo civil e a própria Constituição da República. Sobre o assunto, já frisou o STJ:</a:t>
            </a:r>
          </a:p>
          <a:p>
            <a:pPr algn="just">
              <a:lnSpc>
                <a:spcPct val="130000"/>
              </a:lnSpc>
            </a:pPr>
            <a:endPar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“3. O Código de Processo Civil de 2015, a fim de garantir maior celeridade e efetividade ao processo, positivou regra segundo a qual incumbe ao juiz determinar todas as medidas indutivas, coercitivas, mandamentais ou sub-rogatórias necessárias para assegurar o cumprimento de ordem judicial, inclusive nas ações que tenham por objeto prestação pecuniária (art. 139, IV).</a:t>
            </a:r>
          </a:p>
          <a:p>
            <a:pPr algn="just">
              <a:lnSpc>
                <a:spcPct val="130000"/>
              </a:lnSpc>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4. A interpretação sistemática do ordenamento jurídico revela, todavia, que tal previsão legal não autoriza a adoção indiscriminada de qualquer medida executiva, independentemente de balizas ou meios de controle efetivos.</a:t>
            </a:r>
          </a:p>
        </p:txBody>
      </p:sp>
    </p:spTree>
    <p:extLst>
      <p:ext uri="{BB962C8B-B14F-4D97-AF65-F5344CB8AC3E}">
        <p14:creationId xmlns:p14="http://schemas.microsoft.com/office/powerpoint/2010/main" val="397346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658087"/>
          </a:xfrm>
          <a:prstGeom prst="rect">
            <a:avLst/>
          </a:prstGeom>
          <a:noFill/>
        </p:spPr>
        <p:txBody>
          <a:bodyPr wrap="square" rtlCol="0">
            <a:spAutoFit/>
          </a:bodyPr>
          <a:lstStyle/>
          <a:p>
            <a:pPr algn="just">
              <a:lnSpc>
                <a:spcPct val="130000"/>
              </a:lnSpc>
            </a:pPr>
            <a:endPar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5. De acordo com o entendimento do STJ, as modernas regras de processo, ainda respaldadas pela busca da efetividade jurisdicional, em nenhuma circunstância poderão se distanciar dos ditames constitucionais, apenas sendo possível a implementação de comandos não discricionários ou que restrinjam direitos individuais de forma razoável. Precedente específico.</a:t>
            </a: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6. A adoção de meios executivos atípicos é cabível desde que, verificando-se a existência de indícios de que o devedor possua patrimônio </a:t>
            </a:r>
            <a:r>
              <a:rPr lang="pt-BR" sz="2000" dirty="0" err="1">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expropriável</a:t>
            </a: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tais medidas sejam adotadas de modo subsidiário, por meio de decisão que contenha fundamentação adequada às especificidades da hipótese concreta, com observância do contraditório substancial e do postulado da proporcionalidade”.</a:t>
            </a: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t>
            </a:r>
            <a:r>
              <a:rPr lang="pt-BR" sz="2000" dirty="0" err="1">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REsp</a:t>
            </a: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1782418/RJ, Rel. Ministra NANCY ANDRIGHI, TERCEIRA TURMA, julgado em 23/04/2019, </a:t>
            </a:r>
            <a:r>
              <a:rPr lang="pt-BR" sz="2000" dirty="0" err="1">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DJe</a:t>
            </a: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26/04/2019).</a:t>
            </a:r>
          </a:p>
        </p:txBody>
      </p:sp>
    </p:spTree>
    <p:extLst>
      <p:ext uri="{BB962C8B-B14F-4D97-AF65-F5344CB8AC3E}">
        <p14:creationId xmlns:p14="http://schemas.microsoft.com/office/powerpoint/2010/main" val="377248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4617803"/>
          </a:xfrm>
          <a:prstGeom prst="rect">
            <a:avLst/>
          </a:prstGeom>
          <a:noFill/>
        </p:spPr>
        <p:txBody>
          <a:bodyPr wrap="square" rtlCol="0">
            <a:spAutoFit/>
          </a:bodyPr>
          <a:lstStyle/>
          <a:p>
            <a:pPr algn="ctr">
              <a:lnSpc>
                <a:spcPct val="130000"/>
              </a:lnSpc>
            </a:pPr>
            <a:endPar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Retenção de passaporte</a:t>
            </a:r>
          </a:p>
          <a:p>
            <a:pPr algn="ctr">
              <a:lnSpc>
                <a:spcPct val="130000"/>
              </a:lnSpc>
            </a:pPr>
            <a:endParaRPr lang="pt-BR" sz="2000" b="1" u="sng"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AMBIENTAL. PROCESSO CIVIL. CUMPRIMENTO DE SENTENÇA. INDENIZAÇÃO POR DANO AMBIENTAL. MEDIDA COERCITIVA ATÍPICA EM EXECUÇÃO POR QUANTIA CERTA. RESTRIÇÃO AO USO DE PASSAPORTE. INJUSTA VIOLAÇÃO DO DIREITO FUNDAMENTAL DE IR E VIR. NÃO OCORRÊNCIA. DECISÃO ADEQUADAMENTE FUNDAMENTADA. OBSERVÂNCIA DO CONTRADITÓRIO. PONDERAÇÃO DOS VALORES EM COLISÃO. PREPONDERÂNCIA, IN CONCRETO, DO DIREITO FUNDAMENTAL À TUTELA DO MEIO AMBIENTE. DENEGAÇÃO DO HABEAS CORPUS. (HC 478.963/RS, Rel. Ministro FRANCISCO FALCÃO, SEGUNDA TURMA, julgado em 14/05/2019, </a:t>
            </a:r>
            <a:r>
              <a:rPr lang="pt-BR" sz="2000" dirty="0" err="1">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DJe</a:t>
            </a: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21/05/2019)</a:t>
            </a:r>
          </a:p>
        </p:txBody>
      </p:sp>
    </p:spTree>
    <p:extLst>
      <p:ext uri="{BB962C8B-B14F-4D97-AF65-F5344CB8AC3E}">
        <p14:creationId xmlns:p14="http://schemas.microsoft.com/office/powerpoint/2010/main" val="3196113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4850623"/>
          </a:xfrm>
          <a:prstGeom prst="rect">
            <a:avLst/>
          </a:prstGeom>
          <a:noFill/>
        </p:spPr>
        <p:txBody>
          <a:bodyPr wrap="square" rtlCol="0">
            <a:spAutoFit/>
          </a:bodyPr>
          <a:lstStyle/>
          <a:p>
            <a:pPr algn="ctr">
              <a:lnSpc>
                <a:spcPct val="130000"/>
              </a:lnSpc>
            </a:pPr>
            <a:endPar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endPar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Suspensão da CNH</a:t>
            </a:r>
          </a:p>
          <a:p>
            <a:pPr algn="just">
              <a:lnSpc>
                <a:spcPct val="130000"/>
              </a:lnSpc>
            </a:pPr>
            <a:endPar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15. Nesse raciocínio, é de imediata conclusão que medidas atípicas aflitivas pessoais, tais como a suspensão de passaporte e da licença para dirigir, não se firmam placidamente no Executivo Fiscal. A aplicação delas, nesse contexto, resulta em excessos.</a:t>
            </a: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(HC 453.870/PR, Rel. Ministro NAPOLEÃO NUNES MAIA FILHO, PRIMEIRA TURMA, julgado em 25/06/2019, </a:t>
            </a:r>
            <a:r>
              <a:rPr lang="pt-BR" sz="2400" dirty="0" err="1">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DJe</a:t>
            </a: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 15/08/2019)</a:t>
            </a:r>
          </a:p>
        </p:txBody>
      </p:sp>
    </p:spTree>
    <p:extLst>
      <p:ext uri="{BB962C8B-B14F-4D97-AF65-F5344CB8AC3E}">
        <p14:creationId xmlns:p14="http://schemas.microsoft.com/office/powerpoint/2010/main" val="380461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658087"/>
          </a:xfrm>
          <a:prstGeom prst="rect">
            <a:avLst/>
          </a:prstGeom>
          <a:noFill/>
        </p:spPr>
        <p:txBody>
          <a:bodyPr wrap="square" rtlCol="0">
            <a:spAutoFit/>
          </a:bodyPr>
          <a:lstStyle/>
          <a:p>
            <a:pPr algn="just">
              <a:lnSpc>
                <a:spcPct val="130000"/>
              </a:lnSpc>
            </a:pPr>
            <a:endPar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RECURSO ORDINÁRIO EM HABEAS CORPUS. EXECUÇÃO DE TÍTULO EXTRAJUDICIAL. MEDIDAS COERCITIVAS ATÍPICAS. CPC/2015. INTERPRETAÇÃO CONSENTÂNEA COM O ORDENAMENTO CONSTITUCIONAL. SUBSIDIARIEDADE, NECESSIDADE, ADEQUAÇÃO E PROPORCIONALIDADE. RETENÇÃO DE PASSAPORTE. COAÇÃO ILEGAL. CONCESSÃO DA ORDEM. SUSPENSÃO DA CNH. NÃO CONHECIMENTO.</a:t>
            </a: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2. Nos termos da jurisprudência do STJ, o acautelamento de passaporte é medida que limita a liberdade de locomoção, que pode, no caso concreto, significar constrangimento ilegal e arbitrário, sendo o habeas corpus via processual adequada para essa análise.</a:t>
            </a:r>
          </a:p>
          <a:p>
            <a:pPr algn="just">
              <a:lnSpc>
                <a:spcPct val="130000"/>
              </a:lnSpc>
            </a:pPr>
            <a:r>
              <a:rPr lang="pt-BR" sz="20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5. Assim, no caso concreto, após esgotados todos os meios típicos de satisfação da dívida, para assegurar o cumprimento de ordem judicial, deve o magistrado eleger medida que seja necessária, lógica e proporcional. Não sendo adequada e necessária, ainda que sob o escudo da busca pela efetivação das decisões judiciais, será contrária à ordem jurídica.  (...)</a:t>
            </a:r>
          </a:p>
        </p:txBody>
      </p:sp>
    </p:spTree>
    <p:extLst>
      <p:ext uri="{BB962C8B-B14F-4D97-AF65-F5344CB8AC3E}">
        <p14:creationId xmlns:p14="http://schemas.microsoft.com/office/powerpoint/2010/main" val="3695456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658087"/>
          </a:xfrm>
          <a:prstGeom prst="rect">
            <a:avLst/>
          </a:prstGeom>
          <a:noFill/>
        </p:spPr>
        <p:txBody>
          <a:bodyPr wrap="square" rtlCol="0">
            <a:spAutoFit/>
          </a:bodyPr>
          <a:lstStyle/>
          <a:p>
            <a:pPr algn="just">
              <a:lnSpc>
                <a:spcPct val="130000"/>
              </a:lnSpc>
            </a:pPr>
            <a:endPar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9. Revela-se ilegal e arbitrária a medida coercitiva de suspensão do passaporte proferida no bojo de execução por título extrajudicial (duplicata de prestação de serviço), por restringir direito fundamental de ir e vir de forma desproporcional e não razoável. Não tendo sido demonstrado o esgotamento dos meios tradicionais de satisfação, a medida não se comprova necessária.</a:t>
            </a:r>
          </a:p>
          <a:p>
            <a:pPr algn="just">
              <a:lnSpc>
                <a:spcPct val="130000"/>
              </a:lnSpc>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10. O reconhecimento da ilegalidade da medida consistente na apreensão do passaporte do paciente, na hipótese em apreço, não tem qualquer pretensão em afirmar a impossibilidade dessa providência coercitiva em outros casos e de maneira genérica. A medida poderá eventualmente ser utilizada, desde que obedecido o contraditório e fundamentada e adequada a decisão, verificada também a proporcionalidade da providência.</a:t>
            </a:r>
          </a:p>
          <a:p>
            <a:pPr algn="just">
              <a:lnSpc>
                <a:spcPct val="130000"/>
              </a:lnSpc>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(RHC 97.876/SP, Rel. Ministro LUIS FELIPE SALOMÃO, QUARTA TURMA, julgado em 05/06/2018, </a:t>
            </a:r>
            <a:r>
              <a:rPr lang="pt-BR" sz="2000" dirty="0" err="1">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DJe</a:t>
            </a: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09/08/2018)</a:t>
            </a:r>
          </a:p>
        </p:txBody>
      </p:sp>
    </p:spTree>
    <p:extLst>
      <p:ext uri="{BB962C8B-B14F-4D97-AF65-F5344CB8AC3E}">
        <p14:creationId xmlns:p14="http://schemas.microsoft.com/office/powerpoint/2010/main" val="2190209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330755"/>
          </a:xfrm>
          <a:prstGeom prst="rect">
            <a:avLst/>
          </a:prstGeom>
          <a:noFill/>
        </p:spPr>
        <p:txBody>
          <a:bodyPr wrap="square" rtlCol="0">
            <a:spAutoFit/>
          </a:bodyPr>
          <a:lstStyle/>
          <a:p>
            <a:pPr algn="ctr">
              <a:lnSpc>
                <a:spcPct val="130000"/>
              </a:lnSpc>
            </a:pPr>
            <a:endPar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ctr">
              <a:lnSpc>
                <a:spcPct val="130000"/>
              </a:lnSpc>
            </a:pPr>
            <a:r>
              <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Cartão de crédito</a:t>
            </a:r>
          </a:p>
          <a:p>
            <a:pPr algn="ctr">
              <a:lnSpc>
                <a:spcPct val="130000"/>
              </a:lnSpc>
            </a:pPr>
            <a:endPar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EXECUÇÃO POR TÍTULO EXTRAJUDICIAL. CÉDULAS DE CRÉDITO BANCÁRIO. MEDIDAS COERCITIVAS ATÍPICAS. ART. 139, IV, DO CPC. CARTÃO DE CRÉDITO. CNH E PASSAPORTE. RAZOABILIDADE. PROPORCIONALIDADE.</a:t>
            </a:r>
          </a:p>
          <a:p>
            <a:pPr algn="just">
              <a:lnSpc>
                <a:spcPct val="130000"/>
              </a:lnSpc>
            </a:pP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3. No caso, o bloqueio de cartões de crédito se revela medida adequada e que contribui para o atingimento do escopo do processo executivo.</a:t>
            </a:r>
          </a:p>
          <a:p>
            <a:pPr algn="just">
              <a:lnSpc>
                <a:spcPct val="130000"/>
              </a:lnSpc>
            </a:pP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(TJ/SP, 14ª Câmara de Direito Privado, Acórdão Agravo de Instrumento 2222738- 37.2018.8.26.0000, Relator(a): Des. Melo </a:t>
            </a:r>
            <a:r>
              <a:rPr lang="pt-BR" sz="2400" dirty="0" err="1">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Colombi</a:t>
            </a:r>
            <a:r>
              <a:rPr lang="pt-BR" sz="24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 data de julgamento: 02/12/2018).</a:t>
            </a:r>
          </a:p>
        </p:txBody>
      </p:sp>
    </p:spTree>
    <p:extLst>
      <p:ext uri="{BB962C8B-B14F-4D97-AF65-F5344CB8AC3E}">
        <p14:creationId xmlns:p14="http://schemas.microsoft.com/office/powerpoint/2010/main" val="2849117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5330755"/>
          </a:xfrm>
          <a:prstGeom prst="rect">
            <a:avLst/>
          </a:prstGeom>
          <a:noFill/>
        </p:spPr>
        <p:txBody>
          <a:bodyPr wrap="square" rtlCol="0">
            <a:spAutoFit/>
          </a:bodyPr>
          <a:lstStyle/>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Em suma, o STJ vem entendendo que as medidas atípicas do artigo 139, inciso IV, são cabíveis a depender das especificidades do caso concreto, para evitar eventual situação de desproporcionalidade ou de inadequação da medida.</a:t>
            </a:r>
          </a:p>
          <a:p>
            <a:pPr algn="just">
              <a:lnSpc>
                <a:spcPct val="130000"/>
              </a:lnSpc>
            </a:pPr>
            <a:endPar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endParaRPr>
          </a:p>
          <a:p>
            <a:pPr algn="just">
              <a:lnSpc>
                <a:spcPct val="130000"/>
              </a:lnSpc>
            </a:pPr>
            <a:r>
              <a:rPr lang="pt-BR" sz="2400" dirty="0">
                <a:solidFill>
                  <a:schemeClr val="accent1">
                    <a:lumMod val="50000"/>
                  </a:schemeClr>
                </a:solidFill>
                <a:latin typeface="Abadi Extra Light" panose="020B0204020104020204" pitchFamily="34" charset="0"/>
                <a:ea typeface="Calibri" panose="020F0502020204030204" pitchFamily="34" charset="0"/>
                <a:cs typeface="Times New Roman" panose="02020603050405020304" pitchFamily="18" charset="0"/>
              </a:rPr>
              <a:t>Mas é entendimento consolidado na doutrina e jurisprudência que as medidas atípicas somente podem ser cogitadas quando as típicas já tiverem se esgotado e, igualmente, quando estas tiverem se mostrado insuficientes e infrutíferas.</a:t>
            </a:r>
          </a:p>
        </p:txBody>
      </p:sp>
    </p:spTree>
    <p:extLst>
      <p:ext uri="{BB962C8B-B14F-4D97-AF65-F5344CB8AC3E}">
        <p14:creationId xmlns:p14="http://schemas.microsoft.com/office/powerpoint/2010/main" val="1963058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2" name="CaixaDeTexto 1">
            <a:extLst>
              <a:ext uri="{FF2B5EF4-FFF2-40B4-BE49-F238E27FC236}">
                <a16:creationId xmlns:a16="http://schemas.microsoft.com/office/drawing/2014/main" id="{706863CE-5780-44A0-A3E7-84E5CA5E9FF6}"/>
              </a:ext>
            </a:extLst>
          </p:cNvPr>
          <p:cNvSpPr txBox="1"/>
          <p:nvPr/>
        </p:nvSpPr>
        <p:spPr>
          <a:xfrm>
            <a:off x="1039091" y="401782"/>
            <a:ext cx="9601999" cy="6138219"/>
          </a:xfrm>
          <a:prstGeom prst="rect">
            <a:avLst/>
          </a:prstGeom>
          <a:noFill/>
        </p:spPr>
        <p:txBody>
          <a:bodyPr wrap="square" rtlCol="0">
            <a:spAutoFit/>
          </a:bodyPr>
          <a:lstStyle/>
          <a:p>
            <a:pPr algn="ctr">
              <a:lnSpc>
                <a:spcPct val="130000"/>
              </a:lnSpc>
            </a:pPr>
            <a:r>
              <a:rPr lang="pt-BR" sz="2400" b="1" u="sng"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Ação direta de Inconstitucionalidade 5941</a:t>
            </a:r>
          </a:p>
          <a:p>
            <a:pPr algn="just">
              <a:lnSpc>
                <a:spcPct val="130000"/>
              </a:lnSpc>
            </a:pPr>
            <a:endPar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declaração de nulidade “ sem redução de texto, do inciso IV do artigo 139 da Lei n. 13.105/2015, para declarar inconstitucionais, como possíveis medidas coercitivas, indutivas ou sub-rogatórias oriundas da aplicação daquele dispositivo, a apreensão de carteira nacional de habilitação e/ou suspensão do direito de dirigir, a apreensão de passaporte, a proibição de participação em concurso público e a proibição de participação em licitação pública”</a:t>
            </a:r>
          </a:p>
          <a:p>
            <a:pPr algn="just">
              <a:lnSpc>
                <a:spcPct val="130000"/>
              </a:lnSpc>
            </a:pPr>
            <a:endPar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Wingdings" panose="05000000000000000000" pitchFamily="2" charset="2"/>
              <a:buChar char="ü"/>
            </a:pPr>
            <a:r>
              <a:rPr lang="pt-BR" sz="2000" dirty="0">
                <a:solidFill>
                  <a:srgbClr val="833C0B"/>
                </a:solidFill>
                <a:latin typeface="Abadi Extra Light" panose="020B0204020104020204" pitchFamily="34" charset="0"/>
                <a:ea typeface="Calibri" panose="020F0502020204030204" pitchFamily="34" charset="0"/>
                <a:cs typeface="Times New Roman" panose="02020603050405020304" pitchFamily="18" charset="0"/>
              </a:rPr>
              <a:t>a declaração de nulidade, “sem redução de texto, também dos artigos 297, 390, parágrafo único, 400, parágrafo único, 403, parágrafo único, 536, caput e § 1º, e 773, todos do CPC, de modo a rechaçar, como possíveis medidas coercitivas, indutivas ou sub-rogatórias oriundas da aplicação daqueles dispositivos, a apreensão de carteira nacional de habilitação e/ou suspensão do direito de dirigir, a apreensão de passaporte, a proibição de participação em concurso público e a proibição de participação em licitação pública”.</a:t>
            </a:r>
          </a:p>
        </p:txBody>
      </p:sp>
    </p:spTree>
    <p:extLst>
      <p:ext uri="{BB962C8B-B14F-4D97-AF65-F5344CB8AC3E}">
        <p14:creationId xmlns:p14="http://schemas.microsoft.com/office/powerpoint/2010/main" val="411777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TotalTime>
  <Words>3374</Words>
  <Application>Microsoft Office PowerPoint</Application>
  <PresentationFormat>Widescreen</PresentationFormat>
  <Paragraphs>230</Paragraphs>
  <Slides>39</Slides>
  <Notes>39</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39</vt:i4>
      </vt:variant>
    </vt:vector>
  </HeadingPairs>
  <TitlesOfParts>
    <vt:vector size="45" baseType="lpstr">
      <vt:lpstr>Abadi</vt:lpstr>
      <vt:lpstr>Abadi Extra Light</vt:lpstr>
      <vt:lpstr>Arial</vt:lpstr>
      <vt:lpstr>Calibri</vt:lpstr>
      <vt:lpstr>Wingdings</vt:lpstr>
      <vt:lpstr>Simple Light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Julhi Bonespirito</dc:creator>
  <cp:lastModifiedBy>Julhi Bonespirito</cp:lastModifiedBy>
  <cp:revision>29</cp:revision>
  <dcterms:modified xsi:type="dcterms:W3CDTF">2019-09-15T00:21:58Z</dcterms:modified>
</cp:coreProperties>
</file>