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9926638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B6894-045A-4560-B9AF-C8CB9CFFEE4B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2798" y="651391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60D39-BCC7-4E7A-9E70-30B81D3495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374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5886C2E-CA8E-4E78-A1F2-98FE415181F3}" type="datetimeFigureOut">
              <a:rPr lang="pt-BR" smtClean="0"/>
              <a:t>27/06/2019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C9390EF-B38E-4D6E-8FE2-3E6C6754B35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AÇÕES ACIDENTÁRIAS NA JUSTIÇA ESTADUAL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r>
              <a:rPr lang="pt-BR" dirty="0" smtClean="0"/>
              <a:t>Tamires Rodrigues de Souza Neves</a:t>
            </a:r>
          </a:p>
          <a:p>
            <a:r>
              <a:rPr lang="pt-BR" dirty="0" smtClean="0"/>
              <a:t>OAB/SP 380.581</a:t>
            </a:r>
          </a:p>
          <a:p>
            <a:r>
              <a:rPr lang="pt-BR" dirty="0"/>
              <a:t>t</a:t>
            </a:r>
            <a:r>
              <a:rPr lang="pt-BR" dirty="0" smtClean="0"/>
              <a:t>amires.souza.adv@gmail.com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371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Requisitos: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Existência de acidente de trabalho;</a:t>
            </a:r>
          </a:p>
          <a:p>
            <a:r>
              <a:rPr lang="pt-BR" dirty="0" smtClean="0"/>
              <a:t>Nexo de causa/</a:t>
            </a:r>
            <a:r>
              <a:rPr lang="pt-BR" dirty="0" err="1" smtClean="0"/>
              <a:t>concausa</a:t>
            </a:r>
            <a:r>
              <a:rPr lang="pt-BR" dirty="0" smtClean="0"/>
              <a:t>;</a:t>
            </a:r>
          </a:p>
          <a:p>
            <a:r>
              <a:rPr lang="pt-BR" dirty="0" smtClean="0"/>
              <a:t>Sequela incapacitante decorrente de acidente de trabalho;</a:t>
            </a:r>
          </a:p>
          <a:p>
            <a:r>
              <a:rPr lang="pt-BR" dirty="0" smtClean="0"/>
              <a:t>Negativa do órgão previdenciário quanto ao requerimento de benefício por incapacidade;</a:t>
            </a:r>
          </a:p>
          <a:p>
            <a:r>
              <a:rPr lang="pt-BR" dirty="0" smtClean="0"/>
              <a:t>Qualidade de segurado.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6528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Documentos para instruis a petição inicial: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RG, CPF, comprovante de endereço, CTPS;</a:t>
            </a:r>
          </a:p>
          <a:p>
            <a:r>
              <a:rPr lang="pt-BR" dirty="0" smtClean="0"/>
              <a:t>CAT (se houver);</a:t>
            </a:r>
          </a:p>
          <a:p>
            <a:r>
              <a:rPr lang="pt-BR" dirty="0" smtClean="0"/>
              <a:t>Prontuários Médicos;</a:t>
            </a:r>
          </a:p>
          <a:p>
            <a:r>
              <a:rPr lang="pt-BR" dirty="0" smtClean="0"/>
              <a:t>Exames vinculados a lesão tida como incapacitante;</a:t>
            </a:r>
          </a:p>
          <a:p>
            <a:r>
              <a:rPr lang="pt-BR" dirty="0" smtClean="0"/>
              <a:t>Laudos vinculados a doença tida como incapacitante, sendo pertinente a indicação do profissional do nível de comprometimento físico/psíquico da doença em relação a atividade laboral;</a:t>
            </a:r>
          </a:p>
          <a:p>
            <a:r>
              <a:rPr lang="pt-BR" dirty="0" smtClean="0"/>
              <a:t>Comunicado de decisão do INSS com negativa (negativa da prorrogação ou com alta programada).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611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acidente de trabalho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b="1" dirty="0"/>
              <a:t>Acidente Típico:</a:t>
            </a:r>
            <a:r>
              <a:rPr lang="pt-BR" dirty="0"/>
              <a:t> art. 19 da Lei 8.213/1991</a:t>
            </a:r>
          </a:p>
          <a:p>
            <a:pPr marL="0" indent="0">
              <a:buNone/>
            </a:pPr>
            <a:r>
              <a:rPr lang="pt-BR" dirty="0"/>
              <a:t>É aquele sofrido no exercício da atividade laboral. Ex. Mecânico que prensa o dedo em máquina; queda de </a:t>
            </a:r>
            <a:r>
              <a:rPr lang="pt-BR" dirty="0" smtClean="0"/>
              <a:t>altura</a:t>
            </a:r>
            <a:r>
              <a:rPr lang="pt-BR" dirty="0"/>
              <a:t>; atropelamento por empilhadeiras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b="1" dirty="0" smtClean="0"/>
              <a:t>Doença </a:t>
            </a:r>
            <a:r>
              <a:rPr lang="pt-BR" b="1" dirty="0"/>
              <a:t>Profissional:</a:t>
            </a:r>
            <a:r>
              <a:rPr lang="pt-BR" dirty="0"/>
              <a:t> art. 20, inciso I, da Lei 8.213/91</a:t>
            </a:r>
          </a:p>
          <a:p>
            <a:pPr marL="0" indent="0">
              <a:buNone/>
            </a:pPr>
            <a:r>
              <a:rPr lang="pt-BR" dirty="0" smtClean="0"/>
              <a:t>Doença </a:t>
            </a:r>
            <a:r>
              <a:rPr lang="pt-BR" dirty="0"/>
              <a:t>relacionada à atividade preponderante da empresa. Ex. Silicose pulmonar em empregado de empresas de louças. Câncer para empregados que operam máquinas de Raio </a:t>
            </a:r>
            <a:r>
              <a:rPr lang="pt-BR" dirty="0" smtClean="0"/>
              <a:t>X.</a:t>
            </a:r>
          </a:p>
        </p:txBody>
      </p:sp>
    </p:spTree>
    <p:extLst>
      <p:ext uri="{BB962C8B-B14F-4D97-AF65-F5344CB8AC3E}">
        <p14:creationId xmlns:p14="http://schemas.microsoft.com/office/powerpoint/2010/main" val="45417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7467600" cy="6192688"/>
          </a:xfrm>
        </p:spPr>
        <p:txBody>
          <a:bodyPr/>
          <a:lstStyle/>
          <a:p>
            <a:r>
              <a:rPr lang="pt-BR" b="1" dirty="0"/>
              <a:t>Doença Ocupacional:</a:t>
            </a:r>
            <a:r>
              <a:rPr lang="pt-BR" dirty="0"/>
              <a:t> art. 20, inciso II, da Lei </a:t>
            </a:r>
            <a:r>
              <a:rPr lang="pt-BR" dirty="0" smtClean="0"/>
              <a:t>8.213/91</a:t>
            </a:r>
          </a:p>
          <a:p>
            <a:pPr marL="0" indent="0">
              <a:buNone/>
            </a:pPr>
            <a:r>
              <a:rPr lang="pt-BR" dirty="0"/>
              <a:t>Doença não relacionada a atividade preponderante da empresa, porém decorre do exercício da atividade laboral cotidiana. Ex. Entregadores com problemas na coluna. Faxineiras com problemas nos braços </a:t>
            </a:r>
            <a:r>
              <a:rPr lang="pt-BR" dirty="0" smtClean="0"/>
              <a:t>e </a:t>
            </a:r>
            <a:r>
              <a:rPr lang="pt-BR" dirty="0"/>
              <a:t>pernas. </a:t>
            </a:r>
            <a:r>
              <a:rPr lang="pt-BR" b="1" dirty="0"/>
              <a:t>(MAIS COMUM</a:t>
            </a:r>
            <a:r>
              <a:rPr lang="pt-BR" b="1" dirty="0" smtClean="0"/>
              <a:t>)</a:t>
            </a:r>
          </a:p>
          <a:p>
            <a:pPr marL="0" indent="0">
              <a:buNone/>
            </a:pPr>
            <a:endParaRPr lang="pt-BR" b="1" dirty="0"/>
          </a:p>
          <a:p>
            <a:r>
              <a:rPr lang="pt-BR" b="1" dirty="0" err="1"/>
              <a:t>Concausa</a:t>
            </a:r>
            <a:r>
              <a:rPr lang="pt-BR" b="1" dirty="0"/>
              <a:t>:</a:t>
            </a:r>
            <a:r>
              <a:rPr lang="pt-BR" dirty="0"/>
              <a:t> Art. 21 da Lei 8.213/91</a:t>
            </a:r>
          </a:p>
          <a:p>
            <a:pPr marL="0" indent="0">
              <a:buNone/>
            </a:pPr>
            <a:r>
              <a:rPr lang="pt-BR" dirty="0"/>
              <a:t>A </a:t>
            </a:r>
            <a:r>
              <a:rPr lang="pt-BR" dirty="0" err="1"/>
              <a:t>concausa</a:t>
            </a:r>
            <a:r>
              <a:rPr lang="pt-BR" dirty="0"/>
              <a:t> ocorre quando a atividade laborativa agrava uma doença pré-existente. Ex. Empregado com pequenos desvios colunares que com o exercício da atividade laboral aufere uma hérnia de disco. </a:t>
            </a:r>
            <a:r>
              <a:rPr lang="pt-BR" b="1" dirty="0"/>
              <a:t>(MAIS COMUM)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083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467600" cy="4873752"/>
          </a:xfrm>
        </p:spPr>
        <p:txBody>
          <a:bodyPr/>
          <a:lstStyle/>
          <a:p>
            <a:r>
              <a:rPr lang="pt-BR" b="1" dirty="0"/>
              <a:t>Acidente de Trajeto:</a:t>
            </a:r>
            <a:r>
              <a:rPr lang="pt-BR" dirty="0"/>
              <a:t> art. 21, inciso IV, da Lei 8.213/91</a:t>
            </a:r>
          </a:p>
          <a:p>
            <a:pPr marL="0" indent="0">
              <a:buNone/>
            </a:pPr>
            <a:r>
              <a:rPr lang="pt-BR" dirty="0"/>
              <a:t>Doença que decorrer de acidente sofrido no trajeto de ida ou volta para a empresa. 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A Lei 8.213/1991 prevê outros tipos de acidente de trabalho, porém, estes destacados são os mais comuns.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9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benefício por incapacidade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>
            <a:normAutofit lnSpcReduction="10000"/>
          </a:bodyPr>
          <a:lstStyle/>
          <a:p>
            <a:r>
              <a:rPr lang="pt-BR" b="1" u="sng" dirty="0" smtClean="0"/>
              <a:t>Auxílio-Doença</a:t>
            </a:r>
          </a:p>
          <a:p>
            <a:pPr marL="0" indent="0">
              <a:buNone/>
            </a:pPr>
            <a:endParaRPr lang="pt-BR" b="1" u="sng" dirty="0" smtClean="0"/>
          </a:p>
          <a:p>
            <a:pPr marL="0" indent="0">
              <a:buNone/>
            </a:pPr>
            <a:r>
              <a:rPr lang="pt-BR" b="1" dirty="0" smtClean="0"/>
              <a:t>Previsão </a:t>
            </a:r>
            <a:r>
              <a:rPr lang="pt-BR" b="1" dirty="0"/>
              <a:t>Legal</a:t>
            </a:r>
            <a:r>
              <a:rPr lang="pt-BR" dirty="0"/>
              <a:t>: art. 59 da Lei 8.213/91 e art. 71 do Decreto 3.048/99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Carência</a:t>
            </a:r>
            <a:r>
              <a:rPr lang="pt-BR" b="1" dirty="0"/>
              <a:t>:</a:t>
            </a:r>
            <a:r>
              <a:rPr lang="pt-BR" dirty="0"/>
              <a:t> 12 meses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Devido quando há: </a:t>
            </a:r>
            <a:r>
              <a:rPr lang="pt-BR" dirty="0" smtClean="0"/>
              <a:t>Incapacidade total e temporária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Espécies:</a:t>
            </a:r>
            <a:r>
              <a:rPr lang="pt-BR" dirty="0" smtClean="0"/>
              <a:t> B31 (comum)	B91 (acidentário)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Valor:</a:t>
            </a:r>
            <a:r>
              <a:rPr lang="pt-BR" dirty="0" smtClean="0"/>
              <a:t> 91% do salário benefício do INSS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898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003232" cy="6141296"/>
          </a:xfrm>
        </p:spPr>
        <p:txBody>
          <a:bodyPr/>
          <a:lstStyle/>
          <a:p>
            <a:r>
              <a:rPr lang="pt-BR" b="1" u="sng" dirty="0" smtClean="0"/>
              <a:t>Reabilitação Profissional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Previsão Legal</a:t>
            </a:r>
            <a:r>
              <a:rPr lang="pt-BR" dirty="0" smtClean="0"/>
              <a:t>: </a:t>
            </a:r>
            <a:r>
              <a:rPr lang="pt-BR" dirty="0"/>
              <a:t>art. 136 do Decreto 3.048/99 e art. 93 da Lei </a:t>
            </a:r>
            <a:r>
              <a:rPr lang="pt-BR" dirty="0" smtClean="0"/>
              <a:t>8.213/91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 reabilitação profissional prevista na legislação trata-se da capacitação do segurado para exercer outra atividade, já que para aquela que exercia anteriormente encontra-se totalmente inapto.</a:t>
            </a:r>
          </a:p>
          <a:p>
            <a:pPr marL="0" indent="0" algn="just">
              <a:buNone/>
            </a:pPr>
            <a:r>
              <a:rPr lang="pt-BR" b="1" dirty="0"/>
              <a:t>Durante o período em que o Segurado realiza a reabilitação profissional, </a:t>
            </a:r>
            <a:r>
              <a:rPr lang="pt-BR" b="1" u="sng" dirty="0"/>
              <a:t>ele continua recebendo o benefício de auxílio-doença</a:t>
            </a:r>
            <a:r>
              <a:rPr lang="pt-BR" dirty="0"/>
              <a:t> e, após, concluída, o benefício será convertido para </a:t>
            </a:r>
            <a:r>
              <a:rPr lang="pt-BR" dirty="0" smtClean="0"/>
              <a:t>auxílio-acidente ou aposentadoria por invalidez.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208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19256" cy="6141296"/>
          </a:xfrm>
        </p:spPr>
        <p:txBody>
          <a:bodyPr>
            <a:normAutofit fontScale="92500" lnSpcReduction="10000"/>
          </a:bodyPr>
          <a:lstStyle/>
          <a:p>
            <a:r>
              <a:rPr lang="pt-BR" b="1" u="sng" dirty="0" smtClean="0"/>
              <a:t>Auxílio-Acidente</a:t>
            </a:r>
          </a:p>
          <a:p>
            <a:pPr marL="0" indent="0">
              <a:buNone/>
            </a:pPr>
            <a:endParaRPr lang="pt-BR" b="1" u="sng" dirty="0" smtClean="0"/>
          </a:p>
          <a:p>
            <a:pPr marL="0" indent="0">
              <a:buNone/>
            </a:pPr>
            <a:r>
              <a:rPr lang="pt-BR" b="1" dirty="0" smtClean="0"/>
              <a:t>Previsão Legal: </a:t>
            </a:r>
            <a:r>
              <a:rPr lang="pt-BR" dirty="0"/>
              <a:t>art. 86 da Lei 8.213/91 e art. 104 do </a:t>
            </a:r>
            <a:r>
              <a:rPr lang="pt-BR" dirty="0" smtClean="0"/>
              <a:t>Decreto 3.048/99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 smtClean="0"/>
              <a:t>Devido quando: </a:t>
            </a:r>
            <a:r>
              <a:rPr lang="pt-BR" dirty="0" smtClean="0"/>
              <a:t>há incapacidade parcial e permanente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Espécies:</a:t>
            </a:r>
            <a:r>
              <a:rPr lang="pt-BR" dirty="0" smtClean="0"/>
              <a:t> B36 (comum)	B94 (acidentário)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Valor</a:t>
            </a:r>
            <a:r>
              <a:rPr lang="pt-BR" dirty="0" smtClean="0"/>
              <a:t>: 50% do salário benefício do INSS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OBS1. O benefício de auxílio-acidente será cessado com a concessão de aposentadoria.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OBS2. O termo inicial do benefício é da data posterior a cessação do benefício de auxílio-doença (art. 86, § 2º da Lei 8.213/1991)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5401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19256" cy="6069288"/>
          </a:xfrm>
        </p:spPr>
        <p:txBody>
          <a:bodyPr>
            <a:normAutofit fontScale="77500" lnSpcReduction="20000"/>
          </a:bodyPr>
          <a:lstStyle/>
          <a:p>
            <a:r>
              <a:rPr lang="pt-BR" b="1" u="sng" dirty="0" smtClean="0"/>
              <a:t>Aposentadoria por Invalidez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Previsão Legal:</a:t>
            </a:r>
            <a:r>
              <a:rPr lang="pt-BR" dirty="0" smtClean="0"/>
              <a:t> </a:t>
            </a:r>
            <a:r>
              <a:rPr lang="pt-BR" dirty="0"/>
              <a:t>art. 42 e seguintes da Lei 8.213/91 e </a:t>
            </a:r>
            <a:r>
              <a:rPr lang="pt-BR" dirty="0" err="1"/>
              <a:t>arts</a:t>
            </a:r>
            <a:r>
              <a:rPr lang="pt-BR" dirty="0"/>
              <a:t>. 43 ao 50 do Decreto 3./</a:t>
            </a:r>
            <a:r>
              <a:rPr lang="pt-BR" dirty="0" smtClean="0"/>
              <a:t>048/99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Carência:</a:t>
            </a:r>
            <a:r>
              <a:rPr lang="pt-BR" dirty="0" smtClean="0"/>
              <a:t> 12 meses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Devido quando:</a:t>
            </a:r>
            <a:r>
              <a:rPr lang="pt-BR" dirty="0" smtClean="0"/>
              <a:t> há incapacidade total e permanente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Espécies:</a:t>
            </a:r>
            <a:r>
              <a:rPr lang="pt-BR" dirty="0" smtClean="0"/>
              <a:t> B32 (comum)	B92 (acidentária)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Valor</a:t>
            </a:r>
            <a:r>
              <a:rPr lang="pt-BR" dirty="0" smtClean="0"/>
              <a:t>: 100% do salário benefício INSS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OBS1. O Segurado que recebe o benefício de aposentadoria por invalidez pode ser convocado a passar por perícia administrativa a requerimento do INSS;</a:t>
            </a:r>
          </a:p>
          <a:p>
            <a:pPr marL="0" indent="0" algn="just">
              <a:buNone/>
            </a:pPr>
            <a:r>
              <a:rPr lang="pt-BR" dirty="0" smtClean="0"/>
              <a:t>OBS2. A PEC da previdência prevê alteração de valores da aposentadoria por invalidez, sendo que nos casos da espécie comum (B32), o percentual aplicado será de 60% (sessenta por cento) e só ficará maior se o segurado tiver mais de 20 anos de contribuição. Somente nos casos da espécie acidentária (B92), o percentual será de 100%.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785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147248" cy="61412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b="1" u="sng" dirty="0" smtClean="0"/>
              <a:t>Acréscimo de 25% sob aposentadorias por assistência permanente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 smtClean="0"/>
              <a:t>Previsão Legal: </a:t>
            </a:r>
            <a:r>
              <a:rPr lang="pt-BR" dirty="0"/>
              <a:t>art. 45 da Lei 8.213/91 e Anexo I do Decreto </a:t>
            </a:r>
            <a:r>
              <a:rPr lang="pt-BR" dirty="0" smtClean="0"/>
              <a:t>3.048/99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dirty="0"/>
              <a:t>O acréscimo de 25% sob aposentadoria é devido ao Segurado aposentado </a:t>
            </a:r>
            <a:r>
              <a:rPr lang="pt-BR" dirty="0" smtClean="0"/>
              <a:t>por invalidez que necessite </a:t>
            </a:r>
            <a:r>
              <a:rPr lang="pt-BR" dirty="0"/>
              <a:t>de </a:t>
            </a:r>
            <a:r>
              <a:rPr lang="pt-BR" b="1" u="sng" dirty="0"/>
              <a:t>assistência permanente (dependência total de um terceiro</a:t>
            </a:r>
            <a:r>
              <a:rPr lang="pt-BR" b="1" u="sng" dirty="0" smtClean="0"/>
              <a:t>)</a:t>
            </a:r>
            <a:r>
              <a:rPr lang="pt-BR" dirty="0" smtClean="0"/>
              <a:t>. É </a:t>
            </a:r>
            <a:r>
              <a:rPr lang="pt-BR" dirty="0"/>
              <a:t>a tida como grave incapacidade.</a:t>
            </a:r>
          </a:p>
          <a:p>
            <a:pPr marL="0" indent="0" algn="just">
              <a:buNone/>
            </a:pPr>
            <a:endParaRPr lang="pt-BR" b="1" dirty="0" smtClean="0"/>
          </a:p>
          <a:p>
            <a:pPr marL="0" indent="0" algn="just">
              <a:buNone/>
            </a:pPr>
            <a:r>
              <a:rPr lang="pt-BR" dirty="0" smtClean="0"/>
              <a:t>OBS1. Em meados de agosto/2018 houve a decisão do STJ de que o acréscimo era cabível a todas as aposentadorias e não somente a por invalidez.</a:t>
            </a:r>
          </a:p>
          <a:p>
            <a:pPr marL="0" indent="0" algn="just">
              <a:buNone/>
            </a:pPr>
            <a:r>
              <a:rPr lang="pt-BR" dirty="0" smtClean="0"/>
              <a:t>Todavia, em março/2019 o STF  suspendeu as ações de tal cunho para verificar primeiro se a matéria é cabível a sua análise ou se prevalecerá a decisão do STJ.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4040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PONTOS RELEVANTES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b="1" u="sng" dirty="0" smtClean="0"/>
              <a:t>Prescrição</a:t>
            </a:r>
          </a:p>
          <a:p>
            <a:pPr marL="0" indent="0" algn="just">
              <a:buNone/>
            </a:pPr>
            <a:r>
              <a:rPr lang="pt-BR" dirty="0" smtClean="0"/>
              <a:t>Ainda há o entendimento que não há decadência a ser aplicada ao direito de fundo das pretensões relativas aos benefícios por incapacidade, uma vez que por se tratar de parcelas de trato sucessivo, aplica-se somente a prescrição quinquenal, nos termos da Súmula n. 85 do STJ.</a:t>
            </a:r>
          </a:p>
          <a:p>
            <a:pPr marL="0" indent="0" algn="just">
              <a:buNone/>
            </a:pPr>
            <a:r>
              <a:rPr lang="pt-BR" dirty="0" smtClean="0"/>
              <a:t>Todavia, a MP 781/2019, que foi convertida na Lei 13.846/2019, alterou a redação do art. 103 e incisos da Lei 8.213/1991, que passou a constar: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i="1" dirty="0"/>
              <a:t>O prazo de decadência do direito ou da ação do segurado ou </a:t>
            </a:r>
            <a:r>
              <a:rPr lang="pt-BR" i="1" dirty="0" smtClean="0"/>
              <a:t>beneficiário para </a:t>
            </a:r>
            <a:r>
              <a:rPr lang="pt-BR" i="1" dirty="0"/>
              <a:t>a revisão do ato de concessão, </a:t>
            </a:r>
            <a:r>
              <a:rPr lang="pt-BR" b="1" i="1" u="sng" dirty="0"/>
              <a:t>indeferimento, cancelamento ou cessação de </a:t>
            </a:r>
            <a:r>
              <a:rPr lang="pt-BR" b="1" i="1" u="sng" dirty="0" smtClean="0"/>
              <a:t>benefício e </a:t>
            </a:r>
            <a:r>
              <a:rPr lang="pt-BR" b="1" i="1" u="sng" dirty="0"/>
              <a:t>do ato de deferimento, indeferimento ou não concessão</a:t>
            </a:r>
            <a:r>
              <a:rPr lang="pt-BR" i="1" dirty="0"/>
              <a:t> de revisão de benefício é de </a:t>
            </a:r>
            <a:r>
              <a:rPr lang="pt-BR" i="1" dirty="0" smtClean="0"/>
              <a:t>10 (dez</a:t>
            </a:r>
            <a:r>
              <a:rPr lang="pt-BR" i="1" dirty="0"/>
              <a:t>) anos, </a:t>
            </a:r>
            <a:r>
              <a:rPr lang="pt-BR" i="1" dirty="0" smtClean="0"/>
              <a:t>contado:</a:t>
            </a:r>
          </a:p>
          <a:p>
            <a:pPr marL="0" indent="0" algn="just">
              <a:buNone/>
            </a:pPr>
            <a:r>
              <a:rPr lang="pt-BR" i="1" dirty="0" smtClean="0"/>
              <a:t>I </a:t>
            </a:r>
            <a:r>
              <a:rPr lang="pt-BR" i="1" dirty="0"/>
              <a:t>- do dia primeiro do mês subsequente ao do recebimento da primeira prestação ou </a:t>
            </a:r>
            <a:r>
              <a:rPr lang="pt-BR" i="1" dirty="0" smtClean="0"/>
              <a:t>da data </a:t>
            </a:r>
            <a:r>
              <a:rPr lang="pt-BR" i="1" dirty="0"/>
              <a:t>em que a prestação deveria ter sido paga com o valor revisto; </a:t>
            </a:r>
            <a:r>
              <a:rPr lang="pt-BR" i="1" dirty="0" smtClean="0"/>
              <a:t>ou</a:t>
            </a:r>
          </a:p>
          <a:p>
            <a:pPr marL="0" indent="0" algn="just">
              <a:buNone/>
            </a:pPr>
            <a:r>
              <a:rPr lang="pt-BR" i="1" dirty="0" smtClean="0"/>
              <a:t>II </a:t>
            </a:r>
            <a:r>
              <a:rPr lang="pt-BR" i="1" dirty="0"/>
              <a:t>- do dia em que o segurado tomar conhecimento da decisão de </a:t>
            </a:r>
            <a:r>
              <a:rPr lang="pt-BR" i="1" dirty="0" smtClean="0"/>
              <a:t>indeferimento, cancelamento </a:t>
            </a:r>
            <a:r>
              <a:rPr lang="pt-BR" i="1" dirty="0"/>
              <a:t>ou cessação do seu pedido de benefício ou da decisão de deferimento </a:t>
            </a:r>
            <a:r>
              <a:rPr lang="pt-BR" i="1" dirty="0" smtClean="0"/>
              <a:t>ou indeferimento </a:t>
            </a:r>
            <a:r>
              <a:rPr lang="pt-BR" i="1" dirty="0"/>
              <a:t>de revisão de benefício, no âmbito administrativo</a:t>
            </a:r>
            <a:r>
              <a:rPr lang="pt-BR" i="1" dirty="0" smtClean="0"/>
              <a:t>.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69156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260648"/>
            <a:ext cx="7467600" cy="20162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b="1" u="sng" dirty="0"/>
              <a:t>Nexo de causalidade/</a:t>
            </a:r>
            <a:r>
              <a:rPr lang="pt-BR" b="1" u="sng" dirty="0" err="1"/>
              <a:t>concausalidade</a:t>
            </a:r>
            <a:endParaRPr lang="pt-BR" b="1" u="sng" dirty="0"/>
          </a:p>
          <a:p>
            <a:pPr marL="0" indent="0" algn="just">
              <a:buNone/>
            </a:pPr>
            <a:r>
              <a:rPr lang="pt-BR" dirty="0"/>
              <a:t>A CAT é o documento que atesta o nexo de causalidade da doença para com o labor. Em sua ausência (e mesmo para corroborar a pretensão), faça uso do Decreto 3.048/1990, em específico da LISTA C, que aponta o NTEP.</a:t>
            </a:r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48880"/>
            <a:ext cx="5752465" cy="4231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9293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604664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 smtClean="0"/>
              <a:t>Lista C Decreto 3.048/1990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7776864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18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8280920" cy="5976664"/>
          </a:xfrm>
        </p:spPr>
        <p:txBody>
          <a:bodyPr/>
          <a:lstStyle/>
          <a:p>
            <a:r>
              <a:rPr lang="pt-BR" b="1" u="sng" dirty="0" smtClean="0"/>
              <a:t>Tutela de Urgência</a:t>
            </a:r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MP 781/2019, que foi convertida na </a:t>
            </a:r>
            <a:r>
              <a:rPr lang="pt-BR" dirty="0" smtClean="0"/>
              <a:t>Lei 13.846/2019</a:t>
            </a:r>
            <a:r>
              <a:rPr lang="pt-BR" dirty="0"/>
              <a:t>, alterou a redação do art. </a:t>
            </a:r>
            <a:r>
              <a:rPr lang="pt-BR" dirty="0" smtClean="0"/>
              <a:t>115 Lei </a:t>
            </a:r>
            <a:r>
              <a:rPr lang="pt-BR" dirty="0"/>
              <a:t>8.213/1991, que passou a </a:t>
            </a:r>
            <a:r>
              <a:rPr lang="pt-BR" dirty="0" smtClean="0"/>
              <a:t>prever a hipótese de devolução por parte do Segurado de valores recebidos “indevidamente” por decisão judicial, senão vejamos:</a:t>
            </a:r>
            <a:endParaRPr lang="pt-BR" dirty="0"/>
          </a:p>
          <a:p>
            <a:pPr marL="0" indent="0">
              <a:buNone/>
            </a:pPr>
            <a:endParaRPr lang="pt-BR" b="1" u="sng" dirty="0" smtClean="0"/>
          </a:p>
          <a:p>
            <a:pPr marL="0" indent="0" algn="just">
              <a:buNone/>
            </a:pPr>
            <a:r>
              <a:rPr lang="pt-BR" b="1" i="1" dirty="0"/>
              <a:t>Art. 115</a:t>
            </a:r>
            <a:r>
              <a:rPr lang="pt-BR" i="1" dirty="0"/>
              <a:t>.  Podem ser descontados dos benefícios</a:t>
            </a:r>
            <a:r>
              <a:rPr lang="pt-BR" i="1" dirty="0" smtClean="0"/>
              <a:t>:</a:t>
            </a:r>
          </a:p>
          <a:p>
            <a:pPr marL="0" indent="0" algn="just">
              <a:buNone/>
            </a:pPr>
            <a:r>
              <a:rPr lang="pt-BR" i="1" dirty="0"/>
              <a:t>II - pagamento administrativo ou judicial de benefício previdenciário ou assistencial indevido, ou além do devido, </a:t>
            </a:r>
            <a:r>
              <a:rPr lang="pt-BR" b="1" i="1" u="sng" dirty="0"/>
              <a:t>inclusive na hipótese de cessação do benefício pela revogação de decisão judicial</a:t>
            </a:r>
            <a:r>
              <a:rPr lang="pt-BR" i="1" dirty="0"/>
              <a:t>, em valor que não exceda 30% (trinta por cento) da sua importância, nos termos do regulamento;</a:t>
            </a:r>
            <a:endParaRPr lang="pt-BR" i="1" u="sng" dirty="0"/>
          </a:p>
          <a:p>
            <a:pPr marL="0" indent="0">
              <a:buNone/>
            </a:pPr>
            <a:endParaRPr lang="pt-BR" b="1" u="sng" dirty="0"/>
          </a:p>
        </p:txBody>
      </p:sp>
    </p:spTree>
    <p:extLst>
      <p:ext uri="{BB962C8B-B14F-4D97-AF65-F5344CB8AC3E}">
        <p14:creationId xmlns:p14="http://schemas.microsoft.com/office/powerpoint/2010/main" val="2308617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7467600" cy="4873752"/>
          </a:xfrm>
        </p:spPr>
        <p:txBody>
          <a:bodyPr/>
          <a:lstStyle/>
          <a:p>
            <a:r>
              <a:rPr lang="pt-BR" b="1" u="sng" dirty="0" smtClean="0"/>
              <a:t>Possibilidade de receber benefício atrasado em período de labor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Súmula n. 72 da TNU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 </a:t>
            </a:r>
          </a:p>
          <a:p>
            <a:pPr marL="0" indent="0" algn="just">
              <a:buNone/>
            </a:pPr>
            <a:r>
              <a:rPr lang="pt-BR" dirty="0"/>
              <a:t>É possível o recebimento de benefício por incapacidade durante período em que houve exercício de atividade remunerada quando comprovado que o segurado estava incapaz para as atividades habituais na época em que trabalhou.</a:t>
            </a:r>
          </a:p>
          <a:p>
            <a:pPr marL="0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129147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Obrigada!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0532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994</Words>
  <Application>Microsoft Office PowerPoint</Application>
  <PresentationFormat>Apresentação na tela (4:3)</PresentationFormat>
  <Paragraphs>115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Balcão Envidraçado</vt:lpstr>
      <vt:lpstr>AÇÕES ACIDENTÁRIAS NA JUSTIÇA ESTADUAL</vt:lpstr>
      <vt:lpstr>Requisitos:</vt:lpstr>
      <vt:lpstr>Documentos para instruis a petição inicial:</vt:lpstr>
      <vt:lpstr>Tipos de acidente de trabalho</vt:lpstr>
      <vt:lpstr>Apresentação do PowerPoint</vt:lpstr>
      <vt:lpstr>Apresentação do PowerPoint</vt:lpstr>
      <vt:lpstr>Tipos de benefício por incapacidade</vt:lpstr>
      <vt:lpstr>Apresentação do PowerPoint</vt:lpstr>
      <vt:lpstr>Apresentação do PowerPoint</vt:lpstr>
      <vt:lpstr>Apresentação do PowerPoint</vt:lpstr>
      <vt:lpstr>Apresentação do PowerPoint</vt:lpstr>
      <vt:lpstr>PONTOS RELEVANTES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AÇÕES ACIDENTÁRIAS NA JUSTIÇA ESTADUAL</dc:title>
  <dc:creator>Tamires</dc:creator>
  <cp:lastModifiedBy>Tamires</cp:lastModifiedBy>
  <cp:revision>14</cp:revision>
  <cp:lastPrinted>2019-06-27T15:49:35Z</cp:lastPrinted>
  <dcterms:created xsi:type="dcterms:W3CDTF">2019-06-27T11:33:38Z</dcterms:created>
  <dcterms:modified xsi:type="dcterms:W3CDTF">2019-06-27T15:50:14Z</dcterms:modified>
</cp:coreProperties>
</file>