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257" r:id="rId3"/>
    <p:sldId id="258" r:id="rId4"/>
    <p:sldId id="259" r:id="rId5"/>
    <p:sldId id="260" r:id="rId6"/>
    <p:sldId id="261" r:id="rId7"/>
    <p:sldId id="262" r:id="rId8"/>
    <p:sldId id="275" r:id="rId9"/>
    <p:sldId id="264" r:id="rId10"/>
    <p:sldId id="265" r:id="rId11"/>
    <p:sldId id="263"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Lst>
  <p:sldSz cx="9144000" cy="6858000" type="screen4x3"/>
  <p:notesSz cx="6888163" cy="100203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F719B984-CA37-4A50-A21C-03ABD981BDAE}" type="datetimeFigureOut">
              <a:rPr lang="pt-BR" smtClean="0"/>
              <a:t>06/08/2019</a:t>
            </a:fld>
            <a:endParaRPr lang="pt-BR"/>
          </a:p>
        </p:txBody>
      </p:sp>
      <p:sp>
        <p:nvSpPr>
          <p:cNvPr id="4" name="Espaço Reservado para Rodapé 3"/>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03562017-FA5E-43F1-B136-1C655282EBEF}" type="slidenum">
              <a:rPr lang="pt-BR" smtClean="0"/>
              <a:t>‹nº›</a:t>
            </a:fld>
            <a:endParaRPr lang="pt-B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BEC8907-0330-4E2C-828A-3DE83827E3E0}" type="datetimeFigureOut">
              <a:rPr lang="pt-BR" smtClean="0"/>
              <a:pPr/>
              <a:t>06/08/2019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F52EC0D-E3DF-4D1D-B746-E09E5338DEE8}"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EC8907-0330-4E2C-828A-3DE83827E3E0}" type="datetimeFigureOut">
              <a:rPr lang="pt-BR" smtClean="0"/>
              <a:pPr/>
              <a:t>06/08/2019</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2EC0D-E3DF-4D1D-B746-E09E5338DEE8}"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maestrelloroseli@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332657"/>
            <a:ext cx="7772400" cy="2664295"/>
          </a:xfrm>
        </p:spPr>
        <p:txBody>
          <a:bodyPr>
            <a:normAutofit fontScale="90000"/>
          </a:bodyPr>
          <a:lstStyle/>
          <a:p>
            <a:r>
              <a:rPr lang="pt-BR" dirty="0" smtClean="0"/>
              <a:t/>
            </a:r>
            <a:br>
              <a:rPr lang="pt-BR" dirty="0" smtClean="0"/>
            </a:br>
            <a:r>
              <a:rPr lang="pt-BR" dirty="0" smtClean="0"/>
              <a:t> </a:t>
            </a:r>
            <a:r>
              <a:rPr lang="pt-BR" sz="5300" b="1" dirty="0" smtClean="0"/>
              <a:t>REFORMA TRABALHISTA </a:t>
            </a:r>
            <a:r>
              <a:rPr lang="pt-BR" dirty="0" smtClean="0"/>
              <a:t/>
            </a:r>
            <a:br>
              <a:rPr lang="pt-BR" dirty="0" smtClean="0"/>
            </a:br>
            <a:r>
              <a:rPr lang="pt-BR" dirty="0" smtClean="0"/>
              <a:t/>
            </a:r>
            <a:br>
              <a:rPr lang="pt-BR" dirty="0" smtClean="0"/>
            </a:br>
            <a:endParaRPr lang="pt-BR" dirty="0"/>
          </a:p>
        </p:txBody>
      </p:sp>
      <p:sp>
        <p:nvSpPr>
          <p:cNvPr id="3" name="Subtítulo 2"/>
          <p:cNvSpPr>
            <a:spLocks noGrp="1"/>
          </p:cNvSpPr>
          <p:nvPr>
            <p:ph type="subTitle" idx="1"/>
          </p:nvPr>
        </p:nvSpPr>
        <p:spPr>
          <a:xfrm>
            <a:off x="1371600" y="3068960"/>
            <a:ext cx="6400800" cy="2569840"/>
          </a:xfrm>
        </p:spPr>
        <p:txBody>
          <a:bodyPr/>
          <a:lstStyle/>
          <a:p>
            <a:endParaRPr lang="pt-BR" dirty="0" smtClean="0"/>
          </a:p>
          <a:p>
            <a:r>
              <a:rPr lang="pt-BR" b="1" dirty="0" smtClean="0"/>
              <a:t>QUESTÕES TRABALHISTAS QUE IMPACTAM NAS ORGANIZAÇÕES DO TERCEIRO SETOR</a:t>
            </a:r>
          </a:p>
          <a:p>
            <a:endParaRPr lang="pt-BR" b="1" dirty="0"/>
          </a:p>
          <a:p>
            <a:endParaRPr lang="pt-B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490066"/>
          </a:xfrm>
        </p:spPr>
        <p:txBody>
          <a:bodyPr>
            <a:normAutofit fontScale="90000"/>
          </a:bodyPr>
          <a:lstStyle/>
          <a:p>
            <a:r>
              <a:rPr lang="pt-BR" dirty="0" smtClean="0"/>
              <a:t>REFORMA TRABALHISTA </a:t>
            </a:r>
            <a:endParaRPr lang="pt-BR" dirty="0"/>
          </a:p>
        </p:txBody>
      </p:sp>
      <p:sp>
        <p:nvSpPr>
          <p:cNvPr id="3" name="Espaço Reservado para Conteúdo 2"/>
          <p:cNvSpPr>
            <a:spLocks noGrp="1"/>
          </p:cNvSpPr>
          <p:nvPr>
            <p:ph idx="1"/>
          </p:nvPr>
        </p:nvSpPr>
        <p:spPr/>
        <p:txBody>
          <a:bodyPr>
            <a:normAutofit fontScale="85000" lnSpcReduction="10000"/>
          </a:bodyPr>
          <a:lstStyle/>
          <a:p>
            <a:r>
              <a:rPr lang="pt-BR" b="1" dirty="0"/>
              <a:t>Considerações </a:t>
            </a:r>
            <a:r>
              <a:rPr lang="pt-BR" b="1" dirty="0" smtClean="0"/>
              <a:t>Iniciais</a:t>
            </a:r>
          </a:p>
          <a:p>
            <a:r>
              <a:rPr lang="pt-BR" b="1" dirty="0"/>
              <a:t/>
            </a:r>
            <a:br>
              <a:rPr lang="pt-BR" b="1" dirty="0"/>
            </a:br>
            <a:r>
              <a:rPr lang="pt-BR" dirty="0"/>
              <a:t>- Lei 13.467, de 11 de novembro de 2017;</a:t>
            </a:r>
            <a:br>
              <a:rPr lang="pt-BR" dirty="0"/>
            </a:br>
            <a:r>
              <a:rPr lang="pt-BR" dirty="0"/>
              <a:t>- Vigência da Reforma Trabalhista e aplicação aos</a:t>
            </a:r>
            <a:br>
              <a:rPr lang="pt-BR" dirty="0"/>
            </a:br>
            <a:r>
              <a:rPr lang="pt-BR" dirty="0"/>
              <a:t>atuais contratos</a:t>
            </a:r>
            <a:br>
              <a:rPr lang="pt-BR" dirty="0"/>
            </a:br>
            <a:r>
              <a:rPr lang="pt-BR" dirty="0"/>
              <a:t>- MP 808/2017, de 14.11.2017 – validade 120 dias –</a:t>
            </a:r>
            <a:br>
              <a:rPr lang="pt-BR" dirty="0"/>
            </a:br>
            <a:r>
              <a:rPr lang="pt-BR" dirty="0"/>
              <a:t>vencimento 22/02/2018 – renovada até 22/04/2018 –</a:t>
            </a:r>
            <a:br>
              <a:rPr lang="pt-BR" dirty="0"/>
            </a:br>
            <a:r>
              <a:rPr lang="pt-BR" dirty="0"/>
              <a:t>perda da validade</a:t>
            </a:r>
            <a:br>
              <a:rPr lang="pt-BR" dirty="0"/>
            </a:br>
            <a:r>
              <a:rPr lang="pt-BR" dirty="0"/>
              <a:t>- Portaria MT 349, de 23 de maio de 2018</a:t>
            </a:r>
            <a:br>
              <a:rPr lang="pt-BR" dirty="0"/>
            </a:br>
            <a:r>
              <a:rPr lang="pt-BR" dirty="0"/>
              <a:t>- Medida Provisória nº 873/2019</a:t>
            </a:r>
            <a:r>
              <a:rPr lang="pt-BR" dirty="0" smtClean="0"/>
              <a:t> </a:t>
            </a:r>
            <a:br>
              <a:rPr lang="pt-BR" dirty="0" smtClean="0"/>
            </a:br>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lgn="ctr"/>
            <a:endParaRPr lang="pt-BR" dirty="0" smtClean="0"/>
          </a:p>
          <a:p>
            <a:pPr algn="ctr"/>
            <a:r>
              <a:rPr lang="pt-BR" b="1" u="sng" dirty="0" smtClean="0"/>
              <a:t>Jornada </a:t>
            </a:r>
            <a:r>
              <a:rPr lang="pt-BR" b="1" u="sng" dirty="0"/>
              <a:t>de trabalho </a:t>
            </a:r>
            <a:r>
              <a:rPr lang="pt-BR" dirty="0"/>
              <a:t>– duas opções de contrato foram criadas pela reforma trabalhista – de até 30 horas semanais, sem horas extras, ou de até 26 horas semanais, com até seis horas extras</a:t>
            </a:r>
            <a:r>
              <a:rPr lang="pt-BR" dirty="0" smtClean="0"/>
              <a:t>.</a:t>
            </a:r>
          </a:p>
          <a:p>
            <a:pPr algn="ctr"/>
            <a:endParaRPr lang="pt-BR" dirty="0" smtClean="0"/>
          </a:p>
          <a:p>
            <a:pPr algn="ctr"/>
            <a:r>
              <a:rPr lang="pt-BR" sz="2000" dirty="0"/>
              <a:t>Dispositivos da CLT: Art. 58-A e §§ 1º e 2º, art. 59, § 4º e art. 130-A</a:t>
            </a:r>
          </a:p>
          <a:p>
            <a:pPr algn="ct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lgn="ctr"/>
            <a:endParaRPr lang="pt-BR" dirty="0" smtClean="0"/>
          </a:p>
          <a:p>
            <a:pPr algn="ctr"/>
            <a:r>
              <a:rPr lang="pt-BR" b="1" u="sng" dirty="0" smtClean="0"/>
              <a:t>Férias</a:t>
            </a:r>
            <a:r>
              <a:rPr lang="pt-BR" dirty="0" smtClean="0"/>
              <a:t> </a:t>
            </a:r>
            <a:r>
              <a:rPr lang="pt-BR" dirty="0"/>
              <a:t>– poderão ser divididas em até três períodos, mas nenhum deles pode ser menor do que cinco dias corridos, e um deve ser maior do que 14 dias corridos. Outra determinação: as férias não podem começar nos dois dias antes de um feriado ou do dia de descanso na semana.</a:t>
            </a:r>
          </a:p>
          <a:p>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endParaRPr lang="pt-BR" sz="4000" dirty="0" smtClean="0"/>
          </a:p>
          <a:p>
            <a:pPr algn="ctr"/>
            <a:r>
              <a:rPr lang="pt-BR" sz="4000" b="1" u="sng" dirty="0" smtClean="0"/>
              <a:t>Almoço</a:t>
            </a:r>
            <a:r>
              <a:rPr lang="pt-BR" sz="4000" dirty="0" smtClean="0"/>
              <a:t> </a:t>
            </a:r>
            <a:r>
              <a:rPr lang="pt-BR" sz="4000" dirty="0"/>
              <a:t>– geralmente com duração mínima de uma hora, o intervalo poderá ser negociado, desde que tenha, no mínimo, 30 minutos em jornadas maiores do que seis horas.</a:t>
            </a:r>
          </a:p>
          <a:p>
            <a:endParaRPr lang="pt-B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lgn="ctr"/>
            <a:endParaRPr lang="pt-BR" dirty="0" smtClean="0"/>
          </a:p>
          <a:p>
            <a:pPr algn="ctr"/>
            <a:r>
              <a:rPr lang="pt-BR" dirty="0" smtClean="0"/>
              <a:t>Banco </a:t>
            </a:r>
            <a:r>
              <a:rPr lang="pt-BR" dirty="0"/>
              <a:t>de horas – a reforma liberou o banco de horas por acordo individual. Entretanto, para dar segurança ao trabalhador, se o banco de horas não for compensado em seis meses, essas horas terão de ser pagas como horas extras, com um adicional de 50% ao valor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normAutofit fontScale="92500" lnSpcReduction="20000"/>
          </a:bodyPr>
          <a:lstStyle/>
          <a:p>
            <a:r>
              <a:rPr lang="pt-BR" dirty="0"/>
              <a:t>Trabalho intermitente – Esta modalidade permite a contratação de funcionários sem horários fixos de trabalho. Eles serão remunerados de acordo com o tempo que trabalharem, portanto não têm garantia de jornada mínima. Se não trabalharem, nada recebem.  Ao final de cada período de prestação de serviço, o empregado receberá o pagamento imediato das seguintes parcelas: remuneração; férias proporcionais com acréscimo de um terço; décimo terceiro salário proporcional; repouso semanal remunerado; e adicionais legais.</a:t>
            </a:r>
          </a:p>
          <a:p>
            <a:endParaRPr lang="pt-B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r>
              <a:rPr lang="pt-BR" altLang="pt-BR" dirty="0" smtClean="0"/>
              <a:t>I - remuneração; </a:t>
            </a:r>
          </a:p>
          <a:p>
            <a:r>
              <a:rPr lang="pt-BR" altLang="pt-BR" dirty="0" smtClean="0"/>
              <a:t>II - férias proporcionais com acréscimo de terço;  </a:t>
            </a:r>
          </a:p>
          <a:p>
            <a:r>
              <a:rPr lang="pt-BR" altLang="pt-BR" dirty="0" smtClean="0"/>
              <a:t>III - décimo terceiro salário proporcional; </a:t>
            </a:r>
          </a:p>
          <a:p>
            <a:r>
              <a:rPr lang="pt-BR" altLang="pt-BR" dirty="0" smtClean="0"/>
              <a:t>IV - repouso semanal remunerado; e </a:t>
            </a:r>
          </a:p>
          <a:p>
            <a:r>
              <a:rPr lang="pt-BR" altLang="pt-BR" dirty="0" smtClean="0"/>
              <a:t>V - adicionais legais. </a:t>
            </a:r>
          </a:p>
          <a:p>
            <a:endParaRPr lang="pt-B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b="1" u="sng" dirty="0"/>
              <a:t>Gestantes</a:t>
            </a:r>
            <a:r>
              <a:rPr lang="pt-BR" dirty="0"/>
              <a:t> – Uma das mudanças mais polêmicas trazidas pela reforma trabalhista é a possibilidade de que essas trabalhadoras atuem em condições que podem fazer mal à saúde, como barulho, calor, frio ou radiação em excesso, desde que a insalubridade seja de grau mínimo ou médio. A gestante poderá atuar em locais insalubres, de grau médio e mínimo, por vontade própria, apresentar um atestado médico que autorize a continuidade de seu trabalho.</a:t>
            </a:r>
          </a:p>
          <a:p>
            <a:pPr algn="ctr"/>
            <a:endParaRPr lang="pt-B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r>
              <a:rPr lang="pt-BR" b="1" u="sng" dirty="0"/>
              <a:t>Home Office </a:t>
            </a:r>
            <a:r>
              <a:rPr lang="pt-BR" dirty="0"/>
              <a:t>– Agora reconhecida, o home </a:t>
            </a:r>
            <a:r>
              <a:rPr lang="pt-BR" dirty="0" err="1"/>
              <a:t>office</a:t>
            </a:r>
            <a:r>
              <a:rPr lang="pt-BR" dirty="0"/>
              <a:t> (trabalho à distância) deve constar no contrato de trabalho, assim como as informações sobre a jornada (sem limite máximo) e as atividades desempenhadas pelo trabalhador. O documento deve também estipular de quem é a responsabilidade pelos custos e manutenção do material usado no trabalho.</a:t>
            </a:r>
          </a:p>
          <a:p>
            <a:pPr algn="ctr"/>
            <a:endParaRPr lang="pt-B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lnSpc>
                <a:spcPct val="80000"/>
              </a:lnSpc>
            </a:pPr>
            <a:r>
              <a:rPr lang="pt-BR" altLang="pt-BR" dirty="0" smtClean="0"/>
              <a:t>O que realmente importa: A PRIMASIA DA VERDADE E O CONTRATO REALIDADE;</a:t>
            </a:r>
          </a:p>
          <a:p>
            <a:pPr>
              <a:lnSpc>
                <a:spcPct val="80000"/>
              </a:lnSpc>
              <a:buNone/>
            </a:pPr>
            <a:endParaRPr lang="pt-BR" altLang="pt-BR" dirty="0" smtClean="0"/>
          </a:p>
          <a:p>
            <a:pPr>
              <a:lnSpc>
                <a:spcPct val="80000"/>
              </a:lnSpc>
            </a:pPr>
            <a:r>
              <a:rPr lang="pt-BR" altLang="pt-BR" dirty="0" smtClean="0"/>
              <a:t>O vínculo empregatício deve ser postulado perante a Justiça do Trabalho e apenas o Juiz de Direito poderá reconhecê-lo mediante o devido processo legal, dando origem a todos os demais direito (CLT). </a:t>
            </a:r>
          </a:p>
          <a:p>
            <a:endParaRPr lang="pt-B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defRPr/>
            </a:pPr>
            <a:r>
              <a:rPr lang="pt-BR" altLang="pt-BR" b="1" dirty="0"/>
              <a:t>AUTÔNOMO / FORMALIDADES LEGAIS  </a:t>
            </a:r>
            <a:endParaRPr lang="pt-BR" altLang="pt-BR" dirty="0"/>
          </a:p>
          <a:p>
            <a:pPr>
              <a:defRPr/>
            </a:pPr>
            <a:endParaRPr lang="pt-BR" altLang="pt-BR" sz="1600" dirty="0"/>
          </a:p>
          <a:p>
            <a:pPr>
              <a:defRPr/>
            </a:pPr>
            <a:r>
              <a:rPr lang="pt-BR" altLang="pt-BR" dirty="0"/>
              <a:t>CLT -  REFORMA - “Art. 442-B.  A contratação do autônomo, cumpridas por este todas as formalidades legais, com ou sem exclusividade, de forma contínua ou não, afasta a qualidade de empregado prevista no art. 3</a:t>
            </a:r>
            <a:r>
              <a:rPr lang="pt-BR" altLang="pt-BR" u="sng" baseline="30000" dirty="0"/>
              <a:t>o</a:t>
            </a:r>
            <a:r>
              <a:rPr lang="pt-BR" altLang="pt-BR" dirty="0"/>
              <a:t> desta Consolidação.”  </a:t>
            </a:r>
          </a:p>
          <a:p>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defRPr/>
            </a:pPr>
            <a:r>
              <a:rPr lang="pt-BR" altLang="pt-BR" b="1" dirty="0"/>
              <a:t>FORMALIDADES</a:t>
            </a:r>
          </a:p>
          <a:p>
            <a:pPr>
              <a:defRPr/>
            </a:pPr>
            <a:endParaRPr lang="pt-BR" altLang="pt-BR" b="1" dirty="0"/>
          </a:p>
          <a:p>
            <a:pPr>
              <a:defRPr/>
            </a:pPr>
            <a:r>
              <a:rPr lang="pt-BR" altLang="pt-BR" dirty="0"/>
              <a:t>Contrato Escrito;</a:t>
            </a:r>
          </a:p>
          <a:p>
            <a:pPr>
              <a:defRPr/>
            </a:pPr>
            <a:r>
              <a:rPr lang="pt-BR" altLang="pt-BR" dirty="0"/>
              <a:t>Emissão de RPA;</a:t>
            </a:r>
          </a:p>
          <a:p>
            <a:pPr>
              <a:defRPr/>
            </a:pPr>
            <a:r>
              <a:rPr lang="pt-BR" altLang="pt-BR" dirty="0"/>
              <a:t>Recolhimento de Impostos (IR – INSS);</a:t>
            </a:r>
          </a:p>
          <a:p>
            <a:pPr>
              <a:defRPr/>
            </a:pPr>
            <a:r>
              <a:rPr lang="pt-BR" altLang="pt-BR" b="1" dirty="0"/>
              <a:t>Inexistência de Subordinação.</a:t>
            </a:r>
          </a:p>
          <a:p>
            <a:endParaRPr lang="pt-B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defRPr/>
            </a:pPr>
            <a:r>
              <a:rPr lang="pt-BR" altLang="pt-BR" b="1" dirty="0"/>
              <a:t>VOLUNTÁRIO</a:t>
            </a:r>
          </a:p>
          <a:p>
            <a:pPr>
              <a:defRPr/>
            </a:pPr>
            <a:endParaRPr lang="pt-BR" altLang="pt-BR" sz="1600" b="1" dirty="0"/>
          </a:p>
          <a:p>
            <a:pPr>
              <a:lnSpc>
                <a:spcPct val="80000"/>
              </a:lnSpc>
            </a:pPr>
            <a:r>
              <a:rPr lang="pt-BR" altLang="pt-BR" dirty="0" smtClean="0"/>
              <a:t>Contratação regulamentada pela Lei 9.608/98;</a:t>
            </a:r>
          </a:p>
          <a:p>
            <a:pPr>
              <a:lnSpc>
                <a:spcPct val="80000"/>
              </a:lnSpc>
              <a:buNone/>
            </a:pPr>
            <a:endParaRPr lang="pt-BR" altLang="pt-BR" sz="1600" dirty="0" smtClean="0"/>
          </a:p>
          <a:p>
            <a:pPr algn="ctr">
              <a:lnSpc>
                <a:spcPct val="80000"/>
              </a:lnSpc>
            </a:pPr>
            <a:r>
              <a:rPr lang="pt-BR" altLang="pt-BR" dirty="0" smtClean="0"/>
              <a:t>Pessoa física, que presta serviços não remunerados, para entidade pública ou privada sem fins lucrativos que tenha objetivos cívicos, culturais, educacionais, científicos, recreativos ou de assistência social (Art. 1.º);</a:t>
            </a:r>
            <a:endParaRPr lang="pt-B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lnSpc>
                <a:spcPct val="80000"/>
              </a:lnSpc>
            </a:pPr>
            <a:r>
              <a:rPr lang="pt-BR" altLang="pt-BR" dirty="0" smtClean="0"/>
              <a:t>É obrigatório o Termo de Adesão que deverá conter: O objeto dos serviços e as condições do serviço a ser prestado de forma voluntária (Art. 2.º);</a:t>
            </a:r>
          </a:p>
          <a:p>
            <a:pPr>
              <a:lnSpc>
                <a:spcPct val="80000"/>
              </a:lnSpc>
            </a:pPr>
            <a:endParaRPr lang="pt-BR" altLang="pt-BR" dirty="0" smtClean="0"/>
          </a:p>
          <a:p>
            <a:pPr>
              <a:lnSpc>
                <a:spcPct val="80000"/>
              </a:lnSpc>
            </a:pPr>
            <a:r>
              <a:rPr lang="pt-BR" altLang="pt-BR" dirty="0" smtClean="0"/>
              <a:t>Possibilidade de ressarcimento de despesas realizadas no exercício da atividade, isso quando previamente solicitadas e autorizada, sempre mediante comprovante (Art. 3.º). </a:t>
            </a:r>
          </a:p>
          <a:p>
            <a:endParaRPr lang="pt-B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defRPr/>
            </a:pPr>
            <a:r>
              <a:rPr lang="pt-BR" altLang="pt-BR" b="1" dirty="0"/>
              <a:t>Outras contratações:</a:t>
            </a:r>
          </a:p>
          <a:p>
            <a:pPr>
              <a:defRPr/>
            </a:pPr>
            <a:endParaRPr lang="pt-BR" altLang="pt-BR" b="1" dirty="0"/>
          </a:p>
          <a:p>
            <a:pPr>
              <a:defRPr/>
            </a:pPr>
            <a:r>
              <a:rPr lang="pt-BR" altLang="pt-BR" b="1" dirty="0"/>
              <a:t>Eventual;</a:t>
            </a:r>
          </a:p>
          <a:p>
            <a:pPr>
              <a:defRPr/>
            </a:pPr>
            <a:r>
              <a:rPr lang="pt-BR" altLang="pt-BR" b="1" dirty="0"/>
              <a:t>Estagiário;</a:t>
            </a:r>
          </a:p>
          <a:p>
            <a:pPr>
              <a:defRPr/>
            </a:pPr>
            <a:r>
              <a:rPr lang="pt-BR" altLang="pt-BR" b="1" dirty="0"/>
              <a:t>Dirigente;</a:t>
            </a:r>
          </a:p>
          <a:p>
            <a:pPr>
              <a:defRPr/>
            </a:pPr>
            <a:r>
              <a:rPr lang="pt-BR" altLang="pt-BR" b="1" dirty="0"/>
              <a:t>Assistido - Beneficiário.</a:t>
            </a:r>
          </a:p>
          <a:p>
            <a:endParaRPr lang="pt-B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r>
              <a:rPr lang="pt-BR" dirty="0" smtClean="0"/>
              <a:t>Fim da contribuição sindical anual obrigatória;</a:t>
            </a:r>
          </a:p>
          <a:p>
            <a:r>
              <a:rPr lang="pt-BR" dirty="0" smtClean="0"/>
              <a:t>Fim da homologação da rescisão e demissão de empregado com mais de 1 ano;</a:t>
            </a:r>
          </a:p>
          <a:p>
            <a:r>
              <a:rPr lang="pt-BR" dirty="0" smtClean="0"/>
              <a:t>Trabalhador formalizado com contrato autônomo não é empregado;</a:t>
            </a:r>
          </a:p>
          <a:p>
            <a:r>
              <a:rPr lang="pt-BR" dirty="0" smtClean="0"/>
              <a:t>Prêmios e gratificações contratuais ou espontâneas sem natureza salarial;</a:t>
            </a:r>
          </a:p>
          <a:p>
            <a:endParaRPr lang="pt-BR" dirty="0"/>
          </a:p>
        </p:txBody>
      </p:sp>
      <p:sp>
        <p:nvSpPr>
          <p:cNvPr id="4" name="Retângulo 3"/>
          <p:cNvSpPr/>
          <p:nvPr/>
        </p:nvSpPr>
        <p:spPr>
          <a:xfrm>
            <a:off x="2286000" y="3105835"/>
            <a:ext cx="4572000" cy="369332"/>
          </a:xfrm>
          <a:prstGeom prst="rect">
            <a:avLst/>
          </a:prstGeom>
        </p:spPr>
        <p:txBody>
          <a:bodyPr>
            <a:spAutoFit/>
          </a:bodyPr>
          <a:lstStyle/>
          <a:p>
            <a:endParaRPr lang="pt-B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r>
              <a:rPr lang="pt-BR" altLang="pt-BR" b="1" dirty="0" smtClean="0"/>
              <a:t> São isentos do depósito recursal os beneficiários da justiça gratuita, as entidades filantrópicas e as empresas em recuperação judicial.</a:t>
            </a:r>
            <a:endParaRPr lang="pt-B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r>
              <a:rPr lang="pt-BR" altLang="pt-BR" b="1" dirty="0" smtClean="0"/>
              <a:t>Art. 889...</a:t>
            </a:r>
          </a:p>
          <a:p>
            <a:endParaRPr lang="pt-BR" altLang="pt-BR" sz="1600" b="1" dirty="0" smtClean="0"/>
          </a:p>
          <a:p>
            <a:r>
              <a:rPr lang="pt-BR" altLang="pt-BR" b="1" dirty="0" smtClean="0"/>
              <a:t> § 9</a:t>
            </a:r>
            <a:r>
              <a:rPr lang="pt-BR" altLang="pt-BR" b="1" u="sng" baseline="30000" dirty="0" smtClean="0"/>
              <a:t>o</a:t>
            </a:r>
            <a:r>
              <a:rPr lang="pt-BR" altLang="pt-BR" b="1" dirty="0" smtClean="0"/>
              <a:t>  O valor do depósito recursal será reduzido pela metade para entidades sem fins lucrativos, empregadores domésticos, microempreendedores individuais, microempresas e empresas de pequeno porte.</a:t>
            </a:r>
          </a:p>
          <a:p>
            <a:endParaRPr lang="pt-B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normAutofit fontScale="70000" lnSpcReduction="20000"/>
          </a:bodyPr>
          <a:lstStyle/>
          <a:p>
            <a:endParaRPr lang="pt-BR" dirty="0" smtClean="0"/>
          </a:p>
          <a:p>
            <a:r>
              <a:rPr lang="pt-BR" dirty="0" smtClean="0"/>
              <a:t>No </a:t>
            </a:r>
            <a:r>
              <a:rPr lang="pt-BR" dirty="0"/>
              <a:t>Terceiro Setor é bastante comum ocorrer a composição de equipes para atuar na execução de projetos, cujas ações a serem desenvolvidas possuem um prazo definido para início e conclusão, denominado período de vigência.</a:t>
            </a:r>
            <a:br>
              <a:rPr lang="pt-BR" dirty="0"/>
            </a:br>
            <a:r>
              <a:rPr lang="pt-BR" dirty="0"/>
              <a:t/>
            </a:r>
            <a:br>
              <a:rPr lang="pt-BR" dirty="0"/>
            </a:br>
            <a:r>
              <a:rPr lang="pt-BR" dirty="0"/>
              <a:t>Tais equipes de trabalho podem ser integradas por pessoas que já atuam na entidade ou por novos colaboradores contratados como prestadores de serviços autônomos, voluntários, empregados com base na Consolidação das Leis do Trabalho – CLT, e até mesmo pelos seus próprios dirigentes. Esses colaboradores, a depender das características das atividades realizadas ou serviços prestados, poderão manter relação de trabalho ou relação de emprego com as Organizações da Sociedade Civil – </a:t>
            </a:r>
            <a:r>
              <a:rPr lang="pt-BR" dirty="0" err="1"/>
              <a:t>OSCs</a:t>
            </a:r>
            <a:r>
              <a:rPr lang="pt-BR" dirty="0"/>
              <a:t>.</a:t>
            </a:r>
            <a:br>
              <a:rPr lang="pt-BR" dirty="0"/>
            </a:br>
            <a:endParaRPr lang="pt-B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pic>
        <p:nvPicPr>
          <p:cNvPr id="22530" name="Picture 2"/>
          <p:cNvPicPr>
            <a:picLocks noGrp="1" noChangeAspect="1" noChangeArrowheads="1"/>
          </p:cNvPicPr>
          <p:nvPr>
            <p:ph idx="1"/>
          </p:nvPr>
        </p:nvPicPr>
        <p:blipFill>
          <a:blip r:embed="rId2" cstate="print"/>
          <a:srcRect/>
          <a:stretch>
            <a:fillRect/>
          </a:stretch>
        </p:blipFill>
        <p:spPr bwMode="auto">
          <a:xfrm>
            <a:off x="835449" y="1600200"/>
            <a:ext cx="7473102" cy="452596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r>
              <a:rPr lang="pt-BR" b="1" dirty="0" smtClean="0"/>
              <a:t>MUDANÇA BENÉFICA AO TERCEIRO SETOR</a:t>
            </a:r>
          </a:p>
          <a:p>
            <a:endParaRPr lang="pt-BR" dirty="0"/>
          </a:p>
          <a:p>
            <a:r>
              <a:rPr lang="pt-BR" dirty="0" smtClean="0"/>
              <a:t>Fim da Garantia do Juízo em Embargos a Execução</a:t>
            </a:r>
          </a:p>
          <a:p>
            <a:endParaRPr lang="pt-BR" dirty="0"/>
          </a:p>
          <a:p>
            <a:r>
              <a:rPr lang="pt-BR" dirty="0" smtClean="0"/>
              <a:t>Isenção para recorrer</a:t>
            </a:r>
            <a:endParaRPr lang="pt-B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lstStyle/>
          <a:p>
            <a:pPr algn="ctr"/>
            <a:r>
              <a:rPr lang="pt-BR" dirty="0" smtClean="0">
                <a:solidFill>
                  <a:srgbClr val="FF0000"/>
                </a:solidFill>
              </a:rPr>
              <a:t>LIDERANÇA ASSERTIVA </a:t>
            </a:r>
          </a:p>
          <a:p>
            <a:pPr algn="ctr"/>
            <a:endParaRPr lang="pt-BR" dirty="0"/>
          </a:p>
          <a:p>
            <a:pPr>
              <a:buNone/>
            </a:pPr>
            <a:r>
              <a:rPr lang="pt-BR" dirty="0" smtClean="0"/>
              <a:t>O que passar aos novos lideres.....</a:t>
            </a:r>
          </a:p>
          <a:p>
            <a:pPr>
              <a:buNone/>
            </a:pPr>
            <a:endParaRPr lang="pt-BR" dirty="0"/>
          </a:p>
          <a:p>
            <a:pPr algn="ctr">
              <a:buNone/>
            </a:pPr>
            <a:r>
              <a:rPr lang="pt-BR" b="1" dirty="0" smtClean="0"/>
              <a:t>“Respeito e influência não se pede e não se compra se conquista”</a:t>
            </a:r>
            <a:endParaRPr lang="pt-BR"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REFORMA TRABALHISTA </a:t>
            </a:r>
            <a:endParaRPr lang="pt-BR" dirty="0"/>
          </a:p>
        </p:txBody>
      </p:sp>
      <p:sp>
        <p:nvSpPr>
          <p:cNvPr id="3" name="Espaço Reservado para Conteúdo 2"/>
          <p:cNvSpPr>
            <a:spLocks noGrp="1"/>
          </p:cNvSpPr>
          <p:nvPr>
            <p:ph idx="1"/>
          </p:nvPr>
        </p:nvSpPr>
        <p:spPr/>
        <p:txBody>
          <a:bodyPr>
            <a:normAutofit lnSpcReduction="10000"/>
          </a:bodyPr>
          <a:lstStyle/>
          <a:p>
            <a:endParaRPr lang="pt-BR" dirty="0" smtClean="0"/>
          </a:p>
          <a:p>
            <a:r>
              <a:rPr lang="pt-BR" b="1" i="1" dirty="0" smtClean="0"/>
              <a:t>Maria Roseli Maestrello</a:t>
            </a:r>
            <a:r>
              <a:rPr lang="pt-BR" i="1" dirty="0" smtClean="0"/>
              <a:t>, advogada</a:t>
            </a:r>
          </a:p>
          <a:p>
            <a:endParaRPr lang="pt-BR" i="1" dirty="0"/>
          </a:p>
          <a:p>
            <a:endParaRPr lang="pt-BR" i="1" dirty="0" smtClean="0"/>
          </a:p>
          <a:p>
            <a:pPr algn="ctr"/>
            <a:r>
              <a:rPr lang="pt-BR" sz="4800" b="1" dirty="0" smtClean="0"/>
              <a:t>OBRIGADA </a:t>
            </a:r>
            <a:endParaRPr lang="pt-BR" sz="4800" b="1" dirty="0"/>
          </a:p>
          <a:p>
            <a:endParaRPr lang="pt-BR" dirty="0" smtClean="0"/>
          </a:p>
          <a:p>
            <a:endParaRPr lang="pt-BR" dirty="0"/>
          </a:p>
          <a:p>
            <a:pPr algn="r"/>
            <a:r>
              <a:rPr lang="pt-BR" sz="2400" i="1" dirty="0" smtClean="0">
                <a:hlinkClick r:id="rId2"/>
              </a:rPr>
              <a:t>maestrelloroseli@gmail.com</a:t>
            </a:r>
            <a:r>
              <a:rPr lang="pt-BR" sz="2400" i="1" dirty="0" smtClean="0"/>
              <a:t> </a:t>
            </a:r>
            <a:endParaRPr lang="pt-BR" sz="2400" i="1" dirty="0"/>
          </a:p>
        </p:txBody>
      </p:sp>
    </p:spTree>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816</Words>
  <Application>Microsoft Office PowerPoint</Application>
  <PresentationFormat>Apresentação na tela (4:3)</PresentationFormat>
  <Paragraphs>100</Paragraphs>
  <Slides>24</Slides>
  <Notes>0</Notes>
  <HiddenSlides>0</HiddenSlides>
  <MMClips>0</MMClips>
  <ScaleCrop>false</ScaleCrop>
  <HeadingPairs>
    <vt:vector size="4" baseType="variant">
      <vt:variant>
        <vt:lpstr>Tema</vt:lpstr>
      </vt:variant>
      <vt:variant>
        <vt:i4>1</vt:i4>
      </vt:variant>
      <vt:variant>
        <vt:lpstr>Títulos de slides</vt:lpstr>
      </vt:variant>
      <vt:variant>
        <vt:i4>24</vt:i4>
      </vt:variant>
    </vt:vector>
  </HeadingPairs>
  <TitlesOfParts>
    <vt:vector size="25" baseType="lpstr">
      <vt:lpstr>Tema do Office</vt:lpstr>
      <vt:lpstr>  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lpstr>REFORMA TRABALHISTA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REFORMA TRABALHISTA</dc:title>
  <dc:creator>ROSELI</dc:creator>
  <cp:lastModifiedBy>ROSELI</cp:lastModifiedBy>
  <cp:revision>20</cp:revision>
  <dcterms:created xsi:type="dcterms:W3CDTF">2019-07-08T20:00:08Z</dcterms:created>
  <dcterms:modified xsi:type="dcterms:W3CDTF">2019-08-06T22:00:04Z</dcterms:modified>
</cp:coreProperties>
</file>