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1"/>
  </p:notesMasterIdLst>
  <p:handoutMasterIdLst>
    <p:handoutMasterId r:id="rId42"/>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6" r:id="rId20"/>
    <p:sldId id="277" r:id="rId21"/>
    <p:sldId id="278" r:id="rId22"/>
    <p:sldId id="279" r:id="rId23"/>
    <p:sldId id="280" r:id="rId24"/>
    <p:sldId id="274" r:id="rId25"/>
    <p:sldId id="281" r:id="rId26"/>
    <p:sldId id="275"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08"/>
    <p:restoredTop sz="94646"/>
  </p:normalViewPr>
  <p:slideViewPr>
    <p:cSldViewPr snapToGrid="0" snapToObjects="1">
      <p:cViewPr varScale="1">
        <p:scale>
          <a:sx n="63" d="100"/>
          <a:sy n="63" d="100"/>
        </p:scale>
        <p:origin x="-126" y="-60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a:extLst>
              <a:ext uri="{FF2B5EF4-FFF2-40B4-BE49-F238E27FC236}">
                <a16:creationId xmlns:a16="http://schemas.microsoft.com/office/drawing/2014/main" xmlns="" id="{4123313C-B7E7-428E-90C5-480320D00A2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a:extLst>
              <a:ext uri="{FF2B5EF4-FFF2-40B4-BE49-F238E27FC236}">
                <a16:creationId xmlns:a16="http://schemas.microsoft.com/office/drawing/2014/main" xmlns="" id="{8A57D8F0-8741-4BA8-9ACF-B4F22A321EC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73872A6-3639-4EFB-9B7E-4869690324F6}" type="datetimeFigureOut">
              <a:rPr lang="pt-BR" smtClean="0"/>
              <a:t>26/06/2019</a:t>
            </a:fld>
            <a:endParaRPr lang="pt-BR"/>
          </a:p>
        </p:txBody>
      </p:sp>
      <p:sp>
        <p:nvSpPr>
          <p:cNvPr id="4" name="Espaço Reservado para Rodapé 3">
            <a:extLst>
              <a:ext uri="{FF2B5EF4-FFF2-40B4-BE49-F238E27FC236}">
                <a16:creationId xmlns:a16="http://schemas.microsoft.com/office/drawing/2014/main" xmlns="" id="{897928D6-3821-4311-BB3E-F9C804A7038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5" name="Espaço Reservado para Número de Slide 4">
            <a:extLst>
              <a:ext uri="{FF2B5EF4-FFF2-40B4-BE49-F238E27FC236}">
                <a16:creationId xmlns:a16="http://schemas.microsoft.com/office/drawing/2014/main" xmlns="" id="{D407FFB3-B3C9-4ECA-A99B-28B8E2C53F8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8AD2365-E62F-4F9C-B366-FFC7BCED8F85}" type="slidenum">
              <a:rPr lang="pt-BR" smtClean="0"/>
              <a:t>‹nº›</a:t>
            </a:fld>
            <a:endParaRPr lang="pt-BR"/>
          </a:p>
        </p:txBody>
      </p:sp>
    </p:spTree>
    <p:extLst>
      <p:ext uri="{BB962C8B-B14F-4D97-AF65-F5344CB8AC3E}">
        <p14:creationId xmlns:p14="http://schemas.microsoft.com/office/powerpoint/2010/main" val="55702411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B6EC7E-4E48-4EEE-978C-835B715C9E9E}" type="datetimeFigureOut">
              <a:rPr lang="pt-BR" smtClean="0"/>
              <a:t>26/06/2019</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245545-C166-40D2-BCCB-729ADFDB96F2}" type="slidenum">
              <a:rPr lang="pt-BR" smtClean="0"/>
              <a:t>‹nº›</a:t>
            </a:fld>
            <a:endParaRPr lang="pt-BR"/>
          </a:p>
        </p:txBody>
      </p:sp>
    </p:spTree>
    <p:extLst>
      <p:ext uri="{BB962C8B-B14F-4D97-AF65-F5344CB8AC3E}">
        <p14:creationId xmlns:p14="http://schemas.microsoft.com/office/powerpoint/2010/main" val="292475267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pt-BR"/>
              <a:t>Clique para editar o título Mestre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fld id="{98F6E7FA-F85B-42EA-9D54-2B6E0058CA67}" type="datetime1">
              <a:rPr lang="en-US" smtClean="0"/>
              <a:t>6/26/2019</a:t>
            </a:fld>
            <a:endParaRPr lang="en-US" dirty="0"/>
          </a:p>
        </p:txBody>
      </p:sp>
      <p:sp>
        <p:nvSpPr>
          <p:cNvPr id="5" name="Footer Placeholder 4"/>
          <p:cNvSpPr>
            <a:spLocks noGrp="1"/>
          </p:cNvSpPr>
          <p:nvPr>
            <p:ph type="ftr" sz="quarter" idx="11"/>
          </p:nvPr>
        </p:nvSpPr>
        <p:spPr/>
        <p:txBody>
          <a:bodyPr/>
          <a:lstStyle/>
          <a:p>
            <a:r>
              <a:rPr lang="pt-BR"/>
              <a:t>Dra. Michele Oliveira Esparrinha Guimarães </a:t>
            </a:r>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pt-BR"/>
              <a:t>Clique para editar o título Mestre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C6C4B2FF-66EB-4E0B-9B1A-11F8994093DD}" type="datetime1">
              <a:rPr lang="en-US" smtClean="0"/>
              <a:t>6/26/2019</a:t>
            </a:fld>
            <a:endParaRPr lang="en-US" dirty="0"/>
          </a:p>
        </p:txBody>
      </p:sp>
      <p:sp>
        <p:nvSpPr>
          <p:cNvPr id="5" name="Footer Placeholder 4"/>
          <p:cNvSpPr>
            <a:spLocks noGrp="1"/>
          </p:cNvSpPr>
          <p:nvPr>
            <p:ph type="ftr" sz="quarter" idx="11"/>
          </p:nvPr>
        </p:nvSpPr>
        <p:spPr/>
        <p:txBody>
          <a:bodyPr/>
          <a:lstStyle/>
          <a:p>
            <a:r>
              <a:rPr lang="pt-BR"/>
              <a:t>Dra. Michele Oliveira Esparrinha Guimarães </a:t>
            </a:r>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pt-BR"/>
              <a:t>Clique para editar o título Mestre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os estilos de texto Mestres</a:t>
            </a:r>
          </a:p>
        </p:txBody>
      </p:sp>
      <p:sp>
        <p:nvSpPr>
          <p:cNvPr id="4" name="Date Placeholder 3"/>
          <p:cNvSpPr>
            <a:spLocks noGrp="1"/>
          </p:cNvSpPr>
          <p:nvPr>
            <p:ph type="dt" sz="half" idx="10"/>
          </p:nvPr>
        </p:nvSpPr>
        <p:spPr/>
        <p:txBody>
          <a:bodyPr/>
          <a:lstStyle/>
          <a:p>
            <a:fld id="{034DB6F9-E692-4240-A32B-BB28DB0E618C}" type="datetime1">
              <a:rPr lang="en-US" smtClean="0"/>
              <a:t>6/26/2019</a:t>
            </a:fld>
            <a:endParaRPr lang="en-US" dirty="0"/>
          </a:p>
        </p:txBody>
      </p:sp>
      <p:sp>
        <p:nvSpPr>
          <p:cNvPr id="5" name="Footer Placeholder 4"/>
          <p:cNvSpPr>
            <a:spLocks noGrp="1"/>
          </p:cNvSpPr>
          <p:nvPr>
            <p:ph type="ftr" sz="quarter" idx="11"/>
          </p:nvPr>
        </p:nvSpPr>
        <p:spPr/>
        <p:txBody>
          <a:bodyPr/>
          <a:lstStyle/>
          <a:p>
            <a:r>
              <a:rPr lang="pt-BR"/>
              <a:t>Dra. Michele Oliveira Esparrinha Guimarães </a:t>
            </a:r>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285D4C00-AF21-4838-8E81-14C544F97156}" type="datetime1">
              <a:rPr lang="en-US" smtClean="0"/>
              <a:t>6/26/2019</a:t>
            </a:fld>
            <a:endParaRPr lang="en-US" dirty="0"/>
          </a:p>
        </p:txBody>
      </p:sp>
      <p:sp>
        <p:nvSpPr>
          <p:cNvPr id="6" name="Footer Placeholder 5"/>
          <p:cNvSpPr>
            <a:spLocks noGrp="1"/>
          </p:cNvSpPr>
          <p:nvPr>
            <p:ph type="ftr" sz="quarter" idx="11"/>
          </p:nvPr>
        </p:nvSpPr>
        <p:spPr/>
        <p:txBody>
          <a:bodyPr/>
          <a:lstStyle/>
          <a:p>
            <a:r>
              <a:rPr lang="pt-BR"/>
              <a:t>Dra. Michele Oliveira Esparrinha Guimarães </a:t>
            </a:r>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pt-BR"/>
              <a:t>Clique para editar o título Mestre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D7F9D18D-16E3-4D8A-953C-7DD35907977A}" type="datetime1">
              <a:rPr lang="en-US" smtClean="0"/>
              <a:t>6/26/2019</a:t>
            </a:fld>
            <a:endParaRPr lang="en-US" dirty="0"/>
          </a:p>
        </p:txBody>
      </p:sp>
      <p:sp>
        <p:nvSpPr>
          <p:cNvPr id="8" name="Footer Placeholder 7"/>
          <p:cNvSpPr>
            <a:spLocks noGrp="1"/>
          </p:cNvSpPr>
          <p:nvPr>
            <p:ph type="ftr" sz="quarter" idx="11"/>
          </p:nvPr>
        </p:nvSpPr>
        <p:spPr/>
        <p:txBody>
          <a:bodyPr/>
          <a:lstStyle/>
          <a:p>
            <a:r>
              <a:rPr lang="pt-BR"/>
              <a:t>Dra. Michele Oliveira Esparrinha Guimarães </a:t>
            </a:r>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B167A727-CF3F-4CCC-BC24-BFD3F3CBF8BB}" type="datetime1">
              <a:rPr lang="en-US" smtClean="0"/>
              <a:t>6/26/2019</a:t>
            </a:fld>
            <a:endParaRPr lang="en-US" dirty="0"/>
          </a:p>
        </p:txBody>
      </p:sp>
      <p:sp>
        <p:nvSpPr>
          <p:cNvPr id="4" name="Footer Placeholder 3"/>
          <p:cNvSpPr>
            <a:spLocks noGrp="1"/>
          </p:cNvSpPr>
          <p:nvPr>
            <p:ph type="ftr" sz="quarter" idx="11"/>
          </p:nvPr>
        </p:nvSpPr>
        <p:spPr/>
        <p:txBody>
          <a:bodyPr/>
          <a:lstStyle/>
          <a:p>
            <a:r>
              <a:rPr lang="pt-BR"/>
              <a:t>Dra. Michele Oliveira Esparrinha Guimarães </a:t>
            </a:r>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C85F85-A686-43D9-93BB-B67B9497134E}" type="datetime1">
              <a:rPr lang="en-US" smtClean="0"/>
              <a:t>6/26/2019</a:t>
            </a:fld>
            <a:endParaRPr lang="en-US" dirty="0"/>
          </a:p>
        </p:txBody>
      </p:sp>
      <p:sp>
        <p:nvSpPr>
          <p:cNvPr id="3" name="Footer Placeholder 2"/>
          <p:cNvSpPr>
            <a:spLocks noGrp="1"/>
          </p:cNvSpPr>
          <p:nvPr>
            <p:ph type="ftr" sz="quarter" idx="11"/>
          </p:nvPr>
        </p:nvSpPr>
        <p:spPr/>
        <p:txBody>
          <a:bodyPr/>
          <a:lstStyle/>
          <a:p>
            <a:r>
              <a:rPr lang="pt-BR"/>
              <a:t>Dra. Michele Oliveira Esparrinha Guimarães </a:t>
            </a:r>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pt-BR"/>
              <a:t>Clique para editar o título Mestre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33F610A9-2BB7-437B-8C01-CC4343CA7A2D}" type="datetime1">
              <a:rPr lang="en-US" smtClean="0"/>
              <a:t>6/26/2019</a:t>
            </a:fld>
            <a:endParaRPr lang="en-US" dirty="0"/>
          </a:p>
        </p:txBody>
      </p:sp>
      <p:sp>
        <p:nvSpPr>
          <p:cNvPr id="6" name="Footer Placeholder 5"/>
          <p:cNvSpPr>
            <a:spLocks noGrp="1"/>
          </p:cNvSpPr>
          <p:nvPr>
            <p:ph type="ftr" sz="quarter" idx="11"/>
          </p:nvPr>
        </p:nvSpPr>
        <p:spPr/>
        <p:txBody>
          <a:bodyPr/>
          <a:lstStyle/>
          <a:p>
            <a:r>
              <a:rPr lang="pt-BR"/>
              <a:t>Dra. Michele Oliveira Esparrinha Guimarães </a:t>
            </a:r>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a:t>Clique no ícone para adicionar uma imagem</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359FB802-2735-4CD7-ABB2-D0E43C4F88C3}" type="datetime1">
              <a:rPr lang="en-US" smtClean="0"/>
              <a:t>6/26/2019</a:t>
            </a:fld>
            <a:endParaRPr lang="en-US" dirty="0"/>
          </a:p>
        </p:txBody>
      </p:sp>
      <p:sp>
        <p:nvSpPr>
          <p:cNvPr id="6" name="Footer Placeholder 5"/>
          <p:cNvSpPr>
            <a:spLocks noGrp="1"/>
          </p:cNvSpPr>
          <p:nvPr>
            <p:ph type="ftr" sz="quarter" idx="11"/>
          </p:nvPr>
        </p:nvSpPr>
        <p:spPr/>
        <p:txBody>
          <a:bodyPr/>
          <a:lstStyle/>
          <a:p>
            <a:r>
              <a:rPr lang="pt-BR"/>
              <a:t>Dra. Michele Oliveira Esparrinha Guimarães </a:t>
            </a:r>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e Legenda">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pt-BR"/>
              <a:t>Clique para editar o título Mestre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os estilos de texto Mestres</a:t>
            </a:r>
          </a:p>
        </p:txBody>
      </p:sp>
      <p:sp>
        <p:nvSpPr>
          <p:cNvPr id="4" name="Date Placeholder 3"/>
          <p:cNvSpPr>
            <a:spLocks noGrp="1"/>
          </p:cNvSpPr>
          <p:nvPr>
            <p:ph type="dt" sz="half" idx="10"/>
          </p:nvPr>
        </p:nvSpPr>
        <p:spPr/>
        <p:txBody>
          <a:bodyPr/>
          <a:lstStyle/>
          <a:p>
            <a:fld id="{AF7745FB-65C2-434D-8610-C9D48709F839}" type="datetime1">
              <a:rPr lang="en-US" smtClean="0"/>
              <a:t>6/26/2019</a:t>
            </a:fld>
            <a:endParaRPr lang="en-US" dirty="0"/>
          </a:p>
        </p:txBody>
      </p:sp>
      <p:sp>
        <p:nvSpPr>
          <p:cNvPr id="5" name="Footer Placeholder 4"/>
          <p:cNvSpPr>
            <a:spLocks noGrp="1"/>
          </p:cNvSpPr>
          <p:nvPr>
            <p:ph type="ftr" sz="quarter" idx="11"/>
          </p:nvPr>
        </p:nvSpPr>
        <p:spPr/>
        <p:txBody>
          <a:bodyPr/>
          <a:lstStyle/>
          <a:p>
            <a:r>
              <a:rPr lang="pt-BR"/>
              <a:t>Dra. Michele Oliveira Esparrinha Guimarães </a:t>
            </a:r>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çã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pt-BR"/>
              <a:t>Clique para editar o título Mestre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t-BR"/>
              <a:t>Clique para editar os estilos de texto Mestres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os estilos de texto Mestres</a:t>
            </a:r>
          </a:p>
        </p:txBody>
      </p:sp>
      <p:sp>
        <p:nvSpPr>
          <p:cNvPr id="4" name="Date Placeholder 3"/>
          <p:cNvSpPr>
            <a:spLocks noGrp="1"/>
          </p:cNvSpPr>
          <p:nvPr>
            <p:ph type="dt" sz="half" idx="10"/>
          </p:nvPr>
        </p:nvSpPr>
        <p:spPr/>
        <p:txBody>
          <a:bodyPr/>
          <a:lstStyle/>
          <a:p>
            <a:fld id="{17D97C93-4951-494A-A330-A449B9AB5BD2}" type="datetime1">
              <a:rPr lang="en-US" smtClean="0"/>
              <a:t>6/26/2019</a:t>
            </a:fld>
            <a:endParaRPr lang="en-US" dirty="0"/>
          </a:p>
        </p:txBody>
      </p:sp>
      <p:sp>
        <p:nvSpPr>
          <p:cNvPr id="5" name="Footer Placeholder 4"/>
          <p:cNvSpPr>
            <a:spLocks noGrp="1"/>
          </p:cNvSpPr>
          <p:nvPr>
            <p:ph type="ftr" sz="quarter" idx="11"/>
          </p:nvPr>
        </p:nvSpPr>
        <p:spPr/>
        <p:txBody>
          <a:bodyPr/>
          <a:lstStyle/>
          <a:p>
            <a:r>
              <a:rPr lang="pt-BR"/>
              <a:t>Dra. Michele Oliveira Esparrinha Guimarães </a:t>
            </a:r>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‹nº›</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ão de Nom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pt-BR"/>
              <a:t>Clique para editar o título Mestre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pt-BR"/>
              <a:t>Clique para editar os estilos de texto Mestres</a:t>
            </a:r>
          </a:p>
        </p:txBody>
      </p:sp>
      <p:sp>
        <p:nvSpPr>
          <p:cNvPr id="5" name="Date Placeholder 4"/>
          <p:cNvSpPr>
            <a:spLocks noGrp="1"/>
          </p:cNvSpPr>
          <p:nvPr>
            <p:ph type="dt" sz="half" idx="10"/>
          </p:nvPr>
        </p:nvSpPr>
        <p:spPr/>
        <p:txBody>
          <a:bodyPr/>
          <a:lstStyle/>
          <a:p>
            <a:fld id="{39262E08-E61A-4F5D-BC35-DF6561B25A54}" type="datetime1">
              <a:rPr lang="en-US" smtClean="0"/>
              <a:t>6/26/2019</a:t>
            </a:fld>
            <a:endParaRPr lang="en-US" dirty="0"/>
          </a:p>
        </p:txBody>
      </p:sp>
      <p:sp>
        <p:nvSpPr>
          <p:cNvPr id="6" name="Footer Placeholder 5"/>
          <p:cNvSpPr>
            <a:spLocks noGrp="1"/>
          </p:cNvSpPr>
          <p:nvPr>
            <p:ph type="ftr" sz="quarter" idx="11"/>
          </p:nvPr>
        </p:nvSpPr>
        <p:spPr/>
        <p:txBody>
          <a:bodyPr/>
          <a:lstStyle/>
          <a:p>
            <a:r>
              <a:rPr lang="pt-BR"/>
              <a:t>Dra. Michele Oliveira Esparrinha Guimarães </a:t>
            </a:r>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o Cartão de Nom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pt-BR"/>
              <a:t>Clique para editar o título Mestre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t-BR"/>
              <a:t>Clique para editar os estilos de texto Mestres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pt-BR"/>
              <a:t>Clique para editar os estilos de texto Mestres</a:t>
            </a:r>
          </a:p>
        </p:txBody>
      </p:sp>
      <p:sp>
        <p:nvSpPr>
          <p:cNvPr id="5" name="Date Placeholder 4"/>
          <p:cNvSpPr>
            <a:spLocks noGrp="1"/>
          </p:cNvSpPr>
          <p:nvPr>
            <p:ph type="dt" sz="half" idx="10"/>
          </p:nvPr>
        </p:nvSpPr>
        <p:spPr/>
        <p:txBody>
          <a:bodyPr/>
          <a:lstStyle/>
          <a:p>
            <a:fld id="{9908A98C-4986-45F8-9102-F5D1BA6A75BF}" type="datetime1">
              <a:rPr lang="en-US" smtClean="0"/>
              <a:t>6/26/2019</a:t>
            </a:fld>
            <a:endParaRPr lang="en-US" dirty="0"/>
          </a:p>
        </p:txBody>
      </p:sp>
      <p:sp>
        <p:nvSpPr>
          <p:cNvPr id="6" name="Footer Placeholder 5"/>
          <p:cNvSpPr>
            <a:spLocks noGrp="1"/>
          </p:cNvSpPr>
          <p:nvPr>
            <p:ph type="ftr" sz="quarter" idx="11"/>
          </p:nvPr>
        </p:nvSpPr>
        <p:spPr/>
        <p:txBody>
          <a:bodyPr/>
          <a:lstStyle/>
          <a:p>
            <a:r>
              <a:rPr lang="pt-BR"/>
              <a:t>Dra. Michele Oliveira Esparrinha Guimarães </a:t>
            </a:r>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iro ou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pt-BR"/>
              <a:t>Clique para editar o título Mestre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t-BR"/>
              <a:t>Clique para editar os estilos de texto Mestres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pt-BR"/>
              <a:t>Clique para editar os estilos de texto Mestres</a:t>
            </a:r>
          </a:p>
        </p:txBody>
      </p:sp>
      <p:sp>
        <p:nvSpPr>
          <p:cNvPr id="5" name="Date Placeholder 4"/>
          <p:cNvSpPr>
            <a:spLocks noGrp="1"/>
          </p:cNvSpPr>
          <p:nvPr>
            <p:ph type="dt" sz="half" idx="10"/>
          </p:nvPr>
        </p:nvSpPr>
        <p:spPr/>
        <p:txBody>
          <a:bodyPr/>
          <a:lstStyle/>
          <a:p>
            <a:fld id="{330C01F8-F10D-4525-8301-79FBED142893}" type="datetime1">
              <a:rPr lang="en-US" smtClean="0"/>
              <a:t>6/26/2019</a:t>
            </a:fld>
            <a:endParaRPr lang="en-US" dirty="0"/>
          </a:p>
        </p:txBody>
      </p:sp>
      <p:sp>
        <p:nvSpPr>
          <p:cNvPr id="6" name="Footer Placeholder 5"/>
          <p:cNvSpPr>
            <a:spLocks noGrp="1"/>
          </p:cNvSpPr>
          <p:nvPr>
            <p:ph type="ftr" sz="quarter" idx="11"/>
          </p:nvPr>
        </p:nvSpPr>
        <p:spPr/>
        <p:txBody>
          <a:bodyPr/>
          <a:lstStyle/>
          <a:p>
            <a:r>
              <a:rPr lang="pt-BR"/>
              <a:t>Dra. Michele Oliveira Esparrinha Guimarães </a:t>
            </a:r>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ncho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C8D6AE93-EAFD-4A7E-A673-2686B5C296DD}" type="datetime1">
              <a:rPr lang="en-US" smtClean="0"/>
              <a:t>6/26/2019</a:t>
            </a:fld>
            <a:endParaRPr lang="en-US" dirty="0"/>
          </a:p>
        </p:txBody>
      </p:sp>
      <p:sp>
        <p:nvSpPr>
          <p:cNvPr id="5" name="Footer Placeholder 4"/>
          <p:cNvSpPr>
            <a:spLocks noGrp="1"/>
          </p:cNvSpPr>
          <p:nvPr>
            <p:ph type="ftr" sz="quarter" idx="11"/>
          </p:nvPr>
        </p:nvSpPr>
        <p:spPr/>
        <p:txBody>
          <a:bodyPr/>
          <a:lstStyle/>
          <a:p>
            <a:r>
              <a:rPr lang="pt-BR"/>
              <a:t>Dra. Michele Oliveira Esparrinha Guimarães </a:t>
            </a:r>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pt-BR"/>
              <a:t>Clique para editar o título Mestre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0F246F13-FE53-4D32-9D79-3E9C1BAEAC36}" type="datetime1">
              <a:rPr lang="en-US" smtClean="0"/>
              <a:t>6/26/2019</a:t>
            </a:fld>
            <a:endParaRPr lang="en-US" dirty="0"/>
          </a:p>
        </p:txBody>
      </p:sp>
      <p:sp>
        <p:nvSpPr>
          <p:cNvPr id="5" name="Footer Placeholder 4"/>
          <p:cNvSpPr>
            <a:spLocks noGrp="1"/>
          </p:cNvSpPr>
          <p:nvPr>
            <p:ph type="ftr" sz="quarter" idx="11"/>
          </p:nvPr>
        </p:nvSpPr>
        <p:spPr/>
        <p:txBody>
          <a:bodyPr/>
          <a:lstStyle/>
          <a:p>
            <a:r>
              <a:rPr lang="pt-BR"/>
              <a:t>Dra. Michele Oliveira Esparrinha Guimarães </a:t>
            </a:r>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pt-BR"/>
              <a:t>Clique para editar o título Mestre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5CB79582-597B-4449-979F-A59FB40B0291}" type="datetime1">
              <a:rPr lang="en-US" smtClean="0"/>
              <a:t>6/26/2019</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pt-BR"/>
              <a:t>Dra. Michele Oliveira Esparrinha Guimarães </a:t>
            </a:r>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hf sldNum="0" hdr="0" dt="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www.planalto.gov.br/ccivil_03/LEIS/Mensagem_Veto/2000/Mv0075-00.htm"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www.planalto.gov.br/ccivil_03/_Ato2011-2014/2014/Lei/L13015.htm#art1"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www.planalto.gov.br/ccivil_03/LEIS/L9756.htm#art896" TargetMode="External"/><Relationship Id="rId2" Type="http://schemas.openxmlformats.org/officeDocument/2006/relationships/hyperlink" Target="http://www.planalto.gov.br/ccivil_03/_Ato2015-2018/2017/Lei/L13467.htm#art1" TargetMode="External"/><Relationship Id="rId1" Type="http://schemas.openxmlformats.org/officeDocument/2006/relationships/slideLayout" Target="../slideLayouts/slideLayout2.xml"/><Relationship Id="rId4" Type="http://schemas.openxmlformats.org/officeDocument/2006/relationships/hyperlink" Target="http://www.planalto.gov.br/ccivil_03/_Ato2011-2014/2014/Lei/L13015.htm#art1"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www.planalto.gov.br/ccivil_03/_Ato2011-2014/2011/Lei/L12440.htm" TargetMode="External"/><Relationship Id="rId2" Type="http://schemas.openxmlformats.org/officeDocument/2006/relationships/hyperlink" Target="http://www.planalto.gov.br/ccivil_03/_Ato2011-2014/2014/Lei/L13015.htm#art1"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www.planalto.gov.br/ccivil_03/_Ato2015-2018/2017/Lei/L13467.htm#art1" TargetMode="External"/><Relationship Id="rId2" Type="http://schemas.openxmlformats.org/officeDocument/2006/relationships/hyperlink" Target="http://www.planalto.gov.br/ccivil_03/_Ato2011-2014/2014/Lei/L13015.htm#art1"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http://www.planalto.gov.br/ccivil_03/LEIS/L8432.htm#art49"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www.planalto.gov.br/ccivil_03/LEIS/L10035.htm#art1" TargetMode="External"/><Relationship Id="rId2" Type="http://schemas.openxmlformats.org/officeDocument/2006/relationships/hyperlink" Target="http://www.planalto.gov.br/ccivil_03/LEIS/L8432.htm#art49" TargetMode="External"/><Relationship Id="rId1" Type="http://schemas.openxmlformats.org/officeDocument/2006/relationships/slideLayout" Target="../slideLayouts/slideLayout2.xml"/><Relationship Id="rId4" Type="http://schemas.openxmlformats.org/officeDocument/2006/relationships/hyperlink" Target="http://www.planalto.gov.br/ccivil_03/LEIS/L9756.htm#art897"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https://exame.abril.com.br/noticias-sobre/terceirizacao/"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7E457382-BC5A-B44A-A247-DD7D0DD9AD5E}"/>
              </a:ext>
            </a:extLst>
          </p:cNvPr>
          <p:cNvSpPr>
            <a:spLocks noGrp="1"/>
          </p:cNvSpPr>
          <p:nvPr>
            <p:ph type="ctrTitle"/>
          </p:nvPr>
        </p:nvSpPr>
        <p:spPr>
          <a:xfrm>
            <a:off x="2589212" y="890278"/>
            <a:ext cx="8915399" cy="2262781"/>
          </a:xfrm>
        </p:spPr>
        <p:txBody>
          <a:bodyPr/>
          <a:lstStyle/>
          <a:p>
            <a:r>
              <a:rPr lang="pt-BR" dirty="0"/>
              <a:t>DIREITO DO TRABALHO </a:t>
            </a:r>
          </a:p>
        </p:txBody>
      </p:sp>
      <p:sp>
        <p:nvSpPr>
          <p:cNvPr id="3" name="Subtítulo 2">
            <a:extLst>
              <a:ext uri="{FF2B5EF4-FFF2-40B4-BE49-F238E27FC236}">
                <a16:creationId xmlns:a16="http://schemas.microsoft.com/office/drawing/2014/main" xmlns="" id="{D9402A2D-708E-9C4B-986E-A9B52AA14F5E}"/>
              </a:ext>
            </a:extLst>
          </p:cNvPr>
          <p:cNvSpPr>
            <a:spLocks noGrp="1"/>
          </p:cNvSpPr>
          <p:nvPr>
            <p:ph type="subTitle" idx="1"/>
          </p:nvPr>
        </p:nvSpPr>
        <p:spPr>
          <a:xfrm>
            <a:off x="2589211" y="3827914"/>
            <a:ext cx="8915399" cy="1126283"/>
          </a:xfrm>
        </p:spPr>
        <p:txBody>
          <a:bodyPr>
            <a:normAutofit lnSpcReduction="10000"/>
          </a:bodyPr>
          <a:lstStyle/>
          <a:p>
            <a:pPr marL="285750" indent="-285750">
              <a:buFontTx/>
              <a:buChar char="-"/>
            </a:pPr>
            <a:r>
              <a:rPr lang="pt-BR" dirty="0"/>
              <a:t>Principais alterações (positivas e negativas) da Reforma Trabalhista.</a:t>
            </a:r>
          </a:p>
          <a:p>
            <a:pPr marL="285750" indent="-285750">
              <a:buFontTx/>
              <a:buChar char="-"/>
            </a:pPr>
            <a:r>
              <a:rPr lang="pt-BR" dirty="0"/>
              <a:t>Dicas praticas para o exercício do Direito do Trabalho</a:t>
            </a:r>
          </a:p>
          <a:p>
            <a:pPr marL="285750" indent="-285750">
              <a:buFontTx/>
              <a:buChar char="-"/>
            </a:pPr>
            <a:r>
              <a:rPr lang="pt-BR" dirty="0"/>
              <a:t>Inicial, Contestação, Recursos, sustentação Oral.</a:t>
            </a:r>
          </a:p>
          <a:p>
            <a:pPr marL="285750" indent="-285750">
              <a:buFontTx/>
              <a:buChar char="-"/>
            </a:pPr>
            <a:endParaRPr lang="pt-BR" dirty="0"/>
          </a:p>
          <a:p>
            <a:pPr marL="285750" indent="-285750">
              <a:buFontTx/>
              <a:buChar char="-"/>
            </a:pPr>
            <a:endParaRPr lang="pt-BR" dirty="0"/>
          </a:p>
        </p:txBody>
      </p:sp>
      <p:sp>
        <p:nvSpPr>
          <p:cNvPr id="5" name="Espaço Reservado para Rodapé 4">
            <a:extLst>
              <a:ext uri="{FF2B5EF4-FFF2-40B4-BE49-F238E27FC236}">
                <a16:creationId xmlns:a16="http://schemas.microsoft.com/office/drawing/2014/main" xmlns="" id="{98B90BD6-3961-4B73-99A2-BD223A775ADB}"/>
              </a:ext>
            </a:extLst>
          </p:cNvPr>
          <p:cNvSpPr>
            <a:spLocks noGrp="1"/>
          </p:cNvSpPr>
          <p:nvPr>
            <p:ph type="ftr" sz="quarter" idx="11"/>
          </p:nvPr>
        </p:nvSpPr>
        <p:spPr>
          <a:xfrm>
            <a:off x="2589212" y="5763238"/>
            <a:ext cx="7619999" cy="737696"/>
          </a:xfrm>
        </p:spPr>
        <p:txBody>
          <a:bodyPr/>
          <a:lstStyle/>
          <a:p>
            <a:r>
              <a:rPr lang="pt-BR" sz="1600" b="1" dirty="0"/>
              <a:t>Dra. Michele Oliveira Esparrinha Guimarães, advogada especialista em Direito do Trabalho, Palestrante e Presidente da comissão da Jovem Advocacia da 33ª Subsecção da OAB – Jundiaí.</a:t>
            </a:r>
          </a:p>
          <a:p>
            <a:r>
              <a:rPr lang="pt-BR" sz="1600" b="1" dirty="0"/>
              <a:t>email: miesparrinha@icloud.com</a:t>
            </a:r>
            <a:endParaRPr lang="en-US" sz="1600" b="1" dirty="0"/>
          </a:p>
        </p:txBody>
      </p:sp>
    </p:spTree>
    <p:extLst>
      <p:ext uri="{BB962C8B-B14F-4D97-AF65-F5344CB8AC3E}">
        <p14:creationId xmlns:p14="http://schemas.microsoft.com/office/powerpoint/2010/main" val="277895834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96DBA45B-1604-D648-A454-2BDE9B679E24}"/>
              </a:ext>
            </a:extLst>
          </p:cNvPr>
          <p:cNvSpPr>
            <a:spLocks noGrp="1"/>
          </p:cNvSpPr>
          <p:nvPr>
            <p:ph type="title"/>
          </p:nvPr>
        </p:nvSpPr>
        <p:spPr/>
        <p:txBody>
          <a:bodyPr>
            <a:normAutofit/>
          </a:bodyPr>
          <a:lstStyle/>
          <a:p>
            <a:r>
              <a:rPr lang="pt-BR" sz="5400" dirty="0"/>
              <a:t>CONCEITO </a:t>
            </a:r>
          </a:p>
        </p:txBody>
      </p:sp>
      <p:sp>
        <p:nvSpPr>
          <p:cNvPr id="3" name="Espaço Reservado para Conteúdo 2">
            <a:extLst>
              <a:ext uri="{FF2B5EF4-FFF2-40B4-BE49-F238E27FC236}">
                <a16:creationId xmlns:a16="http://schemas.microsoft.com/office/drawing/2014/main" xmlns="" id="{06E7C660-FFC1-FD49-99C7-7AE83F680349}"/>
              </a:ext>
            </a:extLst>
          </p:cNvPr>
          <p:cNvSpPr>
            <a:spLocks noGrp="1"/>
          </p:cNvSpPr>
          <p:nvPr>
            <p:ph idx="1"/>
          </p:nvPr>
        </p:nvSpPr>
        <p:spPr/>
        <p:txBody>
          <a:bodyPr/>
          <a:lstStyle/>
          <a:p>
            <a:pPr algn="just"/>
            <a:r>
              <a:rPr lang="pt-BR" dirty="0"/>
              <a:t>A tarefa de conceituar um ramo do direito pode ser muito extensa. Maurício Godinho Delgado inicia o seu </a:t>
            </a:r>
            <a:r>
              <a:rPr lang="pt-BR" i="1" dirty="0"/>
              <a:t>Curso </a:t>
            </a:r>
            <a:r>
              <a:rPr lang="pt-BR" dirty="0"/>
              <a:t>com o seguinte parágrafo: </a:t>
            </a:r>
          </a:p>
          <a:p>
            <a:pPr marL="0" indent="0" algn="just">
              <a:buNone/>
            </a:pPr>
            <a:endParaRPr lang="pt-BR" dirty="0"/>
          </a:p>
          <a:p>
            <a:pPr marL="0" indent="0" algn="just">
              <a:buNone/>
            </a:pPr>
            <a:r>
              <a:rPr lang="pt-BR" dirty="0"/>
              <a:t> "</a:t>
            </a:r>
            <a:r>
              <a:rPr lang="pt-BR" i="1" dirty="0"/>
              <a:t>O Direito do Trabalho é ramo jurídico especializado, que regula certo tipo de relação laborativa na sociedade contemporânea. Seu estudo deve iniciar-se pela apresentação de suas características essenciais, permitindo ao analista uma imediata visualização de seus contornos próprios mais destacados".(1)</a:t>
            </a:r>
            <a:endParaRPr lang="pt-BR" dirty="0"/>
          </a:p>
          <a:p>
            <a:endParaRPr lang="pt-BR" dirty="0"/>
          </a:p>
        </p:txBody>
      </p:sp>
      <p:sp>
        <p:nvSpPr>
          <p:cNvPr id="4" name="Espaço Reservado para Rodapé 3">
            <a:extLst>
              <a:ext uri="{FF2B5EF4-FFF2-40B4-BE49-F238E27FC236}">
                <a16:creationId xmlns:a16="http://schemas.microsoft.com/office/drawing/2014/main" xmlns="" id="{CC277EFA-AAA2-4FC1-8FF7-9C17A211AA98}"/>
              </a:ext>
            </a:extLst>
          </p:cNvPr>
          <p:cNvSpPr>
            <a:spLocks noGrp="1"/>
          </p:cNvSpPr>
          <p:nvPr>
            <p:ph type="ftr" sz="quarter" idx="11"/>
          </p:nvPr>
        </p:nvSpPr>
        <p:spPr>
          <a:xfrm>
            <a:off x="2589212" y="5911223"/>
            <a:ext cx="7619999" cy="505230"/>
          </a:xfrm>
        </p:spPr>
        <p:txBody>
          <a:bodyPr/>
          <a:lstStyle/>
          <a:p>
            <a:r>
              <a:rPr lang="pt-BR" sz="1100" b="1" dirty="0"/>
              <a:t>1 DELGADO, Mauricio Godinho. Curso de Direito do Trabalho. São Paulo, LTR, 2019</a:t>
            </a:r>
            <a:endParaRPr lang="en-US" sz="1100" b="1" dirty="0"/>
          </a:p>
        </p:txBody>
      </p:sp>
    </p:spTree>
    <p:extLst>
      <p:ext uri="{BB962C8B-B14F-4D97-AF65-F5344CB8AC3E}">
        <p14:creationId xmlns:p14="http://schemas.microsoft.com/office/powerpoint/2010/main" val="34583199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A9986617-1556-974A-8A04-7DA0020F4095}"/>
              </a:ext>
            </a:extLst>
          </p:cNvPr>
          <p:cNvSpPr>
            <a:spLocks noGrp="1"/>
          </p:cNvSpPr>
          <p:nvPr>
            <p:ph type="title"/>
          </p:nvPr>
        </p:nvSpPr>
        <p:spPr/>
        <p:txBody>
          <a:bodyPr>
            <a:normAutofit fontScale="90000"/>
          </a:bodyPr>
          <a:lstStyle/>
          <a:p>
            <a:r>
              <a:rPr lang="pt-BR" sz="6000" dirty="0"/>
              <a:t>PROVA DA OAB</a:t>
            </a:r>
            <a:r>
              <a:rPr lang="pt-BR" dirty="0"/>
              <a:t/>
            </a:r>
            <a:br>
              <a:rPr lang="pt-BR" dirty="0"/>
            </a:br>
            <a:r>
              <a:rPr lang="pt-BR" dirty="0"/>
              <a:t>Parece o fim do mundo, mas acredite, ele não é nada! </a:t>
            </a:r>
          </a:p>
        </p:txBody>
      </p:sp>
      <p:sp>
        <p:nvSpPr>
          <p:cNvPr id="3" name="Espaço Reservado para Conteúdo 2">
            <a:extLst>
              <a:ext uri="{FF2B5EF4-FFF2-40B4-BE49-F238E27FC236}">
                <a16:creationId xmlns:a16="http://schemas.microsoft.com/office/drawing/2014/main" xmlns="" id="{85039367-2B9D-A24A-8A11-8720AB6F078D}"/>
              </a:ext>
            </a:extLst>
          </p:cNvPr>
          <p:cNvSpPr>
            <a:spLocks noGrp="1"/>
          </p:cNvSpPr>
          <p:nvPr>
            <p:ph idx="1"/>
          </p:nvPr>
        </p:nvSpPr>
        <p:spPr>
          <a:xfrm>
            <a:off x="2589212" y="2541864"/>
            <a:ext cx="8915400" cy="3369358"/>
          </a:xfrm>
        </p:spPr>
        <p:txBody>
          <a:bodyPr/>
          <a:lstStyle/>
          <a:p>
            <a:endParaRPr lang="pt-BR" u="sng" dirty="0"/>
          </a:p>
          <a:p>
            <a:r>
              <a:rPr lang="pt-BR" u="sng" dirty="0"/>
              <a:t>PRIMEIRA FASE:</a:t>
            </a:r>
            <a:r>
              <a:rPr lang="pt-BR" dirty="0"/>
              <a:t> 6 QUESTÕES </a:t>
            </a:r>
            <a:endParaRPr lang="pt-BR" u="sng" dirty="0"/>
          </a:p>
          <a:p>
            <a:r>
              <a:rPr lang="pt-BR" u="sng" dirty="0"/>
              <a:t>SEGUNDA FASE:</a:t>
            </a:r>
            <a:r>
              <a:rPr lang="pt-BR" dirty="0"/>
              <a:t> As duas peças mais cobradas em Direito do Trabalho são: RECURSO ORDINÁRIO E CONTESTAÇÃO.</a:t>
            </a:r>
          </a:p>
          <a:p>
            <a:r>
              <a:rPr lang="pt-BR" dirty="0"/>
              <a:t>O </a:t>
            </a:r>
            <a:r>
              <a:rPr lang="pt-BR" b="1" dirty="0"/>
              <a:t>Recurso Ordinário</a:t>
            </a:r>
            <a:r>
              <a:rPr lang="pt-BR" dirty="0"/>
              <a:t> foi cobrado nos Exames III, VII, IX, XV, XVI, XXI e XXIV, totalizando </a:t>
            </a:r>
            <a:r>
              <a:rPr lang="pt-BR" b="1" dirty="0"/>
              <a:t>SETE</a:t>
            </a:r>
            <a:r>
              <a:rPr lang="pt-BR" dirty="0"/>
              <a:t> aparições da 2ª Fase da OAB.</a:t>
            </a:r>
          </a:p>
          <a:p>
            <a:r>
              <a:rPr lang="pt-BR" dirty="0"/>
              <a:t>A </a:t>
            </a:r>
            <a:r>
              <a:rPr lang="pt-BR" b="1" dirty="0"/>
              <a:t>Contestação</a:t>
            </a:r>
            <a:r>
              <a:rPr lang="pt-BR" dirty="0"/>
              <a:t> foi cobrada nos Exames II, IV, V, VI, VIII, XI, XVII, XVIII e XXIII, totalizando </a:t>
            </a:r>
            <a:r>
              <a:rPr lang="pt-BR" b="1" dirty="0"/>
              <a:t>NOVE</a:t>
            </a:r>
            <a:r>
              <a:rPr lang="pt-BR" dirty="0"/>
              <a:t> aparições na 2ª Fase da OAB.</a:t>
            </a:r>
          </a:p>
          <a:p>
            <a:pPr marL="0" indent="0">
              <a:buNone/>
            </a:pPr>
            <a:endParaRPr lang="pt-BR" u="sng" dirty="0"/>
          </a:p>
        </p:txBody>
      </p:sp>
      <p:sp>
        <p:nvSpPr>
          <p:cNvPr id="4" name="Espaço Reservado para Rodapé 3">
            <a:extLst>
              <a:ext uri="{FF2B5EF4-FFF2-40B4-BE49-F238E27FC236}">
                <a16:creationId xmlns:a16="http://schemas.microsoft.com/office/drawing/2014/main" xmlns="" id="{EC311779-441D-428E-8E38-64A3F25791A5}"/>
              </a:ext>
            </a:extLst>
          </p:cNvPr>
          <p:cNvSpPr>
            <a:spLocks noGrp="1"/>
          </p:cNvSpPr>
          <p:nvPr>
            <p:ph type="ftr" sz="quarter" idx="11"/>
          </p:nvPr>
        </p:nvSpPr>
        <p:spPr/>
        <p:txBody>
          <a:bodyPr/>
          <a:lstStyle/>
          <a:p>
            <a:r>
              <a:rPr lang="pt-BR"/>
              <a:t>Dra. Michele Oliveira Esparrinha Guimarães </a:t>
            </a:r>
            <a:endParaRPr lang="en-US" dirty="0"/>
          </a:p>
        </p:txBody>
      </p:sp>
    </p:spTree>
    <p:extLst>
      <p:ext uri="{BB962C8B-B14F-4D97-AF65-F5344CB8AC3E}">
        <p14:creationId xmlns:p14="http://schemas.microsoft.com/office/powerpoint/2010/main" val="31468669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08AB1650-2571-4AC3-B285-CE86404CD9BC}"/>
              </a:ext>
            </a:extLst>
          </p:cNvPr>
          <p:cNvSpPr>
            <a:spLocks noGrp="1"/>
          </p:cNvSpPr>
          <p:nvPr>
            <p:ph type="title"/>
          </p:nvPr>
        </p:nvSpPr>
        <p:spPr/>
        <p:txBody>
          <a:bodyPr>
            <a:normAutofit fontScale="90000"/>
          </a:bodyPr>
          <a:lstStyle/>
          <a:p>
            <a:r>
              <a:rPr lang="pt-BR" sz="6000" dirty="0"/>
              <a:t>ESTUDE </a:t>
            </a:r>
            <a:r>
              <a:rPr lang="pt-BR" dirty="0"/>
              <a:t/>
            </a:r>
            <a:br>
              <a:rPr lang="pt-BR" dirty="0"/>
            </a:br>
            <a:endParaRPr lang="pt-BR" dirty="0"/>
          </a:p>
        </p:txBody>
      </p:sp>
      <p:sp>
        <p:nvSpPr>
          <p:cNvPr id="3" name="Espaço Reservado para Conteúdo 2">
            <a:extLst>
              <a:ext uri="{FF2B5EF4-FFF2-40B4-BE49-F238E27FC236}">
                <a16:creationId xmlns:a16="http://schemas.microsoft.com/office/drawing/2014/main" xmlns="" id="{654F4C72-66BF-48F9-8189-BE27F2395B5B}"/>
              </a:ext>
            </a:extLst>
          </p:cNvPr>
          <p:cNvSpPr>
            <a:spLocks noGrp="1"/>
          </p:cNvSpPr>
          <p:nvPr>
            <p:ph idx="1"/>
          </p:nvPr>
        </p:nvSpPr>
        <p:spPr/>
        <p:txBody>
          <a:bodyPr/>
          <a:lstStyle/>
          <a:p>
            <a:pPr algn="just"/>
            <a:r>
              <a:rPr lang="pt-BR" dirty="0"/>
              <a:t>Aproveite o máximo dos professores, pergunte, questione. </a:t>
            </a:r>
          </a:p>
          <a:p>
            <a:pPr algn="just"/>
            <a:endParaRPr lang="pt-BR" dirty="0"/>
          </a:p>
          <a:p>
            <a:pPr algn="just"/>
            <a:r>
              <a:rPr lang="pt-BR" dirty="0"/>
              <a:t>- Faça valer o seu dinheiro pago na faculdade.</a:t>
            </a:r>
          </a:p>
          <a:p>
            <a:pPr algn="just"/>
            <a:endParaRPr lang="pt-BR" dirty="0"/>
          </a:p>
          <a:p>
            <a:pPr algn="just"/>
            <a:r>
              <a:rPr lang="pt-BR" dirty="0"/>
              <a:t>- Rede social, whats, bar, não vão fazer você passar na OAB. </a:t>
            </a:r>
          </a:p>
          <a:p>
            <a:pPr algn="just"/>
            <a:endParaRPr lang="pt-BR" dirty="0"/>
          </a:p>
          <a:p>
            <a:pPr algn="just"/>
            <a:r>
              <a:rPr lang="pt-BR" dirty="0"/>
              <a:t>E não pense que vai parar de estudar depois da OAB... é só o começo. </a:t>
            </a:r>
          </a:p>
          <a:p>
            <a:endParaRPr lang="pt-BR" dirty="0"/>
          </a:p>
          <a:p>
            <a:pPr marL="0" indent="0">
              <a:buNone/>
            </a:pPr>
            <a:endParaRPr lang="pt-BR" dirty="0"/>
          </a:p>
        </p:txBody>
      </p:sp>
      <p:sp>
        <p:nvSpPr>
          <p:cNvPr id="4" name="Espaço Reservado para Rodapé 3">
            <a:extLst>
              <a:ext uri="{FF2B5EF4-FFF2-40B4-BE49-F238E27FC236}">
                <a16:creationId xmlns:a16="http://schemas.microsoft.com/office/drawing/2014/main" xmlns="" id="{4E61B687-C182-4855-968B-1AB54B44B152}"/>
              </a:ext>
            </a:extLst>
          </p:cNvPr>
          <p:cNvSpPr>
            <a:spLocks noGrp="1"/>
          </p:cNvSpPr>
          <p:nvPr>
            <p:ph type="ftr" sz="quarter" idx="11"/>
          </p:nvPr>
        </p:nvSpPr>
        <p:spPr/>
        <p:txBody>
          <a:bodyPr/>
          <a:lstStyle/>
          <a:p>
            <a:r>
              <a:rPr lang="pt-BR"/>
              <a:t>Dra. Michele Oliveira Esparrinha Guimarães </a:t>
            </a:r>
            <a:endParaRPr lang="en-US" dirty="0"/>
          </a:p>
        </p:txBody>
      </p:sp>
    </p:spTree>
    <p:extLst>
      <p:ext uri="{BB962C8B-B14F-4D97-AF65-F5344CB8AC3E}">
        <p14:creationId xmlns:p14="http://schemas.microsoft.com/office/powerpoint/2010/main" val="295242764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06DF1F75-244E-4AFB-B492-6F928B9CA899}"/>
              </a:ext>
            </a:extLst>
          </p:cNvPr>
          <p:cNvSpPr>
            <a:spLocks noGrp="1"/>
          </p:cNvSpPr>
          <p:nvPr>
            <p:ph type="title"/>
          </p:nvPr>
        </p:nvSpPr>
        <p:spPr/>
        <p:txBody>
          <a:bodyPr>
            <a:normAutofit/>
          </a:bodyPr>
          <a:lstStyle/>
          <a:p>
            <a:r>
              <a:rPr lang="pt-BR" sz="5400" dirty="0"/>
              <a:t>REFORMA TRABALHISTA</a:t>
            </a:r>
          </a:p>
        </p:txBody>
      </p:sp>
      <p:sp>
        <p:nvSpPr>
          <p:cNvPr id="3" name="Espaço Reservado para Conteúdo 2">
            <a:extLst>
              <a:ext uri="{FF2B5EF4-FFF2-40B4-BE49-F238E27FC236}">
                <a16:creationId xmlns:a16="http://schemas.microsoft.com/office/drawing/2014/main" xmlns="" id="{F6D8D010-0A66-4104-9E33-349AC8BA6DE4}"/>
              </a:ext>
            </a:extLst>
          </p:cNvPr>
          <p:cNvSpPr>
            <a:spLocks noGrp="1"/>
          </p:cNvSpPr>
          <p:nvPr>
            <p:ph idx="1"/>
          </p:nvPr>
        </p:nvSpPr>
        <p:spPr/>
        <p:txBody>
          <a:bodyPr/>
          <a:lstStyle/>
          <a:p>
            <a:pPr algn="just"/>
            <a:r>
              <a:rPr lang="pt-BR" sz="2400" u="sng" dirty="0"/>
              <a:t>Alterações legislativas dos últimos anos:</a:t>
            </a:r>
            <a:endParaRPr lang="pt-BR" u="sng" dirty="0"/>
          </a:p>
          <a:p>
            <a:pPr marL="0" indent="0" algn="just">
              <a:buNone/>
            </a:pPr>
            <a:endParaRPr lang="pt-BR" sz="2400" u="sng" dirty="0"/>
          </a:p>
          <a:p>
            <a:pPr algn="just"/>
            <a:r>
              <a:rPr lang="pt-BR" dirty="0"/>
              <a:t>Eu sei que parece um absurdo para vocês, mas nós entramos na  Faculdade na vigência do Código civil de 1916, ele mudou em 2002 e já foi alterado pelas leis.... (citar algumas alterações do CPC)...</a:t>
            </a:r>
          </a:p>
          <a:p>
            <a:pPr algn="just"/>
            <a:r>
              <a:rPr lang="pt-BR" dirty="0"/>
              <a:t>Depois aprendemos o código de processo civil de (ano)....e ele foi completamente alterado em 2015....sabem o que é ter artigos de cor que não significam MAIS NADA ??? </a:t>
            </a:r>
          </a:p>
          <a:p>
            <a:pPr algn="just"/>
            <a:r>
              <a:rPr lang="pt-BR" dirty="0"/>
              <a:t>- Então, pode parecer para vocês injusto, mas, bem vindos ao mundo do Direito ele é Dinâmico. </a:t>
            </a:r>
          </a:p>
          <a:p>
            <a:endParaRPr lang="pt-BR" sz="2400" u="sng" dirty="0"/>
          </a:p>
          <a:p>
            <a:pPr marL="0" indent="0">
              <a:buNone/>
            </a:pPr>
            <a:endParaRPr lang="pt-BR" sz="2400" u="sng" dirty="0"/>
          </a:p>
          <a:p>
            <a:endParaRPr lang="pt-BR" sz="2400" dirty="0"/>
          </a:p>
          <a:p>
            <a:pPr marL="0" indent="0">
              <a:buNone/>
            </a:pPr>
            <a:endParaRPr lang="pt-BR" dirty="0"/>
          </a:p>
        </p:txBody>
      </p:sp>
      <p:sp>
        <p:nvSpPr>
          <p:cNvPr id="4" name="Espaço Reservado para Rodapé 3">
            <a:extLst>
              <a:ext uri="{FF2B5EF4-FFF2-40B4-BE49-F238E27FC236}">
                <a16:creationId xmlns:a16="http://schemas.microsoft.com/office/drawing/2014/main" xmlns="" id="{3248C871-D17E-42B7-8C06-C766439B1E1E}"/>
              </a:ext>
            </a:extLst>
          </p:cNvPr>
          <p:cNvSpPr>
            <a:spLocks noGrp="1"/>
          </p:cNvSpPr>
          <p:nvPr>
            <p:ph type="ftr" sz="quarter" idx="11"/>
          </p:nvPr>
        </p:nvSpPr>
        <p:spPr/>
        <p:txBody>
          <a:bodyPr/>
          <a:lstStyle/>
          <a:p>
            <a:r>
              <a:rPr lang="pt-BR"/>
              <a:t>Dra. Michele Oliveira Esparrinha Guimarães </a:t>
            </a:r>
            <a:endParaRPr lang="en-US" dirty="0"/>
          </a:p>
        </p:txBody>
      </p:sp>
    </p:spTree>
    <p:extLst>
      <p:ext uri="{BB962C8B-B14F-4D97-AF65-F5344CB8AC3E}">
        <p14:creationId xmlns:p14="http://schemas.microsoft.com/office/powerpoint/2010/main" val="7895382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2E4D9E67-95E4-4689-9CA0-A8FDF427BFB7}"/>
              </a:ext>
            </a:extLst>
          </p:cNvPr>
          <p:cNvSpPr>
            <a:spLocks noGrp="1"/>
          </p:cNvSpPr>
          <p:nvPr>
            <p:ph type="title"/>
          </p:nvPr>
        </p:nvSpPr>
        <p:spPr/>
        <p:txBody>
          <a:bodyPr/>
          <a:lstStyle/>
          <a:p>
            <a:r>
              <a:rPr lang="pt-BR" dirty="0"/>
              <a:t>TENHA UMA AGENDA (NO MÍNIMO!)</a:t>
            </a:r>
          </a:p>
        </p:txBody>
      </p:sp>
      <p:sp>
        <p:nvSpPr>
          <p:cNvPr id="3" name="Espaço Reservado para Conteúdo 2">
            <a:extLst>
              <a:ext uri="{FF2B5EF4-FFF2-40B4-BE49-F238E27FC236}">
                <a16:creationId xmlns:a16="http://schemas.microsoft.com/office/drawing/2014/main" xmlns="" id="{07E9272A-2817-4612-9C69-BD60FA131078}"/>
              </a:ext>
            </a:extLst>
          </p:cNvPr>
          <p:cNvSpPr>
            <a:spLocks noGrp="1"/>
          </p:cNvSpPr>
          <p:nvPr>
            <p:ph idx="1"/>
          </p:nvPr>
        </p:nvSpPr>
        <p:spPr/>
        <p:txBody>
          <a:bodyPr>
            <a:normAutofit/>
          </a:bodyPr>
          <a:lstStyle/>
          <a:p>
            <a:pPr algn="just"/>
            <a:r>
              <a:rPr lang="pt-BR" sz="2400" u="sng" dirty="0"/>
              <a:t>Tenha uma agenda física.</a:t>
            </a:r>
          </a:p>
          <a:p>
            <a:pPr marL="0" indent="0" algn="just">
              <a:buNone/>
            </a:pPr>
            <a:r>
              <a:rPr lang="pt-BR" dirty="0"/>
              <a:t>Mas se possível tenha duas ou três...</a:t>
            </a:r>
          </a:p>
          <a:p>
            <a:pPr marL="0" indent="0" algn="just">
              <a:buNone/>
            </a:pPr>
            <a:endParaRPr lang="pt-BR" dirty="0"/>
          </a:p>
          <a:p>
            <a:pPr algn="just"/>
            <a:r>
              <a:rPr lang="pt-BR" dirty="0"/>
              <a:t>Agende os prazos num sistema (integra, </a:t>
            </a:r>
            <a:r>
              <a:rPr lang="pt-BR" dirty="0" err="1"/>
              <a:t>projurid</a:t>
            </a:r>
            <a:r>
              <a:rPr lang="pt-BR" dirty="0"/>
              <a:t>, AASP), mas agende também no celular, no calendário (foto), em um </a:t>
            </a:r>
            <a:r>
              <a:rPr lang="pt-BR" dirty="0" err="1"/>
              <a:t>planner</a:t>
            </a:r>
            <a:r>
              <a:rPr lang="pt-BR" dirty="0"/>
              <a:t>, e em uma agendas física. </a:t>
            </a:r>
          </a:p>
          <a:p>
            <a:pPr algn="just"/>
            <a:r>
              <a:rPr lang="pt-BR" dirty="0"/>
              <a:t>Tudo dá para explicar para o cliente, se você não escolheu a melhor tese, se a testemunha não foi bem, se o Juiz é maluco.... mas perder prazo não tem explicação, nunca !</a:t>
            </a:r>
          </a:p>
          <a:p>
            <a:endParaRPr lang="pt-BR" dirty="0"/>
          </a:p>
          <a:p>
            <a:endParaRPr lang="pt-BR" dirty="0"/>
          </a:p>
          <a:p>
            <a:pPr marL="0" indent="0">
              <a:buNone/>
            </a:pPr>
            <a:endParaRPr lang="pt-BR" dirty="0"/>
          </a:p>
        </p:txBody>
      </p:sp>
      <p:sp>
        <p:nvSpPr>
          <p:cNvPr id="4" name="Espaço Reservado para Rodapé 3">
            <a:extLst>
              <a:ext uri="{FF2B5EF4-FFF2-40B4-BE49-F238E27FC236}">
                <a16:creationId xmlns:a16="http://schemas.microsoft.com/office/drawing/2014/main" xmlns="" id="{D3514C50-23A1-43B6-8A15-B94F0292FFBD}"/>
              </a:ext>
            </a:extLst>
          </p:cNvPr>
          <p:cNvSpPr>
            <a:spLocks noGrp="1"/>
          </p:cNvSpPr>
          <p:nvPr>
            <p:ph type="ftr" sz="quarter" idx="11"/>
          </p:nvPr>
        </p:nvSpPr>
        <p:spPr/>
        <p:txBody>
          <a:bodyPr/>
          <a:lstStyle/>
          <a:p>
            <a:r>
              <a:rPr lang="pt-BR"/>
              <a:t>Dra. Michele Oliveira Esparrinha Guimarães </a:t>
            </a:r>
            <a:endParaRPr lang="en-US" dirty="0"/>
          </a:p>
        </p:txBody>
      </p:sp>
    </p:spTree>
    <p:extLst>
      <p:ext uri="{BB962C8B-B14F-4D97-AF65-F5344CB8AC3E}">
        <p14:creationId xmlns:p14="http://schemas.microsoft.com/office/powerpoint/2010/main" val="15927209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2D562296-9F89-45C1-AAB1-C039632FA5E3}"/>
              </a:ext>
            </a:extLst>
          </p:cNvPr>
          <p:cNvSpPr>
            <a:spLocks noGrp="1"/>
          </p:cNvSpPr>
          <p:nvPr>
            <p:ph type="title"/>
          </p:nvPr>
        </p:nvSpPr>
        <p:spPr/>
        <p:txBody>
          <a:bodyPr>
            <a:noAutofit/>
          </a:bodyPr>
          <a:lstStyle/>
          <a:p>
            <a:r>
              <a:rPr lang="pt-BR" sz="5400" dirty="0"/>
              <a:t>ENTREVISTA COM O CLIENTE/EMPRESA</a:t>
            </a:r>
          </a:p>
        </p:txBody>
      </p:sp>
      <p:sp>
        <p:nvSpPr>
          <p:cNvPr id="3" name="Espaço Reservado para Conteúdo 2">
            <a:extLst>
              <a:ext uri="{FF2B5EF4-FFF2-40B4-BE49-F238E27FC236}">
                <a16:creationId xmlns:a16="http://schemas.microsoft.com/office/drawing/2014/main" xmlns="" id="{4FCB8C60-8DB7-495C-9781-07E094CD26A6}"/>
              </a:ext>
            </a:extLst>
          </p:cNvPr>
          <p:cNvSpPr>
            <a:spLocks noGrp="1"/>
          </p:cNvSpPr>
          <p:nvPr>
            <p:ph idx="1"/>
          </p:nvPr>
        </p:nvSpPr>
        <p:spPr>
          <a:xfrm>
            <a:off x="2592924" y="2340528"/>
            <a:ext cx="8911687" cy="3570694"/>
          </a:xfrm>
        </p:spPr>
        <p:txBody>
          <a:bodyPr/>
          <a:lstStyle/>
          <a:p>
            <a:endParaRPr lang="pt-BR" dirty="0"/>
          </a:p>
          <a:p>
            <a:pPr algn="just"/>
            <a:r>
              <a:rPr lang="pt-BR" dirty="0"/>
              <a:t>Pedir para assinar a ficha de entrevista (reclamante)</a:t>
            </a:r>
          </a:p>
          <a:p>
            <a:pPr algn="just"/>
            <a:r>
              <a:rPr lang="pt-BR" dirty="0"/>
              <a:t>Empresa: fazer questionamentos por e-mail e arquivar na pasta do processo.</a:t>
            </a:r>
          </a:p>
          <a:p>
            <a:pPr algn="just"/>
            <a:r>
              <a:rPr lang="pt-BR" dirty="0"/>
              <a:t>- Solicitar documentos</a:t>
            </a:r>
          </a:p>
          <a:p>
            <a:pPr algn="just"/>
            <a:r>
              <a:rPr lang="pt-BR" dirty="0"/>
              <a:t>- Não ficar com documentos originais </a:t>
            </a:r>
          </a:p>
          <a:p>
            <a:pPr algn="just"/>
            <a:r>
              <a:rPr lang="pt-BR" dirty="0"/>
              <a:t>- Fazer protocolo.</a:t>
            </a:r>
          </a:p>
          <a:p>
            <a:pPr marL="0" indent="0">
              <a:buNone/>
            </a:pPr>
            <a:endParaRPr lang="pt-BR" dirty="0"/>
          </a:p>
        </p:txBody>
      </p:sp>
      <p:sp>
        <p:nvSpPr>
          <p:cNvPr id="4" name="Espaço Reservado para Rodapé 3">
            <a:extLst>
              <a:ext uri="{FF2B5EF4-FFF2-40B4-BE49-F238E27FC236}">
                <a16:creationId xmlns:a16="http://schemas.microsoft.com/office/drawing/2014/main" xmlns="" id="{1CAF3BC5-596A-4170-834F-122D9502FAA5}"/>
              </a:ext>
            </a:extLst>
          </p:cNvPr>
          <p:cNvSpPr>
            <a:spLocks noGrp="1"/>
          </p:cNvSpPr>
          <p:nvPr>
            <p:ph type="ftr" sz="quarter" idx="11"/>
          </p:nvPr>
        </p:nvSpPr>
        <p:spPr/>
        <p:txBody>
          <a:bodyPr/>
          <a:lstStyle/>
          <a:p>
            <a:r>
              <a:rPr lang="pt-BR"/>
              <a:t>Dra. Michele Oliveira Esparrinha Guimarães </a:t>
            </a:r>
            <a:endParaRPr lang="en-US" dirty="0"/>
          </a:p>
        </p:txBody>
      </p:sp>
    </p:spTree>
    <p:extLst>
      <p:ext uri="{BB962C8B-B14F-4D97-AF65-F5344CB8AC3E}">
        <p14:creationId xmlns:p14="http://schemas.microsoft.com/office/powerpoint/2010/main" val="25412596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91646974-A129-4E9B-97CD-A0AC3FA6060C}"/>
              </a:ext>
            </a:extLst>
          </p:cNvPr>
          <p:cNvSpPr>
            <a:spLocks noGrp="1"/>
          </p:cNvSpPr>
          <p:nvPr>
            <p:ph type="title"/>
          </p:nvPr>
        </p:nvSpPr>
        <p:spPr/>
        <p:txBody>
          <a:bodyPr>
            <a:normAutofit/>
          </a:bodyPr>
          <a:lstStyle/>
          <a:p>
            <a:r>
              <a:rPr lang="pt-BR" sz="5400" dirty="0"/>
              <a:t>FAÇA CONTRATO</a:t>
            </a:r>
          </a:p>
        </p:txBody>
      </p:sp>
      <p:sp>
        <p:nvSpPr>
          <p:cNvPr id="3" name="Espaço Reservado para Conteúdo 2">
            <a:extLst>
              <a:ext uri="{FF2B5EF4-FFF2-40B4-BE49-F238E27FC236}">
                <a16:creationId xmlns:a16="http://schemas.microsoft.com/office/drawing/2014/main" xmlns="" id="{CD7816B2-8299-461A-A709-B5803E6FAB51}"/>
              </a:ext>
            </a:extLst>
          </p:cNvPr>
          <p:cNvSpPr>
            <a:spLocks noGrp="1"/>
          </p:cNvSpPr>
          <p:nvPr>
            <p:ph idx="1"/>
          </p:nvPr>
        </p:nvSpPr>
        <p:spPr/>
        <p:txBody>
          <a:bodyPr/>
          <a:lstStyle/>
          <a:p>
            <a:pPr algn="just"/>
            <a:r>
              <a:rPr lang="pt-BR" dirty="0"/>
              <a:t>no caso de reclamante: colocar cláusula para arquivamento por causa de falta a audiência. Cobrar um valor X caso seja arquivado.</a:t>
            </a:r>
          </a:p>
          <a:p>
            <a:pPr algn="just"/>
            <a:r>
              <a:rPr lang="pt-BR" dirty="0"/>
              <a:t>- No caso da reclamada: cobrar por ato, ou fazer contrato de assessoria mensal, cobrar um valor X, porem delimitar: quantos processos em andamento estão incluídos? Quantas horas de assessoria mensal/semanal? Qual será o meio de contato do cliente com você? ele pode te mandar msg fora do honorário comercial ? </a:t>
            </a:r>
          </a:p>
          <a:p>
            <a:endParaRPr lang="pt-BR" dirty="0"/>
          </a:p>
        </p:txBody>
      </p:sp>
      <p:sp>
        <p:nvSpPr>
          <p:cNvPr id="4" name="Espaço Reservado para Rodapé 3">
            <a:extLst>
              <a:ext uri="{FF2B5EF4-FFF2-40B4-BE49-F238E27FC236}">
                <a16:creationId xmlns:a16="http://schemas.microsoft.com/office/drawing/2014/main" xmlns="" id="{DB1E5DE1-9999-4FEE-9605-575F0D3971CE}"/>
              </a:ext>
            </a:extLst>
          </p:cNvPr>
          <p:cNvSpPr>
            <a:spLocks noGrp="1"/>
          </p:cNvSpPr>
          <p:nvPr>
            <p:ph type="ftr" sz="quarter" idx="11"/>
          </p:nvPr>
        </p:nvSpPr>
        <p:spPr/>
        <p:txBody>
          <a:bodyPr/>
          <a:lstStyle/>
          <a:p>
            <a:r>
              <a:rPr lang="pt-BR"/>
              <a:t>Dra. Michele Oliveira Esparrinha Guimarães </a:t>
            </a:r>
            <a:endParaRPr lang="en-US" dirty="0"/>
          </a:p>
        </p:txBody>
      </p:sp>
    </p:spTree>
    <p:extLst>
      <p:ext uri="{BB962C8B-B14F-4D97-AF65-F5344CB8AC3E}">
        <p14:creationId xmlns:p14="http://schemas.microsoft.com/office/powerpoint/2010/main" val="19199580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FBBE2DCC-0CAE-4160-B811-5C68AF5F9940}"/>
              </a:ext>
            </a:extLst>
          </p:cNvPr>
          <p:cNvSpPr>
            <a:spLocks noGrp="1"/>
          </p:cNvSpPr>
          <p:nvPr>
            <p:ph type="title"/>
          </p:nvPr>
        </p:nvSpPr>
        <p:spPr/>
        <p:txBody>
          <a:bodyPr>
            <a:normAutofit/>
          </a:bodyPr>
          <a:lstStyle/>
          <a:p>
            <a:r>
              <a:rPr lang="pt-BR" sz="5400" dirty="0"/>
              <a:t>PROCURAÇÃO</a:t>
            </a:r>
          </a:p>
        </p:txBody>
      </p:sp>
      <p:sp>
        <p:nvSpPr>
          <p:cNvPr id="3" name="Espaço Reservado para Conteúdo 2">
            <a:extLst>
              <a:ext uri="{FF2B5EF4-FFF2-40B4-BE49-F238E27FC236}">
                <a16:creationId xmlns:a16="http://schemas.microsoft.com/office/drawing/2014/main" xmlns="" id="{931B592A-4D67-4BA4-8E20-2A50C525EC50}"/>
              </a:ext>
            </a:extLst>
          </p:cNvPr>
          <p:cNvSpPr>
            <a:spLocks noGrp="1"/>
          </p:cNvSpPr>
          <p:nvPr>
            <p:ph idx="1"/>
          </p:nvPr>
        </p:nvSpPr>
        <p:spPr>
          <a:xfrm>
            <a:off x="2589212" y="2133600"/>
            <a:ext cx="8915400" cy="3777622"/>
          </a:xfrm>
        </p:spPr>
        <p:txBody>
          <a:bodyPr/>
          <a:lstStyle/>
          <a:p>
            <a:pPr algn="just"/>
            <a:endParaRPr lang="pt-BR" dirty="0"/>
          </a:p>
          <a:p>
            <a:pPr algn="just"/>
            <a:endParaRPr lang="pt-BR" dirty="0"/>
          </a:p>
          <a:p>
            <a:pPr algn="just"/>
            <a:r>
              <a:rPr lang="pt-BR" dirty="0"/>
              <a:t>Com papel timbrado</a:t>
            </a:r>
          </a:p>
          <a:p>
            <a:pPr algn="just"/>
            <a:r>
              <a:rPr lang="pt-BR" dirty="0"/>
              <a:t>Com todos os seus contatos (e-mail, telefone, cel...)</a:t>
            </a:r>
          </a:p>
          <a:p>
            <a:pPr algn="just"/>
            <a:r>
              <a:rPr lang="pt-BR" dirty="0"/>
              <a:t>Sempre tem que ter todos os seus contatos para eventual acordo.</a:t>
            </a:r>
          </a:p>
          <a:p>
            <a:pPr marL="0" indent="0">
              <a:buNone/>
            </a:pPr>
            <a:endParaRPr lang="pt-BR" dirty="0"/>
          </a:p>
        </p:txBody>
      </p:sp>
      <p:sp>
        <p:nvSpPr>
          <p:cNvPr id="4" name="Espaço Reservado para Rodapé 3">
            <a:extLst>
              <a:ext uri="{FF2B5EF4-FFF2-40B4-BE49-F238E27FC236}">
                <a16:creationId xmlns:a16="http://schemas.microsoft.com/office/drawing/2014/main" xmlns="" id="{4843A2FB-4FDC-43D2-87B0-AD6C3A69FC19}"/>
              </a:ext>
            </a:extLst>
          </p:cNvPr>
          <p:cNvSpPr>
            <a:spLocks noGrp="1"/>
          </p:cNvSpPr>
          <p:nvPr>
            <p:ph type="ftr" sz="quarter" idx="11"/>
          </p:nvPr>
        </p:nvSpPr>
        <p:spPr/>
        <p:txBody>
          <a:bodyPr/>
          <a:lstStyle/>
          <a:p>
            <a:r>
              <a:rPr lang="pt-BR"/>
              <a:t>Dra. Michele Oliveira Esparrinha Guimarães </a:t>
            </a:r>
            <a:endParaRPr lang="en-US" dirty="0"/>
          </a:p>
        </p:txBody>
      </p:sp>
    </p:spTree>
    <p:extLst>
      <p:ext uri="{BB962C8B-B14F-4D97-AF65-F5344CB8AC3E}">
        <p14:creationId xmlns:p14="http://schemas.microsoft.com/office/powerpoint/2010/main" val="110460230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8B8B4D7-713B-4B08-BE0D-131CC9C927DF}"/>
              </a:ext>
            </a:extLst>
          </p:cNvPr>
          <p:cNvSpPr>
            <a:spLocks noGrp="1"/>
          </p:cNvSpPr>
          <p:nvPr>
            <p:ph type="title"/>
          </p:nvPr>
        </p:nvSpPr>
        <p:spPr/>
        <p:txBody>
          <a:bodyPr>
            <a:normAutofit/>
          </a:bodyPr>
          <a:lstStyle/>
          <a:p>
            <a:r>
              <a:rPr lang="pt-BR" sz="5400" dirty="0"/>
              <a:t>INICIAL</a:t>
            </a:r>
          </a:p>
        </p:txBody>
      </p:sp>
      <p:sp>
        <p:nvSpPr>
          <p:cNvPr id="3" name="Espaço Reservado para Conteúdo 2">
            <a:extLst>
              <a:ext uri="{FF2B5EF4-FFF2-40B4-BE49-F238E27FC236}">
                <a16:creationId xmlns:a16="http://schemas.microsoft.com/office/drawing/2014/main" xmlns="" id="{C8A416F3-DF18-4788-82B2-8E088896EA75}"/>
              </a:ext>
            </a:extLst>
          </p:cNvPr>
          <p:cNvSpPr>
            <a:spLocks noGrp="1"/>
          </p:cNvSpPr>
          <p:nvPr>
            <p:ph idx="1"/>
          </p:nvPr>
        </p:nvSpPr>
        <p:spPr/>
        <p:txBody>
          <a:bodyPr>
            <a:normAutofit/>
          </a:bodyPr>
          <a:lstStyle/>
          <a:p>
            <a:pPr algn="just"/>
            <a:r>
              <a:rPr lang="pt-BR" dirty="0"/>
              <a:t>Ver local correto da distribuição (competência territorial, art.... CLT)</a:t>
            </a:r>
          </a:p>
          <a:p>
            <a:pPr algn="just"/>
            <a:r>
              <a:rPr lang="pt-BR" dirty="0"/>
              <a:t>Verificar se toda causa de pedir tem pedido. </a:t>
            </a:r>
          </a:p>
          <a:p>
            <a:pPr algn="just"/>
            <a:r>
              <a:rPr lang="pt-BR" dirty="0"/>
              <a:t>Não precisa contar coisas irrelevantes, que não tenham </a:t>
            </a:r>
            <a:r>
              <a:rPr lang="pt-BR" dirty="0" err="1"/>
              <a:t>pertinêcia</a:t>
            </a:r>
            <a:r>
              <a:rPr lang="pt-BR" dirty="0"/>
              <a:t> com os pedidos..</a:t>
            </a:r>
          </a:p>
          <a:p>
            <a:pPr algn="just"/>
            <a:r>
              <a:rPr lang="pt-BR" dirty="0"/>
              <a:t> Colocar uma doutrina atual e uma juris por causa de pedir que seja complexa.</a:t>
            </a:r>
          </a:p>
          <a:p>
            <a:pPr algn="just"/>
            <a:r>
              <a:rPr lang="pt-BR" dirty="0"/>
              <a:t>(Para pedir multa do </a:t>
            </a:r>
            <a:r>
              <a:rPr lang="pt-BR" dirty="0" err="1"/>
              <a:t>Art</a:t>
            </a:r>
            <a:r>
              <a:rPr lang="pt-BR" dirty="0"/>
              <a:t> 477 por exemplo, duas linhas na causa de pedir são suficientes)</a:t>
            </a:r>
          </a:p>
          <a:p>
            <a:pPr algn="just"/>
            <a:r>
              <a:rPr lang="pt-BR" dirty="0"/>
              <a:t>- Se pegar um modelo, verificar no site do planalto se todas os artigos e sumulas estão validos. </a:t>
            </a:r>
          </a:p>
          <a:p>
            <a:endParaRPr lang="pt-BR" dirty="0"/>
          </a:p>
        </p:txBody>
      </p:sp>
      <p:sp>
        <p:nvSpPr>
          <p:cNvPr id="4" name="Espaço Reservado para Rodapé 3">
            <a:extLst>
              <a:ext uri="{FF2B5EF4-FFF2-40B4-BE49-F238E27FC236}">
                <a16:creationId xmlns:a16="http://schemas.microsoft.com/office/drawing/2014/main" xmlns="" id="{9C822F5A-4BCB-408C-B1CF-D631989B8ADA}"/>
              </a:ext>
            </a:extLst>
          </p:cNvPr>
          <p:cNvSpPr>
            <a:spLocks noGrp="1"/>
          </p:cNvSpPr>
          <p:nvPr>
            <p:ph type="ftr" sz="quarter" idx="11"/>
          </p:nvPr>
        </p:nvSpPr>
        <p:spPr/>
        <p:txBody>
          <a:bodyPr/>
          <a:lstStyle/>
          <a:p>
            <a:r>
              <a:rPr lang="pt-BR"/>
              <a:t>Dra. Michele Oliveira Esparrinha Guimarães </a:t>
            </a:r>
            <a:endParaRPr lang="en-US" dirty="0"/>
          </a:p>
        </p:txBody>
      </p:sp>
    </p:spTree>
    <p:extLst>
      <p:ext uri="{BB962C8B-B14F-4D97-AF65-F5344CB8AC3E}">
        <p14:creationId xmlns:p14="http://schemas.microsoft.com/office/powerpoint/2010/main" val="169037744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F046062A-9B30-4978-A7E7-2C4E94A038B0}"/>
              </a:ext>
            </a:extLst>
          </p:cNvPr>
          <p:cNvSpPr>
            <a:spLocks noGrp="1"/>
          </p:cNvSpPr>
          <p:nvPr>
            <p:ph type="title"/>
          </p:nvPr>
        </p:nvSpPr>
        <p:spPr/>
        <p:txBody>
          <a:bodyPr>
            <a:normAutofit/>
          </a:bodyPr>
          <a:lstStyle/>
          <a:p>
            <a:r>
              <a:rPr lang="pt-BR" sz="5400" dirty="0"/>
              <a:t>CONTESTAÇÃO	</a:t>
            </a:r>
          </a:p>
        </p:txBody>
      </p:sp>
      <p:sp>
        <p:nvSpPr>
          <p:cNvPr id="3" name="Espaço Reservado para Conteúdo 2">
            <a:extLst>
              <a:ext uri="{FF2B5EF4-FFF2-40B4-BE49-F238E27FC236}">
                <a16:creationId xmlns:a16="http://schemas.microsoft.com/office/drawing/2014/main" xmlns="" id="{1DC250F8-D1C1-4425-BF2B-9D4D343DCAFB}"/>
              </a:ext>
            </a:extLst>
          </p:cNvPr>
          <p:cNvSpPr>
            <a:spLocks noGrp="1"/>
          </p:cNvSpPr>
          <p:nvPr>
            <p:ph idx="1"/>
          </p:nvPr>
        </p:nvSpPr>
        <p:spPr/>
        <p:txBody>
          <a:bodyPr/>
          <a:lstStyle/>
          <a:p>
            <a:pPr algn="just"/>
            <a:endParaRPr lang="pt-BR" dirty="0"/>
          </a:p>
          <a:p>
            <a:pPr algn="just"/>
            <a:r>
              <a:rPr lang="pt-BR" dirty="0"/>
              <a:t>Verificar se tem prescrição (bienal e quinquenal).  </a:t>
            </a:r>
          </a:p>
          <a:p>
            <a:pPr algn="just"/>
            <a:r>
              <a:rPr lang="pt-BR" dirty="0"/>
              <a:t>Verificar se tem inépcia, conferir se tudo tem pedido é mesmo o que não tiver contestar.</a:t>
            </a:r>
          </a:p>
          <a:p>
            <a:pPr algn="just"/>
            <a:r>
              <a:rPr lang="pt-BR" dirty="0"/>
              <a:t>Impugnar </a:t>
            </a:r>
            <a:r>
              <a:rPr lang="pt-BR" dirty="0" err="1"/>
              <a:t>doctos</a:t>
            </a:r>
            <a:r>
              <a:rPr lang="pt-BR" dirty="0"/>
              <a:t>, ver um por um do que foi juntado</a:t>
            </a:r>
          </a:p>
          <a:p>
            <a:pPr algn="just"/>
            <a:r>
              <a:rPr lang="pt-BR" dirty="0"/>
              <a:t>Pedir ofícios se o caso (INSS, ...</a:t>
            </a:r>
          </a:p>
          <a:p>
            <a:endParaRPr lang="pt-BR" dirty="0"/>
          </a:p>
        </p:txBody>
      </p:sp>
      <p:sp>
        <p:nvSpPr>
          <p:cNvPr id="4" name="Espaço Reservado para Rodapé 3">
            <a:extLst>
              <a:ext uri="{FF2B5EF4-FFF2-40B4-BE49-F238E27FC236}">
                <a16:creationId xmlns:a16="http://schemas.microsoft.com/office/drawing/2014/main" xmlns="" id="{D818FBBF-018F-4F40-865B-7D5767295313}"/>
              </a:ext>
            </a:extLst>
          </p:cNvPr>
          <p:cNvSpPr>
            <a:spLocks noGrp="1"/>
          </p:cNvSpPr>
          <p:nvPr>
            <p:ph type="ftr" sz="quarter" idx="11"/>
          </p:nvPr>
        </p:nvSpPr>
        <p:spPr/>
        <p:txBody>
          <a:bodyPr/>
          <a:lstStyle/>
          <a:p>
            <a:r>
              <a:rPr lang="pt-BR"/>
              <a:t>Dra. Michele Oliveira Esparrinha Guimarães </a:t>
            </a:r>
            <a:endParaRPr lang="en-US" dirty="0"/>
          </a:p>
        </p:txBody>
      </p:sp>
    </p:spTree>
    <p:extLst>
      <p:ext uri="{BB962C8B-B14F-4D97-AF65-F5344CB8AC3E}">
        <p14:creationId xmlns:p14="http://schemas.microsoft.com/office/powerpoint/2010/main" val="376108667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E81986E-9C0F-46CF-AC8A-B7FB5E381D47}"/>
              </a:ext>
            </a:extLst>
          </p:cNvPr>
          <p:cNvSpPr>
            <a:spLocks noGrp="1"/>
          </p:cNvSpPr>
          <p:nvPr>
            <p:ph type="title"/>
          </p:nvPr>
        </p:nvSpPr>
        <p:spPr/>
        <p:txBody>
          <a:bodyPr>
            <a:normAutofit/>
          </a:bodyPr>
          <a:lstStyle/>
          <a:p>
            <a:r>
              <a:rPr lang="pt-BR" sz="5400" dirty="0"/>
              <a:t>ACORDO</a:t>
            </a:r>
          </a:p>
        </p:txBody>
      </p:sp>
      <p:sp>
        <p:nvSpPr>
          <p:cNvPr id="3" name="Espaço Reservado para Conteúdo 2">
            <a:extLst>
              <a:ext uri="{FF2B5EF4-FFF2-40B4-BE49-F238E27FC236}">
                <a16:creationId xmlns:a16="http://schemas.microsoft.com/office/drawing/2014/main" xmlns="" id="{1E78F147-B944-4D01-B98A-41B1F66C7CF9}"/>
              </a:ext>
            </a:extLst>
          </p:cNvPr>
          <p:cNvSpPr>
            <a:spLocks noGrp="1"/>
          </p:cNvSpPr>
          <p:nvPr>
            <p:ph idx="1"/>
          </p:nvPr>
        </p:nvSpPr>
        <p:spPr/>
        <p:txBody>
          <a:bodyPr/>
          <a:lstStyle/>
          <a:p>
            <a:pPr algn="just"/>
            <a:endParaRPr lang="pt-BR" dirty="0"/>
          </a:p>
          <a:p>
            <a:pPr algn="just"/>
            <a:r>
              <a:rPr lang="pt-BR" dirty="0"/>
              <a:t>Veja com o cliente a pretensão para acordo por que o juiz vai perguntar. </a:t>
            </a:r>
          </a:p>
          <a:p>
            <a:pPr algn="just"/>
            <a:r>
              <a:rPr lang="pt-BR" dirty="0"/>
              <a:t>Pretensão para acordo não pode ser o valor da causa.</a:t>
            </a:r>
          </a:p>
          <a:p>
            <a:pPr algn="just"/>
            <a:r>
              <a:rPr lang="pt-BR" dirty="0"/>
              <a:t>Reclamada: conferir os cálculos e ver com a empresa a alçada. Leve alguma proposta ainda que mínima, ou tenha um excelente argumento, </a:t>
            </a:r>
            <a:r>
              <a:rPr lang="pt-BR" dirty="0" err="1"/>
              <a:t>ex</a:t>
            </a:r>
            <a:r>
              <a:rPr lang="pt-BR" dirty="0"/>
              <a:t>: Não vamos propor nada por que o reclamante foi demitido por justa causa, apresentou atestado falso e a empresa não compactua com crimes...</a:t>
            </a:r>
          </a:p>
          <a:p>
            <a:endParaRPr lang="pt-BR" dirty="0"/>
          </a:p>
        </p:txBody>
      </p:sp>
      <p:sp>
        <p:nvSpPr>
          <p:cNvPr id="4" name="Espaço Reservado para Rodapé 3">
            <a:extLst>
              <a:ext uri="{FF2B5EF4-FFF2-40B4-BE49-F238E27FC236}">
                <a16:creationId xmlns:a16="http://schemas.microsoft.com/office/drawing/2014/main" xmlns="" id="{9F2DBE43-F1BE-4717-A007-56E441706D16}"/>
              </a:ext>
            </a:extLst>
          </p:cNvPr>
          <p:cNvSpPr>
            <a:spLocks noGrp="1"/>
          </p:cNvSpPr>
          <p:nvPr>
            <p:ph type="ftr" sz="quarter" idx="11"/>
          </p:nvPr>
        </p:nvSpPr>
        <p:spPr/>
        <p:txBody>
          <a:bodyPr/>
          <a:lstStyle/>
          <a:p>
            <a:r>
              <a:rPr lang="pt-BR"/>
              <a:t>Dra. Michele Oliveira Esparrinha Guimarães </a:t>
            </a:r>
            <a:endParaRPr lang="en-US" dirty="0"/>
          </a:p>
        </p:txBody>
      </p:sp>
    </p:spTree>
    <p:extLst>
      <p:ext uri="{BB962C8B-B14F-4D97-AF65-F5344CB8AC3E}">
        <p14:creationId xmlns:p14="http://schemas.microsoft.com/office/powerpoint/2010/main" val="42488462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9DFDFCF0-FCEF-43BE-8119-6864A16A785F}"/>
              </a:ext>
            </a:extLst>
          </p:cNvPr>
          <p:cNvSpPr>
            <a:spLocks noGrp="1"/>
          </p:cNvSpPr>
          <p:nvPr>
            <p:ph type="title"/>
          </p:nvPr>
        </p:nvSpPr>
        <p:spPr/>
        <p:txBody>
          <a:bodyPr>
            <a:normAutofit/>
          </a:bodyPr>
          <a:lstStyle/>
          <a:p>
            <a:r>
              <a:rPr lang="pt-BR" sz="5400" dirty="0"/>
              <a:t>AUDIÊNCIA</a:t>
            </a:r>
          </a:p>
        </p:txBody>
      </p:sp>
      <p:sp>
        <p:nvSpPr>
          <p:cNvPr id="3" name="Espaço Reservado para Conteúdo 2">
            <a:extLst>
              <a:ext uri="{FF2B5EF4-FFF2-40B4-BE49-F238E27FC236}">
                <a16:creationId xmlns:a16="http://schemas.microsoft.com/office/drawing/2014/main" xmlns="" id="{1FF2489B-58B7-4945-AC57-3B12CEC0AF42}"/>
              </a:ext>
            </a:extLst>
          </p:cNvPr>
          <p:cNvSpPr>
            <a:spLocks noGrp="1"/>
          </p:cNvSpPr>
          <p:nvPr>
            <p:ph idx="1"/>
          </p:nvPr>
        </p:nvSpPr>
        <p:spPr/>
        <p:txBody>
          <a:bodyPr/>
          <a:lstStyle/>
          <a:p>
            <a:endParaRPr lang="pt-BR" dirty="0"/>
          </a:p>
          <a:p>
            <a:endParaRPr lang="pt-BR" dirty="0"/>
          </a:p>
          <a:p>
            <a:r>
              <a:rPr lang="pt-BR" dirty="0"/>
              <a:t>Sempre ouça as partes, elas só podem fazer prova contra a própria tese, o depoimento delas não faz prova de nada. </a:t>
            </a:r>
          </a:p>
          <a:p>
            <a:r>
              <a:rPr lang="pt-BR" dirty="0"/>
              <a:t>Testemunhas: convide por carta, e-mail, e leve essa comprovação de convite, testemunha falta. </a:t>
            </a:r>
          </a:p>
          <a:p>
            <a:endParaRPr lang="pt-BR" dirty="0"/>
          </a:p>
        </p:txBody>
      </p:sp>
      <p:sp>
        <p:nvSpPr>
          <p:cNvPr id="4" name="Espaço Reservado para Rodapé 3">
            <a:extLst>
              <a:ext uri="{FF2B5EF4-FFF2-40B4-BE49-F238E27FC236}">
                <a16:creationId xmlns:a16="http://schemas.microsoft.com/office/drawing/2014/main" xmlns="" id="{0D2F95FA-CBDE-4096-8F83-B24E63718EA1}"/>
              </a:ext>
            </a:extLst>
          </p:cNvPr>
          <p:cNvSpPr>
            <a:spLocks noGrp="1"/>
          </p:cNvSpPr>
          <p:nvPr>
            <p:ph type="ftr" sz="quarter" idx="11"/>
          </p:nvPr>
        </p:nvSpPr>
        <p:spPr/>
        <p:txBody>
          <a:bodyPr/>
          <a:lstStyle/>
          <a:p>
            <a:r>
              <a:rPr lang="pt-BR"/>
              <a:t>Dra. Michele Oliveira Esparrinha Guimarães </a:t>
            </a:r>
            <a:endParaRPr lang="en-US" dirty="0"/>
          </a:p>
        </p:txBody>
      </p:sp>
    </p:spTree>
    <p:extLst>
      <p:ext uri="{BB962C8B-B14F-4D97-AF65-F5344CB8AC3E}">
        <p14:creationId xmlns:p14="http://schemas.microsoft.com/office/powerpoint/2010/main" val="267180775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021FB208-DF61-441C-A175-FE143BEBF85F}"/>
              </a:ext>
            </a:extLst>
          </p:cNvPr>
          <p:cNvSpPr>
            <a:spLocks noGrp="1"/>
          </p:cNvSpPr>
          <p:nvPr>
            <p:ph type="title"/>
          </p:nvPr>
        </p:nvSpPr>
        <p:spPr/>
        <p:txBody>
          <a:bodyPr>
            <a:normAutofit/>
          </a:bodyPr>
          <a:lstStyle/>
          <a:p>
            <a:r>
              <a:rPr lang="pt-BR" sz="5400" dirty="0"/>
              <a:t>RAZÕES FINAIS</a:t>
            </a:r>
          </a:p>
        </p:txBody>
      </p:sp>
      <p:sp>
        <p:nvSpPr>
          <p:cNvPr id="3" name="Espaço Reservado para Conteúdo 2">
            <a:extLst>
              <a:ext uri="{FF2B5EF4-FFF2-40B4-BE49-F238E27FC236}">
                <a16:creationId xmlns:a16="http://schemas.microsoft.com/office/drawing/2014/main" xmlns="" id="{A138D477-A17C-40FD-9F03-0176170D8EA8}"/>
              </a:ext>
            </a:extLst>
          </p:cNvPr>
          <p:cNvSpPr>
            <a:spLocks noGrp="1"/>
          </p:cNvSpPr>
          <p:nvPr>
            <p:ph idx="1"/>
          </p:nvPr>
        </p:nvSpPr>
        <p:spPr/>
        <p:txBody>
          <a:bodyPr/>
          <a:lstStyle/>
          <a:p>
            <a:pPr algn="just"/>
            <a:endParaRPr lang="pt-BR" dirty="0"/>
          </a:p>
          <a:p>
            <a:pPr algn="just"/>
            <a:r>
              <a:rPr lang="pt-BR" dirty="0"/>
              <a:t>Ao final da audiência o juiz vai dizer: Razoes finais orais ou remissivas?</a:t>
            </a:r>
          </a:p>
          <a:p>
            <a:pPr marL="0" indent="0" algn="just">
              <a:buNone/>
            </a:pPr>
            <a:r>
              <a:rPr lang="pt-BR" dirty="0"/>
              <a:t>        Responda: Escritas!</a:t>
            </a:r>
          </a:p>
          <a:p>
            <a:pPr algn="just"/>
            <a:r>
              <a:rPr lang="pt-BR" dirty="0"/>
              <a:t>Motivo: muitas vezes as razoes finais são toda a diferença no processo. Protestos em audiência que não forem reiterados em razoes finais podem ser tidos como insuficientes:  (pegar jurisprudência)</a:t>
            </a:r>
          </a:p>
          <a:p>
            <a:pPr algn="just"/>
            <a:r>
              <a:rPr lang="pt-BR" dirty="0"/>
              <a:t>- Se o Juiz estiver de bom humor, vai te dar algum prazo para apresentar as razoes finais. Se não estiver (já que não tem previsão legal), vai dizer para você fazer razoes finais Orais, pelo prazo de 20 minutos.</a:t>
            </a:r>
          </a:p>
          <a:p>
            <a:pPr algn="just"/>
            <a:endParaRPr lang="pt-BR" dirty="0"/>
          </a:p>
          <a:p>
            <a:endParaRPr lang="pt-BR" dirty="0"/>
          </a:p>
        </p:txBody>
      </p:sp>
      <p:sp>
        <p:nvSpPr>
          <p:cNvPr id="4" name="Espaço Reservado para Rodapé 3">
            <a:extLst>
              <a:ext uri="{FF2B5EF4-FFF2-40B4-BE49-F238E27FC236}">
                <a16:creationId xmlns:a16="http://schemas.microsoft.com/office/drawing/2014/main" xmlns="" id="{F6BA20C1-5082-4E01-8708-2A46C291B981}"/>
              </a:ext>
            </a:extLst>
          </p:cNvPr>
          <p:cNvSpPr>
            <a:spLocks noGrp="1"/>
          </p:cNvSpPr>
          <p:nvPr>
            <p:ph type="ftr" sz="quarter" idx="11"/>
          </p:nvPr>
        </p:nvSpPr>
        <p:spPr/>
        <p:txBody>
          <a:bodyPr/>
          <a:lstStyle/>
          <a:p>
            <a:r>
              <a:rPr lang="pt-BR"/>
              <a:t>Dra. Michele Oliveira Esparrinha Guimarães </a:t>
            </a:r>
            <a:endParaRPr lang="en-US" dirty="0"/>
          </a:p>
        </p:txBody>
      </p:sp>
    </p:spTree>
    <p:extLst>
      <p:ext uri="{BB962C8B-B14F-4D97-AF65-F5344CB8AC3E}">
        <p14:creationId xmlns:p14="http://schemas.microsoft.com/office/powerpoint/2010/main" val="239117999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DA89E35B-5B6E-44C1-A278-973311B6E4CE}"/>
              </a:ext>
            </a:extLst>
          </p:cNvPr>
          <p:cNvSpPr>
            <a:spLocks noGrp="1"/>
          </p:cNvSpPr>
          <p:nvPr>
            <p:ph type="title"/>
          </p:nvPr>
        </p:nvSpPr>
        <p:spPr/>
        <p:txBody>
          <a:bodyPr>
            <a:normAutofit/>
          </a:bodyPr>
          <a:lstStyle/>
          <a:p>
            <a:r>
              <a:rPr lang="pt-BR" sz="5400" dirty="0"/>
              <a:t>SENTENÇA</a:t>
            </a:r>
          </a:p>
        </p:txBody>
      </p:sp>
      <p:sp>
        <p:nvSpPr>
          <p:cNvPr id="3" name="Espaço Reservado para Conteúdo 2">
            <a:extLst>
              <a:ext uri="{FF2B5EF4-FFF2-40B4-BE49-F238E27FC236}">
                <a16:creationId xmlns:a16="http://schemas.microsoft.com/office/drawing/2014/main" xmlns="" id="{26C26FEE-CA03-4766-8010-3D36343D2ABD}"/>
              </a:ext>
            </a:extLst>
          </p:cNvPr>
          <p:cNvSpPr>
            <a:spLocks noGrp="1"/>
          </p:cNvSpPr>
          <p:nvPr>
            <p:ph idx="1"/>
          </p:nvPr>
        </p:nvSpPr>
        <p:spPr/>
        <p:txBody>
          <a:bodyPr>
            <a:normAutofit/>
          </a:bodyPr>
          <a:lstStyle/>
          <a:p>
            <a:pPr marL="0" indent="0" algn="just">
              <a:buNone/>
            </a:pPr>
            <a:endParaRPr lang="pt-BR" i="1" dirty="0"/>
          </a:p>
          <a:p>
            <a:r>
              <a:rPr lang="pt-BR" b="1" i="1" dirty="0"/>
              <a:t>Súmula nº 197 do TST:</a:t>
            </a:r>
            <a:endParaRPr lang="pt-BR" i="1" dirty="0"/>
          </a:p>
          <a:p>
            <a:pPr marL="0" indent="0">
              <a:buNone/>
            </a:pPr>
            <a:r>
              <a:rPr lang="pt-BR" b="1" i="1" dirty="0"/>
              <a:t>PRAZO (mantida) - Res. 121/2003, DJ 19, 20 e 21.11.2003</a:t>
            </a:r>
            <a:r>
              <a:rPr lang="pt-BR" i="1" dirty="0"/>
              <a:t>O prazo para recurso da parte que, intimada, não comparecer à audiência em prosseguimento para a prolação da sentença conta-se de sua publicação.</a:t>
            </a:r>
            <a:endParaRPr lang="pt-BR" dirty="0"/>
          </a:p>
          <a:p>
            <a:pPr algn="just"/>
            <a:r>
              <a:rPr lang="pt-BR" dirty="0"/>
              <a:t>Diário oficial.</a:t>
            </a:r>
          </a:p>
          <a:p>
            <a:pPr marL="0" indent="0" algn="just">
              <a:buNone/>
            </a:pPr>
            <a:endParaRPr lang="pt-BR" dirty="0"/>
          </a:p>
          <a:p>
            <a:pPr algn="just"/>
            <a:r>
              <a:rPr lang="pt-BR" dirty="0"/>
              <a:t>Ler a sentença toda, varias vezes, bater cada tópico com a sua tese. </a:t>
            </a:r>
          </a:p>
          <a:p>
            <a:pPr marL="0" indent="0" algn="just">
              <a:buNone/>
            </a:pPr>
            <a:endParaRPr lang="pt-BR" dirty="0"/>
          </a:p>
          <a:p>
            <a:pPr algn="just"/>
            <a:r>
              <a:rPr lang="pt-BR" dirty="0"/>
              <a:t>- Agendar prazo de ED e de RO, sempre. </a:t>
            </a:r>
          </a:p>
          <a:p>
            <a:endParaRPr lang="pt-BR" dirty="0"/>
          </a:p>
        </p:txBody>
      </p:sp>
      <p:sp>
        <p:nvSpPr>
          <p:cNvPr id="4" name="Espaço Reservado para Rodapé 3">
            <a:extLst>
              <a:ext uri="{FF2B5EF4-FFF2-40B4-BE49-F238E27FC236}">
                <a16:creationId xmlns:a16="http://schemas.microsoft.com/office/drawing/2014/main" xmlns="" id="{92F3AEE3-95F3-4507-BC1D-C3A22A637EE9}"/>
              </a:ext>
            </a:extLst>
          </p:cNvPr>
          <p:cNvSpPr>
            <a:spLocks noGrp="1"/>
          </p:cNvSpPr>
          <p:nvPr>
            <p:ph type="ftr" sz="quarter" idx="11"/>
          </p:nvPr>
        </p:nvSpPr>
        <p:spPr/>
        <p:txBody>
          <a:bodyPr/>
          <a:lstStyle/>
          <a:p>
            <a:r>
              <a:rPr lang="pt-BR"/>
              <a:t>Dra. Michele Oliveira Esparrinha Guimarães </a:t>
            </a:r>
            <a:endParaRPr lang="en-US" dirty="0"/>
          </a:p>
        </p:txBody>
      </p:sp>
    </p:spTree>
    <p:extLst>
      <p:ext uri="{BB962C8B-B14F-4D97-AF65-F5344CB8AC3E}">
        <p14:creationId xmlns:p14="http://schemas.microsoft.com/office/powerpoint/2010/main" val="193092438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9BB83F81-35D5-4589-966F-D571E51BDE4E}"/>
              </a:ext>
            </a:extLst>
          </p:cNvPr>
          <p:cNvSpPr>
            <a:spLocks noGrp="1"/>
          </p:cNvSpPr>
          <p:nvPr>
            <p:ph type="title"/>
          </p:nvPr>
        </p:nvSpPr>
        <p:spPr/>
        <p:txBody>
          <a:bodyPr>
            <a:normAutofit/>
          </a:bodyPr>
          <a:lstStyle/>
          <a:p>
            <a:r>
              <a:rPr lang="pt-BR" sz="5400" dirty="0"/>
              <a:t>RECURSO ORDINÁRIO</a:t>
            </a:r>
          </a:p>
        </p:txBody>
      </p:sp>
      <p:sp>
        <p:nvSpPr>
          <p:cNvPr id="3" name="Espaço Reservado para Conteúdo 2">
            <a:extLst>
              <a:ext uri="{FF2B5EF4-FFF2-40B4-BE49-F238E27FC236}">
                <a16:creationId xmlns:a16="http://schemas.microsoft.com/office/drawing/2014/main" xmlns="" id="{06E116CF-CB94-4230-8217-06F499F5FA28}"/>
              </a:ext>
            </a:extLst>
          </p:cNvPr>
          <p:cNvSpPr>
            <a:spLocks noGrp="1"/>
          </p:cNvSpPr>
          <p:nvPr>
            <p:ph idx="1"/>
          </p:nvPr>
        </p:nvSpPr>
        <p:spPr/>
        <p:txBody>
          <a:bodyPr>
            <a:normAutofit fontScale="55000" lnSpcReduction="20000"/>
          </a:bodyPr>
          <a:lstStyle/>
          <a:p>
            <a:r>
              <a:rPr lang="pt-BR" dirty="0"/>
              <a:t>-</a:t>
            </a:r>
            <a:r>
              <a:rPr lang="pt-BR" sz="2200" i="1" dirty="0">
                <a:solidFill>
                  <a:schemeClr val="tx1"/>
                </a:solidFill>
              </a:rPr>
              <a:t>Art. 895 - </a:t>
            </a:r>
            <a:r>
              <a:rPr lang="pt-BR" sz="2200" b="1" i="1" dirty="0">
                <a:solidFill>
                  <a:schemeClr val="tx1"/>
                </a:solidFill>
              </a:rPr>
              <a:t>Cabe recurso ordinário para a instância superior:             </a:t>
            </a:r>
            <a:r>
              <a:rPr lang="pt-BR" sz="2200" i="1" dirty="0">
                <a:solidFill>
                  <a:schemeClr val="tx1"/>
                </a:solidFill>
              </a:rPr>
              <a:t>        </a:t>
            </a:r>
            <a:endParaRPr lang="pt-BR" sz="2200" dirty="0">
              <a:solidFill>
                <a:schemeClr val="tx1"/>
              </a:solidFill>
            </a:endParaRPr>
          </a:p>
          <a:p>
            <a:r>
              <a:rPr lang="pt-BR" sz="2200" i="1" dirty="0" err="1">
                <a:solidFill>
                  <a:schemeClr val="tx1"/>
                </a:solidFill>
              </a:rPr>
              <a:t>I</a:t>
            </a:r>
            <a:r>
              <a:rPr lang="pt-BR" sz="2200" i="1" dirty="0">
                <a:solidFill>
                  <a:schemeClr val="tx1"/>
                </a:solidFill>
              </a:rPr>
              <a:t> - das decisões definitivas ou terminativas das Varas e Juízos, no prazo de 8 (oito) dias; e                          </a:t>
            </a:r>
            <a:endParaRPr lang="pt-BR" sz="2200" dirty="0">
              <a:solidFill>
                <a:schemeClr val="tx1"/>
              </a:solidFill>
            </a:endParaRPr>
          </a:p>
          <a:p>
            <a:r>
              <a:rPr lang="pt-BR" sz="2200" i="1" dirty="0">
                <a:solidFill>
                  <a:schemeClr val="tx1"/>
                </a:solidFill>
              </a:rPr>
              <a:t>II - das decisões definitivas ou terminativas dos Tribunais Regionais, em processos de sua competência originária, no prazo de 8 (oito) dias, quer nos dissídios individuais, quer nos dissídios coletivos.                  </a:t>
            </a:r>
            <a:endParaRPr lang="pt-BR" sz="2200" dirty="0">
              <a:solidFill>
                <a:schemeClr val="tx1"/>
              </a:solidFill>
            </a:endParaRPr>
          </a:p>
          <a:p>
            <a:r>
              <a:rPr lang="pt-BR" sz="2200" i="1" dirty="0">
                <a:solidFill>
                  <a:schemeClr val="tx1"/>
                </a:solidFill>
              </a:rPr>
              <a:t>§ 1º - Nas reclamações sujeitas ao procedimento sumaríssimo, o recurso ordinário:                          </a:t>
            </a:r>
            <a:endParaRPr lang="pt-BR" sz="2200" dirty="0">
              <a:solidFill>
                <a:schemeClr val="tx1"/>
              </a:solidFill>
            </a:endParaRPr>
          </a:p>
          <a:p>
            <a:r>
              <a:rPr lang="pt-BR" sz="2200" i="1" dirty="0" err="1">
                <a:solidFill>
                  <a:schemeClr val="tx1"/>
                </a:solidFill>
              </a:rPr>
              <a:t>I</a:t>
            </a:r>
            <a:r>
              <a:rPr lang="pt-BR" sz="2200" i="1" dirty="0">
                <a:solidFill>
                  <a:schemeClr val="tx1"/>
                </a:solidFill>
              </a:rPr>
              <a:t> - </a:t>
            </a:r>
            <a:r>
              <a:rPr lang="pt-BR" sz="2200" i="1" u="sng" dirty="0">
                <a:solidFill>
                  <a:schemeClr val="tx1"/>
                </a:solidFill>
                <a:hlinkClick r:id="rId2">
                  <a:extLst>
                    <a:ext uri="{A12FA001-AC4F-418D-AE19-62706E023703}">
                      <ahyp:hlinkClr xmlns:ahyp="http://schemas.microsoft.com/office/drawing/2018/hyperlinkcolor" xmlns="" val="tx"/>
                    </a:ext>
                  </a:extLst>
                </a:hlinkClick>
              </a:rPr>
              <a:t>(VETADO)</a:t>
            </a:r>
            <a:r>
              <a:rPr lang="pt-BR" sz="2200" i="1" dirty="0">
                <a:solidFill>
                  <a:schemeClr val="tx1"/>
                </a:solidFill>
              </a:rPr>
              <a:t>.                           </a:t>
            </a:r>
            <a:endParaRPr lang="pt-BR" sz="2200" dirty="0">
              <a:solidFill>
                <a:schemeClr val="tx1"/>
              </a:solidFill>
            </a:endParaRPr>
          </a:p>
          <a:p>
            <a:r>
              <a:rPr lang="pt-BR" sz="2200" i="1" dirty="0">
                <a:solidFill>
                  <a:schemeClr val="tx1"/>
                </a:solidFill>
              </a:rPr>
              <a:t>II - será imediatamente distribuído, uma vez recebido no Tribunal, devendo o relator liberá-lo no prazo máximo de dez dias, e a Secretaria do Tribunal ou Turma colocá-lo imediatamente em pauta para julgamento, sem revisor;                     </a:t>
            </a:r>
            <a:endParaRPr lang="pt-BR" sz="2200" dirty="0">
              <a:solidFill>
                <a:schemeClr val="tx1"/>
              </a:solidFill>
            </a:endParaRPr>
          </a:p>
          <a:p>
            <a:r>
              <a:rPr lang="pt-BR" sz="2200" i="1" dirty="0">
                <a:solidFill>
                  <a:schemeClr val="tx1"/>
                </a:solidFill>
              </a:rPr>
              <a:t>III - terá parecer oral do representante do Ministério Público presente à sessão de julgamento, se este entender necessário o parecer, com registro na certidão;                          </a:t>
            </a:r>
            <a:endParaRPr lang="pt-BR" sz="2200" dirty="0">
              <a:solidFill>
                <a:schemeClr val="tx1"/>
              </a:solidFill>
            </a:endParaRPr>
          </a:p>
          <a:p>
            <a:r>
              <a:rPr lang="pt-BR" sz="2200" i="1" dirty="0">
                <a:solidFill>
                  <a:schemeClr val="tx1"/>
                </a:solidFill>
              </a:rPr>
              <a:t>IV - terá acórdão consistente unicamente na certidão de julgamento, com a indicação suficiente do processo e parte dispositiva, e das razões de decidir do voto prevalente. Se a sentença for confirmada pelos próprios fundamentos, a certidão de julgamento, registrando tal circunstância, servirá de acórdão.                        </a:t>
            </a:r>
            <a:endParaRPr lang="pt-BR" sz="2200" dirty="0">
              <a:solidFill>
                <a:schemeClr val="tx1"/>
              </a:solidFill>
            </a:endParaRPr>
          </a:p>
          <a:p>
            <a:r>
              <a:rPr lang="pt-BR" sz="2200" i="1" dirty="0">
                <a:solidFill>
                  <a:schemeClr val="tx1"/>
                </a:solidFill>
              </a:rPr>
              <a:t>§ 2º Os Tribunais Regionais, divididos em Turmas, poderão designar Turma para o julgamento dos recursos ordinários interpostos das sentenças prolatadas nas demandas sujeitas ao procedimento sumaríssimo.                      </a:t>
            </a:r>
            <a:endParaRPr lang="pt-BR" sz="2200" dirty="0">
              <a:solidFill>
                <a:schemeClr val="tx1"/>
              </a:solidFill>
            </a:endParaRPr>
          </a:p>
          <a:p>
            <a:endParaRPr lang="pt-BR" dirty="0"/>
          </a:p>
          <a:p>
            <a:endParaRPr lang="pt-BR" dirty="0"/>
          </a:p>
        </p:txBody>
      </p:sp>
      <p:sp>
        <p:nvSpPr>
          <p:cNvPr id="4" name="Espaço Reservado para Rodapé 3">
            <a:extLst>
              <a:ext uri="{FF2B5EF4-FFF2-40B4-BE49-F238E27FC236}">
                <a16:creationId xmlns:a16="http://schemas.microsoft.com/office/drawing/2014/main" xmlns="" id="{F7B0F0EB-2EBD-4C68-9B1E-E6A96B1E0CB5}"/>
              </a:ext>
            </a:extLst>
          </p:cNvPr>
          <p:cNvSpPr>
            <a:spLocks noGrp="1"/>
          </p:cNvSpPr>
          <p:nvPr>
            <p:ph type="ftr" sz="quarter" idx="11"/>
          </p:nvPr>
        </p:nvSpPr>
        <p:spPr/>
        <p:txBody>
          <a:bodyPr/>
          <a:lstStyle/>
          <a:p>
            <a:r>
              <a:rPr lang="pt-BR"/>
              <a:t>Dra. Michele Oliveira Esparrinha Guimarães </a:t>
            </a:r>
            <a:endParaRPr lang="en-US" dirty="0"/>
          </a:p>
        </p:txBody>
      </p:sp>
    </p:spTree>
    <p:extLst>
      <p:ext uri="{BB962C8B-B14F-4D97-AF65-F5344CB8AC3E}">
        <p14:creationId xmlns:p14="http://schemas.microsoft.com/office/powerpoint/2010/main" val="321123614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DD60B30B-1459-462C-9417-6E774935D310}"/>
              </a:ext>
            </a:extLst>
          </p:cNvPr>
          <p:cNvSpPr>
            <a:spLocks noGrp="1"/>
          </p:cNvSpPr>
          <p:nvPr>
            <p:ph type="title"/>
          </p:nvPr>
        </p:nvSpPr>
        <p:spPr/>
        <p:txBody>
          <a:bodyPr>
            <a:normAutofit/>
          </a:bodyPr>
          <a:lstStyle/>
          <a:p>
            <a:r>
              <a:rPr lang="pt-BR" sz="5400" dirty="0"/>
              <a:t>SUSTENTAÇÃO ORAL </a:t>
            </a:r>
          </a:p>
        </p:txBody>
      </p:sp>
      <p:sp>
        <p:nvSpPr>
          <p:cNvPr id="3" name="Espaço Reservado para Conteúdo 2">
            <a:extLst>
              <a:ext uri="{FF2B5EF4-FFF2-40B4-BE49-F238E27FC236}">
                <a16:creationId xmlns:a16="http://schemas.microsoft.com/office/drawing/2014/main" xmlns="" id="{5525FBB0-CE19-4510-BA23-2C5C8D648E4F}"/>
              </a:ext>
            </a:extLst>
          </p:cNvPr>
          <p:cNvSpPr>
            <a:spLocks noGrp="1"/>
          </p:cNvSpPr>
          <p:nvPr>
            <p:ph idx="1"/>
          </p:nvPr>
        </p:nvSpPr>
        <p:spPr>
          <a:xfrm>
            <a:off x="2429821" y="2019300"/>
            <a:ext cx="8915400" cy="4002208"/>
          </a:xfrm>
        </p:spPr>
        <p:txBody>
          <a:bodyPr/>
          <a:lstStyle/>
          <a:p>
            <a:pPr algn="just"/>
            <a:r>
              <a:rPr lang="pt-BR" dirty="0"/>
              <a:t>Imprescindível apresentar memoriais ao menos ao relator e ao revisor;</a:t>
            </a:r>
          </a:p>
          <a:p>
            <a:pPr algn="just"/>
            <a:r>
              <a:rPr lang="pt-BR" dirty="0"/>
              <a:t>Geralmente tem que tem que fazer inscrição, ver norma de cada tribunal;</a:t>
            </a:r>
          </a:p>
          <a:p>
            <a:pPr algn="just"/>
            <a:r>
              <a:rPr lang="pt-BR" dirty="0"/>
              <a:t>Campinas: Usa toga, (eles emprestam), SP: Não usa toga;</a:t>
            </a:r>
          </a:p>
          <a:p>
            <a:pPr algn="just"/>
            <a:r>
              <a:rPr lang="pt-BR" dirty="0"/>
              <a:t>Em SP: o relator ou o presidente vai fazer a sugestão de voto, </a:t>
            </a:r>
          </a:p>
          <a:p>
            <a:pPr marL="0" indent="0" algn="just">
              <a:buNone/>
            </a:pPr>
            <a:r>
              <a:rPr lang="pt-BR" dirty="0"/>
              <a:t>Exemplo: Estou conhecendo o recurso da reclamada, e no mérito negando provimento, ou dando provimento parcial ....</a:t>
            </a:r>
          </a:p>
          <a:p>
            <a:pPr marL="0" indent="0" algn="just">
              <a:buNone/>
            </a:pPr>
            <a:r>
              <a:rPr lang="pt-BR" dirty="0"/>
              <a:t> “Tem interesse em sustentar ?”</a:t>
            </a:r>
          </a:p>
          <a:p>
            <a:pPr algn="just"/>
            <a:r>
              <a:rPr lang="pt-BR" dirty="0"/>
              <a:t> Caso o provimento seja parcial: perguntar se tem divergência, se todos concordam com a sugestão..</a:t>
            </a:r>
          </a:p>
          <a:p>
            <a:pPr algn="just"/>
            <a:r>
              <a:rPr lang="pt-BR" dirty="0"/>
              <a:t>Acórdão do segundo grau cabe: Embargos (sempre cabe),e Recurso de Revista.</a:t>
            </a:r>
          </a:p>
          <a:p>
            <a:endParaRPr lang="pt-BR" dirty="0"/>
          </a:p>
          <a:p>
            <a:pPr marL="0" indent="0">
              <a:buNone/>
            </a:pPr>
            <a:endParaRPr lang="pt-BR" dirty="0"/>
          </a:p>
          <a:p>
            <a:endParaRPr lang="pt-BR" dirty="0"/>
          </a:p>
          <a:p>
            <a:endParaRPr lang="pt-BR" dirty="0"/>
          </a:p>
        </p:txBody>
      </p:sp>
      <p:sp>
        <p:nvSpPr>
          <p:cNvPr id="4" name="Espaço Reservado para Rodapé 3">
            <a:extLst>
              <a:ext uri="{FF2B5EF4-FFF2-40B4-BE49-F238E27FC236}">
                <a16:creationId xmlns:a16="http://schemas.microsoft.com/office/drawing/2014/main" xmlns="" id="{8784E43C-B983-4364-92CB-E7BA42A90F7E}"/>
              </a:ext>
            </a:extLst>
          </p:cNvPr>
          <p:cNvSpPr>
            <a:spLocks noGrp="1"/>
          </p:cNvSpPr>
          <p:nvPr>
            <p:ph type="ftr" sz="quarter" idx="11"/>
          </p:nvPr>
        </p:nvSpPr>
        <p:spPr/>
        <p:txBody>
          <a:bodyPr/>
          <a:lstStyle/>
          <a:p>
            <a:r>
              <a:rPr lang="pt-BR"/>
              <a:t>Dra. Michele Oliveira Esparrinha Guimarães </a:t>
            </a:r>
            <a:endParaRPr lang="en-US" dirty="0"/>
          </a:p>
        </p:txBody>
      </p:sp>
    </p:spTree>
    <p:extLst>
      <p:ext uri="{BB962C8B-B14F-4D97-AF65-F5344CB8AC3E}">
        <p14:creationId xmlns:p14="http://schemas.microsoft.com/office/powerpoint/2010/main" val="46508286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9652069-3315-438D-957F-2507F5E07EDC}"/>
              </a:ext>
            </a:extLst>
          </p:cNvPr>
          <p:cNvSpPr>
            <a:spLocks noGrp="1"/>
          </p:cNvSpPr>
          <p:nvPr>
            <p:ph type="title"/>
          </p:nvPr>
        </p:nvSpPr>
        <p:spPr/>
        <p:txBody>
          <a:bodyPr>
            <a:normAutofit/>
          </a:bodyPr>
          <a:lstStyle/>
          <a:p>
            <a:r>
              <a:rPr lang="pt-BR" sz="5400" dirty="0"/>
              <a:t>RECURSO DE REVISTA</a:t>
            </a:r>
          </a:p>
        </p:txBody>
      </p:sp>
      <p:sp>
        <p:nvSpPr>
          <p:cNvPr id="3" name="Espaço Reservado para Conteúdo 2">
            <a:extLst>
              <a:ext uri="{FF2B5EF4-FFF2-40B4-BE49-F238E27FC236}">
                <a16:creationId xmlns:a16="http://schemas.microsoft.com/office/drawing/2014/main" xmlns="" id="{4A852ECB-F475-49FA-9B0E-FD7E9D8E19EF}"/>
              </a:ext>
            </a:extLst>
          </p:cNvPr>
          <p:cNvSpPr>
            <a:spLocks noGrp="1"/>
          </p:cNvSpPr>
          <p:nvPr>
            <p:ph idx="1"/>
          </p:nvPr>
        </p:nvSpPr>
        <p:spPr/>
        <p:txBody>
          <a:bodyPr/>
          <a:lstStyle/>
          <a:p>
            <a:pPr algn="just"/>
            <a:r>
              <a:rPr lang="pt-BR" u="sng" dirty="0"/>
              <a:t>Recurso “muito extraordinário”.</a:t>
            </a:r>
          </a:p>
          <a:p>
            <a:pPr marL="0" indent="0" algn="just">
              <a:buNone/>
            </a:pPr>
            <a:endParaRPr lang="pt-BR" dirty="0"/>
          </a:p>
          <a:p>
            <a:pPr algn="just"/>
            <a:r>
              <a:rPr lang="pt-BR" i="1" dirty="0"/>
              <a:t>Art. 896 - Cabe Recurso de Revista para Turma do Tribunal Superior do Trabalho das decisões proferidas em grau de recurso ordinário, em dissídio individual, pelos Tribunais Regionais do Trabalho, quando:                       </a:t>
            </a:r>
            <a:endParaRPr lang="pt-BR" dirty="0"/>
          </a:p>
          <a:p>
            <a:pPr algn="just"/>
            <a:r>
              <a:rPr lang="pt-BR" i="1" dirty="0"/>
              <a:t>13. a) derem ao mesmo dispositivo de lei federal interpretação diversa da que lhe houver dado outro Tribunal Regional do Trabalho, no seu Pleno ou Turma, ou a Seção de Dissídios Individuais do Tribunal Superior do Trabalho, ou contrariarem súmula de jurisprudência uniforme dessa Corte ou súmula vinculante do Supremo Tribunal Federal; ;                             </a:t>
            </a:r>
            <a:endParaRPr lang="pt-BR" dirty="0">
              <a:solidFill>
                <a:schemeClr val="tx1"/>
              </a:solidFill>
            </a:endParaRPr>
          </a:p>
          <a:p>
            <a:pPr marL="0" indent="0">
              <a:buNone/>
            </a:pPr>
            <a:endParaRPr lang="pt-BR" dirty="0">
              <a:solidFill>
                <a:schemeClr val="tx1"/>
              </a:solidFill>
            </a:endParaRPr>
          </a:p>
          <a:p>
            <a:endParaRPr lang="pt-BR" dirty="0"/>
          </a:p>
        </p:txBody>
      </p:sp>
      <p:sp>
        <p:nvSpPr>
          <p:cNvPr id="4" name="Espaço Reservado para Rodapé 3">
            <a:extLst>
              <a:ext uri="{FF2B5EF4-FFF2-40B4-BE49-F238E27FC236}">
                <a16:creationId xmlns:a16="http://schemas.microsoft.com/office/drawing/2014/main" xmlns="" id="{DB781626-8947-4E7F-94D6-01CBB7442F88}"/>
              </a:ext>
            </a:extLst>
          </p:cNvPr>
          <p:cNvSpPr>
            <a:spLocks noGrp="1"/>
          </p:cNvSpPr>
          <p:nvPr>
            <p:ph type="ftr" sz="quarter" idx="11"/>
          </p:nvPr>
        </p:nvSpPr>
        <p:spPr/>
        <p:txBody>
          <a:bodyPr/>
          <a:lstStyle/>
          <a:p>
            <a:r>
              <a:rPr lang="pt-BR"/>
              <a:t>Dra. Michele Oliveira Esparrinha Guimarães </a:t>
            </a:r>
            <a:endParaRPr lang="en-US" dirty="0"/>
          </a:p>
        </p:txBody>
      </p:sp>
    </p:spTree>
    <p:extLst>
      <p:ext uri="{BB962C8B-B14F-4D97-AF65-F5344CB8AC3E}">
        <p14:creationId xmlns:p14="http://schemas.microsoft.com/office/powerpoint/2010/main" val="278828578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xmlns="" id="{C25805F1-69BB-4E61-B460-9B9A09F643CE}"/>
              </a:ext>
            </a:extLst>
          </p:cNvPr>
          <p:cNvSpPr>
            <a:spLocks noGrp="1"/>
          </p:cNvSpPr>
          <p:nvPr>
            <p:ph idx="1"/>
          </p:nvPr>
        </p:nvSpPr>
        <p:spPr>
          <a:xfrm>
            <a:off x="2589212" y="520117"/>
            <a:ext cx="8915400" cy="5391105"/>
          </a:xfrm>
        </p:spPr>
        <p:txBody>
          <a:bodyPr/>
          <a:lstStyle/>
          <a:p>
            <a:pPr algn="just"/>
            <a:r>
              <a:rPr lang="pt-BR" i="1" dirty="0">
                <a:solidFill>
                  <a:schemeClr val="tx1"/>
                </a:solidFill>
              </a:rPr>
              <a:t>14. b) derem ao mesmo dispositivo de lei estadual, Convenção Coletiva de Trabalho, Acordo Coletivo, sentença normativa ou regulamento empresarial de observância obrigatória em área territorial que exceda a jurisdição do Tribunal Regional prolator da decisão recorrida, interpretação divergente, na forma da alínea a;         </a:t>
            </a:r>
            <a:endParaRPr lang="pt-BR" i="1" u="sng" dirty="0">
              <a:solidFill>
                <a:schemeClr val="tx1"/>
              </a:solidFill>
            </a:endParaRPr>
          </a:p>
          <a:p>
            <a:pPr algn="just"/>
            <a:endParaRPr lang="pt-BR" i="1" dirty="0">
              <a:solidFill>
                <a:schemeClr val="tx1"/>
              </a:solidFill>
            </a:endParaRPr>
          </a:p>
          <a:p>
            <a:pPr algn="just"/>
            <a:r>
              <a:rPr lang="pt-BR" i="1" dirty="0">
                <a:solidFill>
                  <a:schemeClr val="tx1"/>
                </a:solidFill>
              </a:rPr>
              <a:t>15. c) proferidas com violação literal de disposição de lei federal ou afronta direta e literal à Constituição Federal.                   </a:t>
            </a:r>
            <a:endParaRPr lang="pt-BR" i="1" u="sng" dirty="0">
              <a:solidFill>
                <a:schemeClr val="tx1"/>
              </a:solidFill>
            </a:endParaRPr>
          </a:p>
          <a:p>
            <a:pPr algn="just">
              <a:buFont typeface="Arial" panose="020B0604020202020204" pitchFamily="34" charset="0"/>
              <a:buChar char="•"/>
            </a:pPr>
            <a:endParaRPr lang="pt-BR" i="1" dirty="0">
              <a:solidFill>
                <a:schemeClr val="tx1"/>
              </a:solidFill>
            </a:endParaRPr>
          </a:p>
          <a:p>
            <a:pPr algn="just">
              <a:buFont typeface="Arial" panose="020B0604020202020204" pitchFamily="34" charset="0"/>
              <a:buChar char="•"/>
            </a:pPr>
            <a:r>
              <a:rPr lang="pt-BR" i="1" dirty="0">
                <a:solidFill>
                  <a:schemeClr val="tx1"/>
                </a:solidFill>
              </a:rPr>
              <a:t>1</a:t>
            </a:r>
            <a:r>
              <a:rPr lang="pt-BR" i="1" baseline="30000" dirty="0">
                <a:solidFill>
                  <a:schemeClr val="tx1"/>
                </a:solidFill>
              </a:rPr>
              <a:t>o</a:t>
            </a:r>
            <a:r>
              <a:rPr lang="pt-BR" i="1" dirty="0">
                <a:solidFill>
                  <a:schemeClr val="tx1"/>
                </a:solidFill>
              </a:rPr>
              <a:t> O recurso de revista, dotado de efeito apenas devolutivo, será interposto perante o Presidente do Tribunal Regional do Trabalho, que, por decisão fundamentada, poderá recebê-lo ou denegá-lo.                            </a:t>
            </a:r>
            <a:endParaRPr lang="pt-BR" dirty="0">
              <a:solidFill>
                <a:schemeClr val="tx1"/>
              </a:solidFill>
            </a:endParaRPr>
          </a:p>
          <a:p>
            <a:endParaRPr lang="pt-BR" dirty="0"/>
          </a:p>
          <a:p>
            <a:pPr marL="0" indent="0">
              <a:buNone/>
            </a:pPr>
            <a:endParaRPr lang="pt-BR" dirty="0"/>
          </a:p>
        </p:txBody>
      </p:sp>
      <p:sp>
        <p:nvSpPr>
          <p:cNvPr id="4" name="Espaço Reservado para Rodapé 3">
            <a:extLst>
              <a:ext uri="{FF2B5EF4-FFF2-40B4-BE49-F238E27FC236}">
                <a16:creationId xmlns:a16="http://schemas.microsoft.com/office/drawing/2014/main" xmlns="" id="{6DFCED2C-CD6B-4E00-A446-1EEB15790C0E}"/>
              </a:ext>
            </a:extLst>
          </p:cNvPr>
          <p:cNvSpPr>
            <a:spLocks noGrp="1"/>
          </p:cNvSpPr>
          <p:nvPr>
            <p:ph type="ftr" sz="quarter" idx="11"/>
          </p:nvPr>
        </p:nvSpPr>
        <p:spPr/>
        <p:txBody>
          <a:bodyPr/>
          <a:lstStyle/>
          <a:p>
            <a:r>
              <a:rPr lang="pt-BR"/>
              <a:t>Dra. Michele Oliveira Esparrinha Guimarães </a:t>
            </a:r>
            <a:endParaRPr lang="en-US" dirty="0"/>
          </a:p>
        </p:txBody>
      </p:sp>
    </p:spTree>
    <p:extLst>
      <p:ext uri="{BB962C8B-B14F-4D97-AF65-F5344CB8AC3E}">
        <p14:creationId xmlns:p14="http://schemas.microsoft.com/office/powerpoint/2010/main" val="407993260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xmlns="" id="{DF9272D6-1719-41A7-943B-5E3DBA9ACD71}"/>
              </a:ext>
            </a:extLst>
          </p:cNvPr>
          <p:cNvSpPr>
            <a:spLocks noGrp="1"/>
          </p:cNvSpPr>
          <p:nvPr>
            <p:ph idx="1"/>
          </p:nvPr>
        </p:nvSpPr>
        <p:spPr>
          <a:xfrm>
            <a:off x="2589211" y="357067"/>
            <a:ext cx="9205709" cy="5554155"/>
          </a:xfrm>
        </p:spPr>
        <p:txBody>
          <a:bodyPr/>
          <a:lstStyle/>
          <a:p>
            <a:endParaRPr lang="pt-BR" i="1" dirty="0"/>
          </a:p>
          <a:p>
            <a:pPr algn="just"/>
            <a:r>
              <a:rPr lang="pt-BR" i="1" dirty="0">
                <a:solidFill>
                  <a:schemeClr val="tx1"/>
                </a:solidFill>
              </a:rPr>
              <a:t>1</a:t>
            </a:r>
            <a:r>
              <a:rPr lang="pt-BR" i="1" baseline="30000" dirty="0">
                <a:solidFill>
                  <a:schemeClr val="tx1"/>
                </a:solidFill>
              </a:rPr>
              <a:t>o</a:t>
            </a:r>
            <a:r>
              <a:rPr lang="pt-BR" i="1" dirty="0">
                <a:solidFill>
                  <a:schemeClr val="tx1"/>
                </a:solidFill>
              </a:rPr>
              <a:t>-A. Sob pena de não conhecimento, é ônus da parte:                                 </a:t>
            </a:r>
            <a:r>
              <a:rPr lang="pt-BR" i="1" u="sng" dirty="0">
                <a:solidFill>
                  <a:schemeClr val="tx1"/>
                </a:solidFill>
                <a:hlinkClick r:id="rId2">
                  <a:extLst>
                    <a:ext uri="{A12FA001-AC4F-418D-AE19-62706E023703}">
                      <ahyp:hlinkClr xmlns:ahyp="http://schemas.microsoft.com/office/drawing/2018/hyperlinkcolor" xmlns="" val="tx"/>
                    </a:ext>
                  </a:extLst>
                </a:hlinkClick>
              </a:rPr>
              <a:t>(Incluído pela Lei nº 13.015, de 2014)</a:t>
            </a:r>
            <a:endParaRPr lang="pt-BR" i="1" u="sng" dirty="0">
              <a:solidFill>
                <a:schemeClr val="tx1"/>
              </a:solidFill>
            </a:endParaRPr>
          </a:p>
          <a:p>
            <a:pPr marL="0" indent="0" algn="just">
              <a:buNone/>
            </a:pPr>
            <a:endParaRPr lang="pt-BR" dirty="0">
              <a:solidFill>
                <a:schemeClr val="tx1"/>
              </a:solidFill>
            </a:endParaRPr>
          </a:p>
          <a:p>
            <a:pPr algn="just">
              <a:buFont typeface="Arial" panose="020B0604020202020204" pitchFamily="34" charset="0"/>
              <a:buChar char="•"/>
            </a:pPr>
            <a:r>
              <a:rPr lang="pt-BR" i="1" dirty="0">
                <a:solidFill>
                  <a:schemeClr val="tx1"/>
                </a:solidFill>
              </a:rPr>
              <a:t>I - indicar o trecho da decisão recorrida que consubstancia o prequestionamento da controvérsia objeto do recurso de revista;                                </a:t>
            </a:r>
            <a:r>
              <a:rPr lang="pt-BR" i="1" u="sng" dirty="0">
                <a:solidFill>
                  <a:schemeClr val="tx1"/>
                </a:solidFill>
                <a:hlinkClick r:id="rId2">
                  <a:extLst>
                    <a:ext uri="{A12FA001-AC4F-418D-AE19-62706E023703}">
                      <ahyp:hlinkClr xmlns:ahyp="http://schemas.microsoft.com/office/drawing/2018/hyperlinkcolor" xmlns="" val="tx"/>
                    </a:ext>
                  </a:extLst>
                </a:hlinkClick>
              </a:rPr>
              <a:t>(Incluído pela Lei nº 13.015, de 2014)</a:t>
            </a:r>
            <a:endParaRPr lang="pt-BR" dirty="0">
              <a:solidFill>
                <a:schemeClr val="tx1"/>
              </a:solidFill>
            </a:endParaRPr>
          </a:p>
          <a:p>
            <a:pPr algn="just">
              <a:buFont typeface="Arial" panose="020B0604020202020204" pitchFamily="34" charset="0"/>
              <a:buChar char="•"/>
            </a:pPr>
            <a:r>
              <a:rPr lang="pt-BR" i="1" dirty="0">
                <a:solidFill>
                  <a:schemeClr val="tx1"/>
                </a:solidFill>
              </a:rPr>
              <a:t>II - indicar, de forma explícita e fundamentada, contrariedade a dispositivo de lei, súmula ou orientação jurisprudencial do Tribunal Superior do Trabalho que conflite com a decisão regional;                             </a:t>
            </a:r>
            <a:r>
              <a:rPr lang="pt-BR" i="1" u="sng" dirty="0">
                <a:solidFill>
                  <a:schemeClr val="tx1"/>
                </a:solidFill>
                <a:hlinkClick r:id="rId2">
                  <a:extLst>
                    <a:ext uri="{A12FA001-AC4F-418D-AE19-62706E023703}">
                      <ahyp:hlinkClr xmlns:ahyp="http://schemas.microsoft.com/office/drawing/2018/hyperlinkcolor" xmlns="" val="tx"/>
                    </a:ext>
                  </a:extLst>
                </a:hlinkClick>
              </a:rPr>
              <a:t>(Incluído pela Lei nº 13.015, de 2014)</a:t>
            </a:r>
            <a:endParaRPr lang="pt-BR" dirty="0">
              <a:solidFill>
                <a:schemeClr val="tx1"/>
              </a:solidFill>
            </a:endParaRPr>
          </a:p>
          <a:p>
            <a:pPr algn="just">
              <a:buFont typeface="Arial" panose="020B0604020202020204" pitchFamily="34" charset="0"/>
              <a:buChar char="•"/>
            </a:pPr>
            <a:r>
              <a:rPr lang="pt-BR" i="1" dirty="0">
                <a:solidFill>
                  <a:schemeClr val="tx1"/>
                </a:solidFill>
              </a:rPr>
              <a:t>III - expor as razões do pedido de reforma, impugnando todos os fundamentos jurídicos da decisão recorrida, inclusive mediante demonstração analítica de cada dispositivo de lei, da Constituição Federal, de súmula ou orientação jurisprudencial cuja contrariedade aponte.                               </a:t>
            </a:r>
            <a:r>
              <a:rPr lang="pt-BR" i="1" u="sng" dirty="0">
                <a:solidFill>
                  <a:schemeClr val="tx1"/>
                </a:solidFill>
                <a:hlinkClick r:id="rId2">
                  <a:extLst>
                    <a:ext uri="{A12FA001-AC4F-418D-AE19-62706E023703}">
                      <ahyp:hlinkClr xmlns:ahyp="http://schemas.microsoft.com/office/drawing/2018/hyperlinkcolor" xmlns="" val="tx"/>
                    </a:ext>
                  </a:extLst>
                </a:hlinkClick>
              </a:rPr>
              <a:t>(Incluído pela Lei nº 13.015, de 2014)</a:t>
            </a:r>
            <a:endParaRPr lang="pt-BR" dirty="0">
              <a:solidFill>
                <a:schemeClr val="tx1"/>
              </a:solidFill>
            </a:endParaRPr>
          </a:p>
          <a:p>
            <a:endParaRPr lang="pt-BR" dirty="0"/>
          </a:p>
        </p:txBody>
      </p:sp>
      <p:sp>
        <p:nvSpPr>
          <p:cNvPr id="4" name="Espaço Reservado para Rodapé 3">
            <a:extLst>
              <a:ext uri="{FF2B5EF4-FFF2-40B4-BE49-F238E27FC236}">
                <a16:creationId xmlns:a16="http://schemas.microsoft.com/office/drawing/2014/main" xmlns="" id="{2DB46BB2-266B-47DD-9566-101C0005484F}"/>
              </a:ext>
            </a:extLst>
          </p:cNvPr>
          <p:cNvSpPr>
            <a:spLocks noGrp="1"/>
          </p:cNvSpPr>
          <p:nvPr>
            <p:ph type="ftr" sz="quarter" idx="11"/>
          </p:nvPr>
        </p:nvSpPr>
        <p:spPr/>
        <p:txBody>
          <a:bodyPr/>
          <a:lstStyle/>
          <a:p>
            <a:r>
              <a:rPr lang="pt-BR"/>
              <a:t>Dra. Michele Oliveira Esparrinha Guimarães </a:t>
            </a:r>
            <a:endParaRPr lang="en-US" dirty="0"/>
          </a:p>
        </p:txBody>
      </p:sp>
    </p:spTree>
    <p:extLst>
      <p:ext uri="{BB962C8B-B14F-4D97-AF65-F5344CB8AC3E}">
        <p14:creationId xmlns:p14="http://schemas.microsoft.com/office/powerpoint/2010/main" val="105870783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xmlns="" id="{774C1C77-C1BF-4DA6-9F75-6B125140FF4D}"/>
              </a:ext>
            </a:extLst>
          </p:cNvPr>
          <p:cNvSpPr>
            <a:spLocks noGrp="1"/>
          </p:cNvSpPr>
          <p:nvPr>
            <p:ph idx="1"/>
          </p:nvPr>
        </p:nvSpPr>
        <p:spPr>
          <a:xfrm>
            <a:off x="2589211" y="469783"/>
            <a:ext cx="9121819" cy="5441439"/>
          </a:xfrm>
        </p:spPr>
        <p:txBody>
          <a:bodyPr/>
          <a:lstStyle/>
          <a:p>
            <a:pPr algn="just">
              <a:buFont typeface="Arial" panose="020B0604020202020204" pitchFamily="34" charset="0"/>
              <a:buChar char="•"/>
            </a:pPr>
            <a:r>
              <a:rPr lang="pt-BR" i="1" dirty="0">
                <a:solidFill>
                  <a:schemeClr val="tx1"/>
                </a:solidFill>
              </a:rPr>
              <a:t>IV - transcrever na peça recursal, no caso de suscitar preliminar de nulidade de julgado por negativa de prestação jurisdicional, o trecho dos embargos declaratórios em que foi pedido o pronunciamento do tribunal sobre questão veiculada no recurso ordinário e o trecho da decisão regional que rejeitou os embargos quanto ao pedido, para cotejo e verificação, de plano, da ocorrência da omissão.                         </a:t>
            </a:r>
            <a:r>
              <a:rPr lang="pt-BR" i="1" u="sng" dirty="0">
                <a:solidFill>
                  <a:schemeClr val="tx1"/>
                </a:solidFill>
                <a:hlinkClick r:id="rId2">
                  <a:extLst>
                    <a:ext uri="{A12FA001-AC4F-418D-AE19-62706E023703}">
                      <ahyp:hlinkClr xmlns:ahyp="http://schemas.microsoft.com/office/drawing/2018/hyperlinkcolor" xmlns="" val="tx"/>
                    </a:ext>
                  </a:extLst>
                </a:hlinkClick>
              </a:rPr>
              <a:t>(Incluído pela Lei nº 13.467, de 2017)</a:t>
            </a:r>
            <a:endParaRPr lang="pt-BR" dirty="0">
              <a:solidFill>
                <a:schemeClr val="tx1"/>
              </a:solidFill>
            </a:endParaRPr>
          </a:p>
          <a:p>
            <a:pPr algn="just"/>
            <a:r>
              <a:rPr lang="pt-BR" i="1" dirty="0">
                <a:solidFill>
                  <a:schemeClr val="tx1"/>
                </a:solidFill>
              </a:rPr>
              <a:t>2</a:t>
            </a:r>
            <a:r>
              <a:rPr lang="pt-BR" i="1" baseline="30000" dirty="0">
                <a:solidFill>
                  <a:schemeClr val="tx1"/>
                </a:solidFill>
              </a:rPr>
              <a:t>o</a:t>
            </a:r>
            <a:r>
              <a:rPr lang="pt-BR" i="1" dirty="0">
                <a:solidFill>
                  <a:schemeClr val="tx1"/>
                </a:solidFill>
              </a:rPr>
              <a:t> Das decisões proferidas pelos Tribunais Regionais do Trabalho ou por suas Turmas, em execução de sentença, inclusive em processo incidente de embargos de terceiro, não caberá Recurso de Revista, salvo na hipótese de ofensa direta e literal de norma da Constituição Federal.                           </a:t>
            </a:r>
            <a:r>
              <a:rPr lang="pt-BR" i="1" u="sng" dirty="0">
                <a:solidFill>
                  <a:schemeClr val="tx1"/>
                </a:solidFill>
                <a:hlinkClick r:id="rId3">
                  <a:extLst>
                    <a:ext uri="{A12FA001-AC4F-418D-AE19-62706E023703}">
                      <ahyp:hlinkClr xmlns:ahyp="http://schemas.microsoft.com/office/drawing/2018/hyperlinkcolor" xmlns="" val="tx"/>
                    </a:ext>
                  </a:extLst>
                </a:hlinkClick>
              </a:rPr>
              <a:t>(Redação dada pela Lei nº 9.756, de 1998)</a:t>
            </a:r>
            <a:endParaRPr lang="pt-BR" dirty="0">
              <a:solidFill>
                <a:schemeClr val="tx1"/>
              </a:solidFill>
            </a:endParaRPr>
          </a:p>
          <a:p>
            <a:pPr algn="just"/>
            <a:r>
              <a:rPr lang="pt-BR" i="1" dirty="0">
                <a:solidFill>
                  <a:schemeClr val="tx1"/>
                </a:solidFill>
              </a:rPr>
              <a:t>7</a:t>
            </a:r>
            <a:r>
              <a:rPr lang="pt-BR" i="1" baseline="30000" dirty="0">
                <a:solidFill>
                  <a:schemeClr val="tx1"/>
                </a:solidFill>
              </a:rPr>
              <a:t>o</a:t>
            </a:r>
            <a:r>
              <a:rPr lang="pt-BR" i="1" dirty="0">
                <a:solidFill>
                  <a:schemeClr val="tx1"/>
                </a:solidFill>
              </a:rPr>
              <a:t> A divergência apta a ensejar o recurso de revista deve ser atual, não se considerando como tal a ultrapassada por súmula do Tribunal Superior do Trabalho ou do Supremo Tribunal Federal, ou superada por iterativa e notória jurisprudência do Tribunal Superior do Trabalho.                           </a:t>
            </a:r>
            <a:r>
              <a:rPr lang="pt-BR" i="1" u="sng" dirty="0">
                <a:solidFill>
                  <a:schemeClr val="tx1"/>
                </a:solidFill>
                <a:hlinkClick r:id="rId4">
                  <a:extLst>
                    <a:ext uri="{A12FA001-AC4F-418D-AE19-62706E023703}">
                      <ahyp:hlinkClr xmlns:ahyp="http://schemas.microsoft.com/office/drawing/2018/hyperlinkcolor" xmlns="" val="tx"/>
                    </a:ext>
                  </a:extLst>
                </a:hlinkClick>
              </a:rPr>
              <a:t>(Incluído pela Lei nº 13.015, de 2014)</a:t>
            </a:r>
            <a:endParaRPr lang="pt-BR" dirty="0">
              <a:solidFill>
                <a:schemeClr val="tx1"/>
              </a:solidFill>
            </a:endParaRPr>
          </a:p>
          <a:p>
            <a:endParaRPr lang="pt-BR" dirty="0"/>
          </a:p>
        </p:txBody>
      </p:sp>
      <p:sp>
        <p:nvSpPr>
          <p:cNvPr id="4" name="Espaço Reservado para Rodapé 3">
            <a:extLst>
              <a:ext uri="{FF2B5EF4-FFF2-40B4-BE49-F238E27FC236}">
                <a16:creationId xmlns:a16="http://schemas.microsoft.com/office/drawing/2014/main" xmlns="" id="{D0E2DCD1-F1CA-4C95-958F-1ED3F35AFAE8}"/>
              </a:ext>
            </a:extLst>
          </p:cNvPr>
          <p:cNvSpPr>
            <a:spLocks noGrp="1"/>
          </p:cNvSpPr>
          <p:nvPr>
            <p:ph type="ftr" sz="quarter" idx="11"/>
          </p:nvPr>
        </p:nvSpPr>
        <p:spPr/>
        <p:txBody>
          <a:bodyPr/>
          <a:lstStyle/>
          <a:p>
            <a:r>
              <a:rPr lang="pt-BR"/>
              <a:t>Dra. Michele Oliveira Esparrinha Guimarães </a:t>
            </a:r>
            <a:endParaRPr lang="en-US" dirty="0"/>
          </a:p>
        </p:txBody>
      </p:sp>
    </p:spTree>
    <p:extLst>
      <p:ext uri="{BB962C8B-B14F-4D97-AF65-F5344CB8AC3E}">
        <p14:creationId xmlns:p14="http://schemas.microsoft.com/office/powerpoint/2010/main" val="109773967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xmlns="" id="{6FB83D06-433D-4F9A-B1D3-C1D2E1A6AB35}"/>
              </a:ext>
            </a:extLst>
          </p:cNvPr>
          <p:cNvSpPr>
            <a:spLocks noGrp="1"/>
          </p:cNvSpPr>
          <p:nvPr>
            <p:ph idx="1"/>
          </p:nvPr>
        </p:nvSpPr>
        <p:spPr>
          <a:xfrm>
            <a:off x="2589211" y="469783"/>
            <a:ext cx="9037929" cy="5441439"/>
          </a:xfrm>
        </p:spPr>
        <p:txBody>
          <a:bodyPr/>
          <a:lstStyle/>
          <a:p>
            <a:pPr algn="just"/>
            <a:r>
              <a:rPr lang="pt-BR" i="1" dirty="0">
                <a:solidFill>
                  <a:schemeClr val="tx1"/>
                </a:solidFill>
              </a:rPr>
              <a:t>8</a:t>
            </a:r>
            <a:r>
              <a:rPr lang="pt-BR" i="1" baseline="30000" dirty="0">
                <a:solidFill>
                  <a:schemeClr val="tx1"/>
                </a:solidFill>
              </a:rPr>
              <a:t>o</a:t>
            </a:r>
            <a:r>
              <a:rPr lang="pt-BR" i="1" dirty="0">
                <a:solidFill>
                  <a:schemeClr val="tx1"/>
                </a:solidFill>
              </a:rPr>
              <a:t> Quando o recurso fundar-se em dissenso de julgados, incumbe ao recorrente o ônus de produzir prova da divergência jurisprudencial, mediante certidão, cópia ou citação do repositório de jurisprudência, oficial ou credenciado, inclusive em mídia eletrônica, em que houver sido publicada a decisão divergente, ou ainda pela reprodução de julgado disponível na internet, com indicação da respectiva fonte, mencionando, em qualquer caso, as circunstâncias que identifiquem ou assemelhem os casos confrontados.                             </a:t>
            </a:r>
            <a:r>
              <a:rPr lang="pt-BR" i="1" u="sng" dirty="0">
                <a:solidFill>
                  <a:schemeClr val="tx1"/>
                </a:solidFill>
                <a:hlinkClick r:id="rId2">
                  <a:extLst>
                    <a:ext uri="{A12FA001-AC4F-418D-AE19-62706E023703}">
                      <ahyp:hlinkClr xmlns:ahyp="http://schemas.microsoft.com/office/drawing/2018/hyperlinkcolor" xmlns="" val="tx"/>
                    </a:ext>
                  </a:extLst>
                </a:hlinkClick>
              </a:rPr>
              <a:t>(Incluído pela Lei nº 13.015, de 2014)</a:t>
            </a:r>
            <a:endParaRPr lang="pt-BR" dirty="0">
              <a:solidFill>
                <a:schemeClr val="tx1"/>
              </a:solidFill>
            </a:endParaRPr>
          </a:p>
          <a:p>
            <a:pPr algn="just"/>
            <a:r>
              <a:rPr lang="pt-BR" i="1" dirty="0">
                <a:solidFill>
                  <a:schemeClr val="tx1"/>
                </a:solidFill>
              </a:rPr>
              <a:t>9</a:t>
            </a:r>
            <a:r>
              <a:rPr lang="pt-BR" i="1" baseline="30000" dirty="0">
                <a:solidFill>
                  <a:schemeClr val="tx1"/>
                </a:solidFill>
              </a:rPr>
              <a:t>o</a:t>
            </a:r>
            <a:r>
              <a:rPr lang="pt-BR" i="1" dirty="0">
                <a:solidFill>
                  <a:schemeClr val="tx1"/>
                </a:solidFill>
              </a:rPr>
              <a:t> Nas causas sujeitas ao procedimento sumaríssimo, somente será admitido recurso de revista por contrariedade a súmula de jurisprudência uniforme do Tribunal Superior do Trabalho ou a súmula vinculante do Supremo Tribunal Federal e por violação direta da Constituição Federal.                           </a:t>
            </a:r>
            <a:r>
              <a:rPr lang="pt-BR" i="1" u="sng" dirty="0">
                <a:solidFill>
                  <a:schemeClr val="tx1"/>
                </a:solidFill>
                <a:hlinkClick r:id="rId2">
                  <a:extLst>
                    <a:ext uri="{A12FA001-AC4F-418D-AE19-62706E023703}">
                      <ahyp:hlinkClr xmlns:ahyp="http://schemas.microsoft.com/office/drawing/2018/hyperlinkcolor" xmlns="" val="tx"/>
                    </a:ext>
                  </a:extLst>
                </a:hlinkClick>
              </a:rPr>
              <a:t>(Incluído pela Lei nº 13.015, de 2014)</a:t>
            </a:r>
            <a:endParaRPr lang="pt-BR" dirty="0">
              <a:solidFill>
                <a:schemeClr val="tx1"/>
              </a:solidFill>
            </a:endParaRPr>
          </a:p>
          <a:p>
            <a:pPr algn="just"/>
            <a:r>
              <a:rPr lang="pt-BR" i="1" dirty="0">
                <a:solidFill>
                  <a:schemeClr val="tx1"/>
                </a:solidFill>
              </a:rPr>
              <a:t>10.  Cabe recurso de revista por violação a lei federal, por divergência jurisprudencial e por ofensa à Constituição Federal nas execuções fiscais e nas controvérsias da fase de execução que envolvam a Certidão Negativa de Débitos Trabalhistas (CNDT), criada pela </a:t>
            </a:r>
            <a:r>
              <a:rPr lang="pt-BR" i="1" u="sng" dirty="0">
                <a:solidFill>
                  <a:schemeClr val="tx1"/>
                </a:solidFill>
                <a:hlinkClick r:id="rId3">
                  <a:extLst>
                    <a:ext uri="{A12FA001-AC4F-418D-AE19-62706E023703}">
                      <ahyp:hlinkClr xmlns:ahyp="http://schemas.microsoft.com/office/drawing/2018/hyperlinkcolor" xmlns="" val="tx"/>
                    </a:ext>
                  </a:extLst>
                </a:hlinkClick>
              </a:rPr>
              <a:t>Lei n</a:t>
            </a:r>
            <a:r>
              <a:rPr lang="pt-BR" i="1" u="sng" baseline="30000" dirty="0">
                <a:solidFill>
                  <a:schemeClr val="tx1"/>
                </a:solidFill>
                <a:hlinkClick r:id="rId3">
                  <a:extLst>
                    <a:ext uri="{A12FA001-AC4F-418D-AE19-62706E023703}">
                      <ahyp:hlinkClr xmlns:ahyp="http://schemas.microsoft.com/office/drawing/2018/hyperlinkcolor" xmlns="" val="tx"/>
                    </a:ext>
                  </a:extLst>
                </a:hlinkClick>
              </a:rPr>
              <a:t>o</a:t>
            </a:r>
            <a:r>
              <a:rPr lang="pt-BR" i="1" u="sng" dirty="0">
                <a:solidFill>
                  <a:schemeClr val="tx1"/>
                </a:solidFill>
                <a:hlinkClick r:id="rId3">
                  <a:extLst>
                    <a:ext uri="{A12FA001-AC4F-418D-AE19-62706E023703}">
                      <ahyp:hlinkClr xmlns:ahyp="http://schemas.microsoft.com/office/drawing/2018/hyperlinkcolor" xmlns="" val="tx"/>
                    </a:ext>
                  </a:extLst>
                </a:hlinkClick>
              </a:rPr>
              <a:t> 12.440, de 7 de julho de 2011</a:t>
            </a:r>
            <a:r>
              <a:rPr lang="pt-BR" i="1" dirty="0">
                <a:solidFill>
                  <a:schemeClr val="tx1"/>
                </a:solidFill>
              </a:rPr>
              <a:t>.                            </a:t>
            </a:r>
            <a:r>
              <a:rPr lang="pt-BR" i="1" u="sng" dirty="0">
                <a:solidFill>
                  <a:schemeClr val="tx1"/>
                </a:solidFill>
                <a:hlinkClick r:id="rId2">
                  <a:extLst>
                    <a:ext uri="{A12FA001-AC4F-418D-AE19-62706E023703}">
                      <ahyp:hlinkClr xmlns:ahyp="http://schemas.microsoft.com/office/drawing/2018/hyperlinkcolor" xmlns="" val="tx"/>
                    </a:ext>
                  </a:extLst>
                </a:hlinkClick>
              </a:rPr>
              <a:t>(Incluído pela Lei nº 13.015, de 2014)</a:t>
            </a:r>
            <a:endParaRPr lang="pt-BR" dirty="0">
              <a:solidFill>
                <a:schemeClr val="tx1"/>
              </a:solidFill>
            </a:endParaRPr>
          </a:p>
          <a:p>
            <a:endParaRPr lang="pt-BR" dirty="0"/>
          </a:p>
        </p:txBody>
      </p:sp>
      <p:sp>
        <p:nvSpPr>
          <p:cNvPr id="4" name="Espaço Reservado para Rodapé 3">
            <a:extLst>
              <a:ext uri="{FF2B5EF4-FFF2-40B4-BE49-F238E27FC236}">
                <a16:creationId xmlns:a16="http://schemas.microsoft.com/office/drawing/2014/main" xmlns="" id="{6C00E0C6-045B-4F81-B799-D438EF000FE3}"/>
              </a:ext>
            </a:extLst>
          </p:cNvPr>
          <p:cNvSpPr>
            <a:spLocks noGrp="1"/>
          </p:cNvSpPr>
          <p:nvPr>
            <p:ph type="ftr" sz="quarter" idx="11"/>
          </p:nvPr>
        </p:nvSpPr>
        <p:spPr/>
        <p:txBody>
          <a:bodyPr/>
          <a:lstStyle/>
          <a:p>
            <a:r>
              <a:rPr lang="pt-BR"/>
              <a:t>Dra. Michele Oliveira Esparrinha Guimarães </a:t>
            </a:r>
            <a:endParaRPr lang="en-US" dirty="0"/>
          </a:p>
        </p:txBody>
      </p:sp>
    </p:spTree>
    <p:extLst>
      <p:ext uri="{BB962C8B-B14F-4D97-AF65-F5344CB8AC3E}">
        <p14:creationId xmlns:p14="http://schemas.microsoft.com/office/powerpoint/2010/main" val="410021171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xmlns="" id="{62392DE5-55D0-4F4D-B620-4BC10FD54CEB}"/>
              </a:ext>
            </a:extLst>
          </p:cNvPr>
          <p:cNvSpPr>
            <a:spLocks noGrp="1"/>
          </p:cNvSpPr>
          <p:nvPr>
            <p:ph idx="1"/>
          </p:nvPr>
        </p:nvSpPr>
        <p:spPr>
          <a:xfrm>
            <a:off x="2589212" y="520117"/>
            <a:ext cx="9180542" cy="5391105"/>
          </a:xfrm>
        </p:spPr>
        <p:txBody>
          <a:bodyPr/>
          <a:lstStyle/>
          <a:p>
            <a:pPr lvl="0"/>
            <a:endParaRPr lang="pt-BR" i="1" dirty="0"/>
          </a:p>
          <a:p>
            <a:pPr lvl="0" algn="just"/>
            <a:r>
              <a:rPr lang="pt-BR" i="1" dirty="0">
                <a:solidFill>
                  <a:schemeClr val="tx1"/>
                </a:solidFill>
              </a:rPr>
              <a:t>11.  Quando o recurso tempestivo contiver defeito formal que não se repute grave, o Tribunal Superior do Trabalho poderá desconsiderar o vício ou mandar saná-lo, julgando o mérito. </a:t>
            </a:r>
            <a:endParaRPr lang="pt-BR" dirty="0">
              <a:solidFill>
                <a:schemeClr val="tx1"/>
              </a:solidFill>
            </a:endParaRPr>
          </a:p>
          <a:p>
            <a:pPr lvl="0" algn="just"/>
            <a:r>
              <a:rPr lang="pt-BR" i="1" dirty="0">
                <a:solidFill>
                  <a:schemeClr val="tx1"/>
                </a:solidFill>
              </a:rPr>
              <a:t>12.  Da decisão denegatória caberá agravo, no prazo de 8 (oito) dias.                          </a:t>
            </a:r>
            <a:r>
              <a:rPr lang="pt-BR" i="1" u="sng" dirty="0">
                <a:solidFill>
                  <a:schemeClr val="tx1"/>
                </a:solidFill>
                <a:hlinkClick r:id="rId2">
                  <a:extLst>
                    <a:ext uri="{A12FA001-AC4F-418D-AE19-62706E023703}">
                      <ahyp:hlinkClr xmlns:ahyp="http://schemas.microsoft.com/office/drawing/2018/hyperlinkcolor" xmlns="" val="tx"/>
                    </a:ext>
                  </a:extLst>
                </a:hlinkClick>
              </a:rPr>
              <a:t>(Incluído pela Lei nº 13.015, de 2014)</a:t>
            </a:r>
            <a:endParaRPr lang="pt-BR" dirty="0">
              <a:solidFill>
                <a:schemeClr val="tx1"/>
              </a:solidFill>
            </a:endParaRPr>
          </a:p>
          <a:p>
            <a:pPr lvl="0" algn="just"/>
            <a:r>
              <a:rPr lang="pt-BR" i="1" dirty="0">
                <a:solidFill>
                  <a:schemeClr val="tx1"/>
                </a:solidFill>
              </a:rPr>
              <a:t>13.  Dada a relevância da matéria, por iniciativa de um dos membros da Seção Especializada em Dissídios Individuais do Tribunal Superior do Trabalho, aprovada pela maioria dos integrantes da Seção, o julgamento a que se refere o § 3</a:t>
            </a:r>
            <a:r>
              <a:rPr lang="pt-BR" i="1" baseline="30000" dirty="0">
                <a:solidFill>
                  <a:schemeClr val="tx1"/>
                </a:solidFill>
              </a:rPr>
              <a:t>o</a:t>
            </a:r>
            <a:r>
              <a:rPr lang="pt-BR" i="1" dirty="0">
                <a:solidFill>
                  <a:schemeClr val="tx1"/>
                </a:solidFill>
              </a:rPr>
              <a:t> poderá ser afeto ao Tribunal Pleno.                           </a:t>
            </a:r>
            <a:r>
              <a:rPr lang="pt-BR" i="1" u="sng" dirty="0">
                <a:solidFill>
                  <a:schemeClr val="tx1"/>
                </a:solidFill>
                <a:hlinkClick r:id="rId2">
                  <a:extLst>
                    <a:ext uri="{A12FA001-AC4F-418D-AE19-62706E023703}">
                      <ahyp:hlinkClr xmlns:ahyp="http://schemas.microsoft.com/office/drawing/2018/hyperlinkcolor" xmlns="" val="tx"/>
                    </a:ext>
                  </a:extLst>
                </a:hlinkClick>
              </a:rPr>
              <a:t>(Incluído pela Lei nº 13.015, de 2014)</a:t>
            </a:r>
            <a:endParaRPr lang="pt-BR" i="1" u="sng" dirty="0">
              <a:solidFill>
                <a:schemeClr val="tx1"/>
              </a:solidFill>
            </a:endParaRPr>
          </a:p>
          <a:p>
            <a:pPr lvl="0" algn="just"/>
            <a:r>
              <a:rPr lang="pt-BR" i="1" dirty="0">
                <a:solidFill>
                  <a:schemeClr val="tx1"/>
                </a:solidFill>
              </a:rPr>
              <a:t>14.  O relator do recurso de revista poderá denegar-lhe seguimento, em decisão monocrática, nas hipóteses de intempestividade, deserção, irregularidade de representação ou de ausência de qualquer outro pressuposto extrínseco ou intrínseco de admissibilidade.                        </a:t>
            </a:r>
            <a:r>
              <a:rPr lang="pt-BR" i="1" u="sng" dirty="0">
                <a:solidFill>
                  <a:schemeClr val="tx1"/>
                </a:solidFill>
                <a:hlinkClick r:id="rId3">
                  <a:extLst>
                    <a:ext uri="{A12FA001-AC4F-418D-AE19-62706E023703}">
                      <ahyp:hlinkClr xmlns:ahyp="http://schemas.microsoft.com/office/drawing/2018/hyperlinkcolor" xmlns="" val="tx"/>
                    </a:ext>
                  </a:extLst>
                </a:hlinkClick>
              </a:rPr>
              <a:t>(Incluído pela Lei nº 13.467, de 2017)</a:t>
            </a:r>
            <a:endParaRPr lang="pt-BR" dirty="0">
              <a:solidFill>
                <a:schemeClr val="tx1"/>
              </a:solidFill>
            </a:endParaRPr>
          </a:p>
          <a:p>
            <a:pPr marL="0" indent="0" algn="just">
              <a:buNone/>
            </a:pPr>
            <a:endParaRPr lang="pt-BR" dirty="0">
              <a:solidFill>
                <a:schemeClr val="tx1"/>
              </a:solidFill>
            </a:endParaRPr>
          </a:p>
          <a:p>
            <a:pPr lvl="0" algn="just"/>
            <a:endParaRPr lang="pt-BR" dirty="0">
              <a:solidFill>
                <a:schemeClr val="tx1"/>
              </a:solidFill>
            </a:endParaRPr>
          </a:p>
          <a:p>
            <a:endParaRPr lang="pt-BR" dirty="0"/>
          </a:p>
        </p:txBody>
      </p:sp>
      <p:sp>
        <p:nvSpPr>
          <p:cNvPr id="4" name="Espaço Reservado para Rodapé 3">
            <a:extLst>
              <a:ext uri="{FF2B5EF4-FFF2-40B4-BE49-F238E27FC236}">
                <a16:creationId xmlns:a16="http://schemas.microsoft.com/office/drawing/2014/main" xmlns="" id="{92E5FD14-D518-4A8B-991D-28F9BFBC00D6}"/>
              </a:ext>
            </a:extLst>
          </p:cNvPr>
          <p:cNvSpPr>
            <a:spLocks noGrp="1"/>
          </p:cNvSpPr>
          <p:nvPr>
            <p:ph type="ftr" sz="quarter" idx="11"/>
          </p:nvPr>
        </p:nvSpPr>
        <p:spPr/>
        <p:txBody>
          <a:bodyPr/>
          <a:lstStyle/>
          <a:p>
            <a:r>
              <a:rPr lang="pt-BR"/>
              <a:t>Dra. Michele Oliveira Esparrinha Guimarães </a:t>
            </a:r>
            <a:endParaRPr lang="en-US" dirty="0"/>
          </a:p>
        </p:txBody>
      </p:sp>
    </p:spTree>
    <p:extLst>
      <p:ext uri="{BB962C8B-B14F-4D97-AF65-F5344CB8AC3E}">
        <p14:creationId xmlns:p14="http://schemas.microsoft.com/office/powerpoint/2010/main" val="247563785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5A4D7EDD-9421-4B6D-801D-ADF70BC6C258}"/>
              </a:ext>
            </a:extLst>
          </p:cNvPr>
          <p:cNvSpPr>
            <a:spLocks noGrp="1"/>
          </p:cNvSpPr>
          <p:nvPr>
            <p:ph type="title"/>
          </p:nvPr>
        </p:nvSpPr>
        <p:spPr/>
        <p:txBody>
          <a:bodyPr>
            <a:normAutofit/>
          </a:bodyPr>
          <a:lstStyle/>
          <a:p>
            <a:r>
              <a:rPr lang="pt-BR" sz="5400" dirty="0"/>
              <a:t>AGRAVO EM RR: </a:t>
            </a:r>
          </a:p>
        </p:txBody>
      </p:sp>
      <p:sp>
        <p:nvSpPr>
          <p:cNvPr id="3" name="Espaço Reservado para Conteúdo 2">
            <a:extLst>
              <a:ext uri="{FF2B5EF4-FFF2-40B4-BE49-F238E27FC236}">
                <a16:creationId xmlns:a16="http://schemas.microsoft.com/office/drawing/2014/main" xmlns="" id="{F31F3BD1-188C-43B9-9E91-F34EE558FE44}"/>
              </a:ext>
            </a:extLst>
          </p:cNvPr>
          <p:cNvSpPr>
            <a:spLocks noGrp="1"/>
          </p:cNvSpPr>
          <p:nvPr>
            <p:ph idx="1"/>
          </p:nvPr>
        </p:nvSpPr>
        <p:spPr>
          <a:xfrm>
            <a:off x="2589212" y="1828800"/>
            <a:ext cx="8915400" cy="4082422"/>
          </a:xfrm>
        </p:spPr>
        <p:txBody>
          <a:bodyPr>
            <a:normAutofit lnSpcReduction="10000"/>
          </a:bodyPr>
          <a:lstStyle/>
          <a:p>
            <a:r>
              <a:rPr lang="pt-BR" dirty="0"/>
              <a:t>“ Denegou seguimento, agravo de instrumento”</a:t>
            </a:r>
          </a:p>
          <a:p>
            <a:r>
              <a:rPr lang="pt-BR" dirty="0"/>
              <a:t>Art. 897 CLT: </a:t>
            </a:r>
          </a:p>
          <a:p>
            <a:pPr algn="just"/>
            <a:r>
              <a:rPr lang="pt-BR" i="1" dirty="0">
                <a:solidFill>
                  <a:schemeClr val="tx1"/>
                </a:solidFill>
              </a:rPr>
              <a:t>                                Art. 897 - Cabe agravo, no prazo de 8 (oito)                                  dias:    </a:t>
            </a:r>
            <a:r>
              <a:rPr lang="pt-BR" i="1" u="sng" dirty="0">
                <a:solidFill>
                  <a:schemeClr val="tx1"/>
                </a:solidFill>
                <a:hlinkClick r:id="rId2">
                  <a:extLst>
                    <a:ext uri="{A12FA001-AC4F-418D-AE19-62706E023703}">
                      <ahyp:hlinkClr xmlns:ahyp="http://schemas.microsoft.com/office/drawing/2018/hyperlinkcolor" xmlns="" val="tx"/>
                    </a:ext>
                  </a:extLst>
                </a:hlinkClick>
              </a:rPr>
              <a:t>(Redação dada pela Lei nº 8.432, de 1992)</a:t>
            </a:r>
            <a:endParaRPr lang="pt-BR" i="1" u="sng" dirty="0">
              <a:solidFill>
                <a:schemeClr val="tx1"/>
              </a:solidFill>
            </a:endParaRPr>
          </a:p>
          <a:p>
            <a:pPr algn="just">
              <a:buFont typeface="Arial" panose="020B0604020202020204" pitchFamily="34" charset="0"/>
              <a:buChar char="•"/>
            </a:pPr>
            <a:r>
              <a:rPr lang="pt-BR" i="1" dirty="0">
                <a:solidFill>
                  <a:schemeClr val="tx1"/>
                </a:solidFill>
              </a:rPr>
              <a:t>a) de petição, das decisões do Juiz ou Presidente, nas execuções;                       </a:t>
            </a:r>
            <a:r>
              <a:rPr lang="pt-BR" i="1" u="sng" dirty="0">
                <a:solidFill>
                  <a:schemeClr val="tx1"/>
                </a:solidFill>
                <a:hlinkClick r:id="rId2">
                  <a:extLst>
                    <a:ext uri="{A12FA001-AC4F-418D-AE19-62706E023703}">
                      <ahyp:hlinkClr xmlns:ahyp="http://schemas.microsoft.com/office/drawing/2018/hyperlinkcolor" xmlns="" val="tx"/>
                    </a:ext>
                  </a:extLst>
                </a:hlinkClick>
              </a:rPr>
              <a:t>(Redação dada pela Lei nº 8.432, de 1992)</a:t>
            </a:r>
            <a:endParaRPr lang="pt-BR" dirty="0">
              <a:solidFill>
                <a:schemeClr val="tx1"/>
              </a:solidFill>
            </a:endParaRPr>
          </a:p>
          <a:p>
            <a:pPr lvl="0" algn="just">
              <a:buFont typeface="Arial" panose="020B0604020202020204" pitchFamily="34" charset="0"/>
              <a:buChar char="•"/>
            </a:pPr>
            <a:r>
              <a:rPr lang="pt-BR" i="1" dirty="0">
                <a:solidFill>
                  <a:schemeClr val="tx1"/>
                </a:solidFill>
              </a:rPr>
              <a:t>b) de instrumento, dos despachos que denegarem a interposição de recursos.                        </a:t>
            </a:r>
            <a:r>
              <a:rPr lang="pt-BR" i="1" u="sng" dirty="0">
                <a:solidFill>
                  <a:schemeClr val="tx1"/>
                </a:solidFill>
                <a:hlinkClick r:id="rId2">
                  <a:extLst>
                    <a:ext uri="{A12FA001-AC4F-418D-AE19-62706E023703}">
                      <ahyp:hlinkClr xmlns:ahyp="http://schemas.microsoft.com/office/drawing/2018/hyperlinkcolor" xmlns="" val="tx"/>
                    </a:ext>
                  </a:extLst>
                </a:hlinkClick>
              </a:rPr>
              <a:t>(Redação dada pela Lei nº 8.432, de 1992)</a:t>
            </a:r>
            <a:endParaRPr lang="pt-BR" dirty="0">
              <a:solidFill>
                <a:schemeClr val="tx1"/>
              </a:solidFill>
            </a:endParaRPr>
          </a:p>
          <a:p>
            <a:pPr algn="just">
              <a:buFont typeface="Arial" panose="020B0604020202020204" pitchFamily="34" charset="0"/>
              <a:buChar char="•"/>
            </a:pPr>
            <a:r>
              <a:rPr lang="pt-BR" i="1" dirty="0">
                <a:solidFill>
                  <a:schemeClr val="tx1"/>
                </a:solidFill>
              </a:rPr>
              <a:t>1º - O agravo de petição só será recebido quando o agravante delimitar, justificadamente, as matérias e os valores impugnados, permitida a execução imediata da parte remanescente até o final, nos próprios autos ou por carta de sentença.                             </a:t>
            </a:r>
            <a:r>
              <a:rPr lang="pt-BR" i="1" u="sng" dirty="0">
                <a:solidFill>
                  <a:schemeClr val="tx1"/>
                </a:solidFill>
                <a:hlinkClick r:id="rId2">
                  <a:extLst>
                    <a:ext uri="{A12FA001-AC4F-418D-AE19-62706E023703}">
                      <ahyp:hlinkClr xmlns:ahyp="http://schemas.microsoft.com/office/drawing/2018/hyperlinkcolor" xmlns="" val="tx"/>
                    </a:ext>
                  </a:extLst>
                </a:hlinkClick>
              </a:rPr>
              <a:t>(Redação dada pela Lei nº 8.432, de 1992)</a:t>
            </a:r>
            <a:endParaRPr lang="pt-BR" dirty="0">
              <a:solidFill>
                <a:schemeClr val="tx1"/>
              </a:solidFill>
            </a:endParaRPr>
          </a:p>
          <a:p>
            <a:pPr algn="just"/>
            <a:endParaRPr lang="pt-BR" dirty="0">
              <a:solidFill>
                <a:schemeClr val="tx1"/>
              </a:solidFill>
            </a:endParaRPr>
          </a:p>
          <a:p>
            <a:pPr algn="just"/>
            <a:endParaRPr lang="pt-BR" dirty="0">
              <a:solidFill>
                <a:schemeClr val="tx1"/>
              </a:solidFill>
            </a:endParaRPr>
          </a:p>
          <a:p>
            <a:endParaRPr lang="pt-BR" dirty="0"/>
          </a:p>
        </p:txBody>
      </p:sp>
      <p:sp>
        <p:nvSpPr>
          <p:cNvPr id="4" name="Espaço Reservado para Rodapé 3">
            <a:extLst>
              <a:ext uri="{FF2B5EF4-FFF2-40B4-BE49-F238E27FC236}">
                <a16:creationId xmlns:a16="http://schemas.microsoft.com/office/drawing/2014/main" xmlns="" id="{D76C3D93-7B64-45CB-B416-75099C825A91}"/>
              </a:ext>
            </a:extLst>
          </p:cNvPr>
          <p:cNvSpPr>
            <a:spLocks noGrp="1"/>
          </p:cNvSpPr>
          <p:nvPr>
            <p:ph type="ftr" sz="quarter" idx="11"/>
          </p:nvPr>
        </p:nvSpPr>
        <p:spPr/>
        <p:txBody>
          <a:bodyPr/>
          <a:lstStyle/>
          <a:p>
            <a:r>
              <a:rPr lang="pt-BR"/>
              <a:t>Dra. Michele Oliveira Esparrinha Guimarães </a:t>
            </a:r>
            <a:endParaRPr lang="en-US" dirty="0"/>
          </a:p>
        </p:txBody>
      </p:sp>
    </p:spTree>
    <p:extLst>
      <p:ext uri="{BB962C8B-B14F-4D97-AF65-F5344CB8AC3E}">
        <p14:creationId xmlns:p14="http://schemas.microsoft.com/office/powerpoint/2010/main" val="40705665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xmlns="" id="{0C36EC6E-DF84-4C76-A246-BE99B1735957}"/>
              </a:ext>
            </a:extLst>
          </p:cNvPr>
          <p:cNvSpPr>
            <a:spLocks noGrp="1"/>
          </p:cNvSpPr>
          <p:nvPr>
            <p:ph idx="1"/>
          </p:nvPr>
        </p:nvSpPr>
        <p:spPr>
          <a:xfrm>
            <a:off x="2589212" y="545284"/>
            <a:ext cx="8915400" cy="5365938"/>
          </a:xfrm>
        </p:spPr>
        <p:txBody>
          <a:bodyPr>
            <a:normAutofit lnSpcReduction="10000"/>
          </a:bodyPr>
          <a:lstStyle/>
          <a:p>
            <a:pPr lvl="0" algn="just"/>
            <a:r>
              <a:rPr lang="pt-BR" i="1" dirty="0">
                <a:solidFill>
                  <a:schemeClr val="tx1"/>
                </a:solidFill>
              </a:rPr>
              <a:t>2º - O agravo de instrumento interposto contra o despacho que não receber agravo de petição não suspende a execução da sentença.                          </a:t>
            </a:r>
            <a:r>
              <a:rPr lang="pt-BR" i="1" u="sng" dirty="0">
                <a:solidFill>
                  <a:schemeClr val="tx1"/>
                </a:solidFill>
                <a:hlinkClick r:id="rId2">
                  <a:extLst>
                    <a:ext uri="{A12FA001-AC4F-418D-AE19-62706E023703}">
                      <ahyp:hlinkClr xmlns:ahyp="http://schemas.microsoft.com/office/drawing/2018/hyperlinkcolor" xmlns="" val="tx"/>
                    </a:ext>
                  </a:extLst>
                </a:hlinkClick>
              </a:rPr>
              <a:t>(Redação dada pela Lei nº 8.432, de 1992)</a:t>
            </a:r>
            <a:endParaRPr lang="pt-BR" dirty="0">
              <a:solidFill>
                <a:schemeClr val="tx1"/>
              </a:solidFill>
            </a:endParaRPr>
          </a:p>
          <a:p>
            <a:pPr lvl="0" algn="just"/>
            <a:r>
              <a:rPr lang="pt-BR" i="1" dirty="0">
                <a:solidFill>
                  <a:schemeClr val="tx1"/>
                </a:solidFill>
              </a:rPr>
              <a:t>3</a:t>
            </a:r>
            <a:r>
              <a:rPr lang="pt-BR" i="1" baseline="30000" dirty="0">
                <a:solidFill>
                  <a:schemeClr val="tx1"/>
                </a:solidFill>
              </a:rPr>
              <a:t>o</a:t>
            </a:r>
            <a:r>
              <a:rPr lang="pt-BR" i="1" dirty="0">
                <a:solidFill>
                  <a:schemeClr val="tx1"/>
                </a:solidFill>
              </a:rPr>
              <a:t> Na hipótese da alínea a deste artigo, o agravo será julgado pelo próprio tribunal, presidido pela autoridade recorrida, salvo se se tratar de decisão de Juiz do Trabalho de 1ª Instância ou de Juiz de Direito, quando o julgamento competirá a uma das Turmas do Tribunal Regional a que estiver subordinado o prolator da sentença, observado o disposto no art. 679, a quem este remeterá as peças necessárias para o exame da matéria controvertida, em autos apartados, ou nos próprios autos, se tiver sido determinada a extração de carta de sentença.                               </a:t>
            </a:r>
            <a:r>
              <a:rPr lang="pt-BR" i="1" u="sng" dirty="0">
                <a:solidFill>
                  <a:schemeClr val="tx1"/>
                </a:solidFill>
                <a:hlinkClick r:id="rId3">
                  <a:extLst>
                    <a:ext uri="{A12FA001-AC4F-418D-AE19-62706E023703}">
                      <ahyp:hlinkClr xmlns:ahyp="http://schemas.microsoft.com/office/drawing/2018/hyperlinkcolor" xmlns="" val="tx"/>
                    </a:ext>
                  </a:extLst>
                </a:hlinkClick>
              </a:rPr>
              <a:t>(Redação dada pela Lei nº 10.035, de 2000)</a:t>
            </a:r>
            <a:endParaRPr lang="pt-BR" dirty="0">
              <a:solidFill>
                <a:schemeClr val="tx1"/>
              </a:solidFill>
            </a:endParaRPr>
          </a:p>
          <a:p>
            <a:pPr algn="just"/>
            <a:r>
              <a:rPr lang="pt-BR" i="1" dirty="0">
                <a:solidFill>
                  <a:schemeClr val="tx1"/>
                </a:solidFill>
              </a:rPr>
              <a:t>4º - Na hipótese da alínea b deste artigo, o agravo será julgado pelo Tribunal que seria competente para conhecer o recurso cuja interposição foi denegada.                      </a:t>
            </a:r>
            <a:r>
              <a:rPr lang="pt-BR" i="1" u="sng" dirty="0">
                <a:solidFill>
                  <a:schemeClr val="tx1"/>
                </a:solidFill>
                <a:hlinkClick r:id="rId2">
                  <a:extLst>
                    <a:ext uri="{A12FA001-AC4F-418D-AE19-62706E023703}">
                      <ahyp:hlinkClr xmlns:ahyp="http://schemas.microsoft.com/office/drawing/2018/hyperlinkcolor" xmlns="" val="tx"/>
                    </a:ext>
                  </a:extLst>
                </a:hlinkClick>
              </a:rPr>
              <a:t>(Incluído pela Lei nº 8.432, de 1992)</a:t>
            </a:r>
            <a:endParaRPr lang="pt-BR" dirty="0">
              <a:solidFill>
                <a:schemeClr val="tx1"/>
              </a:solidFill>
            </a:endParaRPr>
          </a:p>
          <a:p>
            <a:pPr algn="just"/>
            <a:r>
              <a:rPr lang="pt-BR" i="1" dirty="0">
                <a:solidFill>
                  <a:schemeClr val="tx1"/>
                </a:solidFill>
              </a:rPr>
              <a:t>5</a:t>
            </a:r>
            <a:r>
              <a:rPr lang="pt-BR" i="1" baseline="30000" dirty="0">
                <a:solidFill>
                  <a:schemeClr val="tx1"/>
                </a:solidFill>
              </a:rPr>
              <a:t>o</a:t>
            </a:r>
            <a:r>
              <a:rPr lang="pt-BR" i="1" dirty="0">
                <a:solidFill>
                  <a:schemeClr val="tx1"/>
                </a:solidFill>
              </a:rPr>
              <a:t> Sob pena de não conhecimento, as partes promoverão a formação do instrumento do agravo de modo a possibilitar, caso provido, o imediato julgamento do recurso denegado, instruindo a petição de interposição:                         </a:t>
            </a:r>
            <a:r>
              <a:rPr lang="pt-BR" i="1" u="sng" dirty="0">
                <a:solidFill>
                  <a:schemeClr val="tx1"/>
                </a:solidFill>
                <a:hlinkClick r:id="rId4">
                  <a:extLst>
                    <a:ext uri="{A12FA001-AC4F-418D-AE19-62706E023703}">
                      <ahyp:hlinkClr xmlns:ahyp="http://schemas.microsoft.com/office/drawing/2018/hyperlinkcolor" xmlns="" val="tx"/>
                    </a:ext>
                  </a:extLst>
                </a:hlinkClick>
              </a:rPr>
              <a:t>(Incluído pela Lei nº 9.756, de 1998)</a:t>
            </a:r>
            <a:endParaRPr lang="pt-BR" dirty="0">
              <a:solidFill>
                <a:schemeClr val="tx1"/>
              </a:solidFill>
            </a:endParaRPr>
          </a:p>
          <a:p>
            <a:endParaRPr lang="pt-BR" dirty="0"/>
          </a:p>
        </p:txBody>
      </p:sp>
      <p:sp>
        <p:nvSpPr>
          <p:cNvPr id="4" name="Espaço Reservado para Rodapé 3">
            <a:extLst>
              <a:ext uri="{FF2B5EF4-FFF2-40B4-BE49-F238E27FC236}">
                <a16:creationId xmlns:a16="http://schemas.microsoft.com/office/drawing/2014/main" xmlns="" id="{74D948DE-3194-4333-961C-D18121748481}"/>
              </a:ext>
            </a:extLst>
          </p:cNvPr>
          <p:cNvSpPr>
            <a:spLocks noGrp="1"/>
          </p:cNvSpPr>
          <p:nvPr>
            <p:ph type="ftr" sz="quarter" idx="11"/>
          </p:nvPr>
        </p:nvSpPr>
        <p:spPr/>
        <p:txBody>
          <a:bodyPr/>
          <a:lstStyle/>
          <a:p>
            <a:r>
              <a:rPr lang="pt-BR"/>
              <a:t>Dra. Michele Oliveira Esparrinha Guimarães </a:t>
            </a:r>
            <a:endParaRPr lang="en-US" dirty="0"/>
          </a:p>
        </p:txBody>
      </p:sp>
    </p:spTree>
    <p:extLst>
      <p:ext uri="{BB962C8B-B14F-4D97-AF65-F5344CB8AC3E}">
        <p14:creationId xmlns:p14="http://schemas.microsoft.com/office/powerpoint/2010/main" val="262375905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C12C6B40-4AD6-43F7-AD22-047D7921FA81}"/>
              </a:ext>
            </a:extLst>
          </p:cNvPr>
          <p:cNvSpPr>
            <a:spLocks noGrp="1"/>
          </p:cNvSpPr>
          <p:nvPr>
            <p:ph type="title"/>
          </p:nvPr>
        </p:nvSpPr>
        <p:spPr>
          <a:xfrm>
            <a:off x="2592925" y="357067"/>
            <a:ext cx="8911687" cy="1509490"/>
          </a:xfrm>
        </p:spPr>
        <p:txBody>
          <a:bodyPr>
            <a:noAutofit/>
          </a:bodyPr>
          <a:lstStyle/>
          <a:p>
            <a:r>
              <a:rPr lang="pt-BR" sz="5400" dirty="0"/>
              <a:t>AGRAVO INTERNO PARA A TURMA </a:t>
            </a:r>
          </a:p>
        </p:txBody>
      </p:sp>
      <p:sp>
        <p:nvSpPr>
          <p:cNvPr id="3" name="Espaço Reservado para Conteúdo 2">
            <a:extLst>
              <a:ext uri="{FF2B5EF4-FFF2-40B4-BE49-F238E27FC236}">
                <a16:creationId xmlns:a16="http://schemas.microsoft.com/office/drawing/2014/main" xmlns="" id="{99282AC4-B62F-4F3A-B7FE-0CFD660755A7}"/>
              </a:ext>
            </a:extLst>
          </p:cNvPr>
          <p:cNvSpPr>
            <a:spLocks noGrp="1"/>
          </p:cNvSpPr>
          <p:nvPr>
            <p:ph idx="1"/>
          </p:nvPr>
        </p:nvSpPr>
        <p:spPr/>
        <p:txBody>
          <a:bodyPr>
            <a:normAutofit fontScale="92500" lnSpcReduction="20000"/>
          </a:bodyPr>
          <a:lstStyle/>
          <a:p>
            <a:r>
              <a:rPr lang="pt-BR" dirty="0"/>
              <a:t>Art. 265 do Regimento interno do TST:</a:t>
            </a:r>
          </a:p>
          <a:p>
            <a:r>
              <a:rPr lang="pt-BR" dirty="0"/>
              <a:t>“Cabe agravo interno contra decisão dos Presidentes do Tribunal e das Turmas, do Vice-Presidente, do Corregedor-Geral da Justiça do Trabalho ou de relator, nos termos da legislação processual, no prazo de 8 (oito) dias úteis, pela parte que se considerar prejudicada”</a:t>
            </a:r>
            <a:br>
              <a:rPr lang="pt-BR" dirty="0"/>
            </a:br>
            <a:r>
              <a:rPr lang="pt-BR" dirty="0"/>
              <a:t/>
            </a:r>
            <a:br>
              <a:rPr lang="pt-BR" dirty="0"/>
            </a:br>
            <a:r>
              <a:rPr lang="pt-BR" dirty="0"/>
              <a:t>Parágrafo único. Ressalvam-se os casos em que haja recurso próprio ou decisão de caráter irrecorrível, nos termos do Regimento ou da lei.</a:t>
            </a:r>
          </a:p>
          <a:p>
            <a:r>
              <a:rPr lang="pt-BR" i="1" dirty="0"/>
              <a:t>Art. 1.021. Contra decisão proferida pelo relator caberá agravo interno para o respectivo órgão colegiado, observadas, quanto ao processamento, as regras do regimento interno do tribunal.</a:t>
            </a:r>
            <a:endParaRPr lang="pt-BR" dirty="0"/>
          </a:p>
          <a:p>
            <a:pPr>
              <a:buFont typeface="Arial" panose="020B0604020202020204" pitchFamily="34" charset="0"/>
              <a:buChar char="•"/>
            </a:pPr>
            <a:r>
              <a:rPr lang="pt-BR" i="1" dirty="0"/>
              <a:t>1º Na petição de agravo interno, o recorrente impugnará especificadamente os fundamentos da decisão agravada.</a:t>
            </a:r>
            <a:r>
              <a:rPr lang="pt-BR" dirty="0"/>
              <a:t/>
            </a:r>
            <a:br>
              <a:rPr lang="pt-BR" dirty="0"/>
            </a:br>
            <a:r>
              <a:rPr lang="pt-BR" dirty="0"/>
              <a:t/>
            </a:r>
            <a:br>
              <a:rPr lang="pt-BR" dirty="0"/>
            </a:br>
            <a:endParaRPr lang="pt-BR" dirty="0"/>
          </a:p>
        </p:txBody>
      </p:sp>
      <p:sp>
        <p:nvSpPr>
          <p:cNvPr id="4" name="Espaço Reservado para Rodapé 3">
            <a:extLst>
              <a:ext uri="{FF2B5EF4-FFF2-40B4-BE49-F238E27FC236}">
                <a16:creationId xmlns:a16="http://schemas.microsoft.com/office/drawing/2014/main" xmlns="" id="{3C248372-85F6-4045-BE2C-7C5B9452F983}"/>
              </a:ext>
            </a:extLst>
          </p:cNvPr>
          <p:cNvSpPr>
            <a:spLocks noGrp="1"/>
          </p:cNvSpPr>
          <p:nvPr>
            <p:ph type="ftr" sz="quarter" idx="11"/>
          </p:nvPr>
        </p:nvSpPr>
        <p:spPr/>
        <p:txBody>
          <a:bodyPr/>
          <a:lstStyle/>
          <a:p>
            <a:r>
              <a:rPr lang="pt-BR"/>
              <a:t>Dra. Michele Oliveira Esparrinha Guimarães </a:t>
            </a:r>
            <a:endParaRPr lang="en-US" dirty="0"/>
          </a:p>
        </p:txBody>
      </p:sp>
    </p:spTree>
    <p:extLst>
      <p:ext uri="{BB962C8B-B14F-4D97-AF65-F5344CB8AC3E}">
        <p14:creationId xmlns:p14="http://schemas.microsoft.com/office/powerpoint/2010/main" val="353282756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xmlns="" id="{0F1CB579-72C4-4C7F-8CDA-E7BB185B5FF6}"/>
              </a:ext>
            </a:extLst>
          </p:cNvPr>
          <p:cNvSpPr>
            <a:spLocks noGrp="1"/>
          </p:cNvSpPr>
          <p:nvPr>
            <p:ph idx="1"/>
          </p:nvPr>
        </p:nvSpPr>
        <p:spPr>
          <a:xfrm>
            <a:off x="2589212" y="629174"/>
            <a:ext cx="9063096" cy="5282048"/>
          </a:xfrm>
        </p:spPr>
        <p:txBody>
          <a:bodyPr/>
          <a:lstStyle/>
          <a:p>
            <a:pPr lvl="0">
              <a:buFont typeface="Arial" panose="020B0604020202020204" pitchFamily="34" charset="0"/>
              <a:buChar char="•"/>
            </a:pPr>
            <a:endParaRPr lang="pt-BR" i="1" dirty="0"/>
          </a:p>
          <a:p>
            <a:pPr lvl="0">
              <a:buFont typeface="Arial" panose="020B0604020202020204" pitchFamily="34" charset="0"/>
              <a:buChar char="•"/>
            </a:pPr>
            <a:r>
              <a:rPr lang="pt-BR" i="1" dirty="0"/>
              <a:t>2º O agravo será dirigido ao relator, que intimará o agravado para manifestar-se sobre o recurso no prazo de 15 (quinze) dias, ao final do qual, não havendo retratação, o relator levá-lo-á a julgamento pelo órgão colegiado, com inclusão em pauta.</a:t>
            </a:r>
            <a:endParaRPr lang="pt-BR" dirty="0"/>
          </a:p>
          <a:p>
            <a:pPr lvl="0">
              <a:buFont typeface="Arial" panose="020B0604020202020204" pitchFamily="34" charset="0"/>
              <a:buChar char="•"/>
            </a:pPr>
            <a:r>
              <a:rPr lang="pt-BR" i="1" dirty="0"/>
              <a:t>3º É vedado ao relator limitar-se à reprodução dos fundamentos da decisão agravada para julgar improcedente o agravo interno.</a:t>
            </a:r>
            <a:endParaRPr lang="pt-BR" dirty="0"/>
          </a:p>
          <a:p>
            <a:pPr lvl="0">
              <a:buFont typeface="Arial" panose="020B0604020202020204" pitchFamily="34" charset="0"/>
              <a:buChar char="•"/>
            </a:pPr>
            <a:r>
              <a:rPr lang="pt-BR" i="1" dirty="0"/>
              <a:t>4º Quando o agravo interno for declarado manifestamente inadmissível ou improcedente em votação unânime, o órgão colegiado, em decisão fundamentada, condenará o agravante a pagar ao agravado multa fixada entre um e cinco por cento do valor atualizado da causa.</a:t>
            </a:r>
            <a:endParaRPr lang="pt-BR" dirty="0"/>
          </a:p>
          <a:p>
            <a:pPr lvl="0">
              <a:buFont typeface="Arial" panose="020B0604020202020204" pitchFamily="34" charset="0"/>
              <a:buChar char="•"/>
            </a:pPr>
            <a:r>
              <a:rPr lang="pt-BR" i="1" dirty="0"/>
              <a:t>5º A interposição de qualquer outro recurso está condicionada ao depósito prévio do valor da multa prevista no § 4º, à exceção da Fazenda Pública e do beneficiário de gratuidade da justiça, que farão o pagamento ao final.</a:t>
            </a:r>
            <a:endParaRPr lang="pt-BR" dirty="0"/>
          </a:p>
          <a:p>
            <a:endParaRPr lang="pt-BR" dirty="0"/>
          </a:p>
          <a:p>
            <a:endParaRPr lang="pt-BR" dirty="0"/>
          </a:p>
        </p:txBody>
      </p:sp>
      <p:sp>
        <p:nvSpPr>
          <p:cNvPr id="4" name="Espaço Reservado para Rodapé 3">
            <a:extLst>
              <a:ext uri="{FF2B5EF4-FFF2-40B4-BE49-F238E27FC236}">
                <a16:creationId xmlns:a16="http://schemas.microsoft.com/office/drawing/2014/main" xmlns="" id="{B5430DCE-ACE8-42E9-B64A-1FD41711BCF1}"/>
              </a:ext>
            </a:extLst>
          </p:cNvPr>
          <p:cNvSpPr>
            <a:spLocks noGrp="1"/>
          </p:cNvSpPr>
          <p:nvPr>
            <p:ph type="ftr" sz="quarter" idx="11"/>
          </p:nvPr>
        </p:nvSpPr>
        <p:spPr/>
        <p:txBody>
          <a:bodyPr/>
          <a:lstStyle/>
          <a:p>
            <a:r>
              <a:rPr lang="pt-BR"/>
              <a:t>Dra. Michele Oliveira Esparrinha Guimarães </a:t>
            </a:r>
            <a:endParaRPr lang="en-US" dirty="0"/>
          </a:p>
        </p:txBody>
      </p:sp>
    </p:spTree>
    <p:extLst>
      <p:ext uri="{BB962C8B-B14F-4D97-AF65-F5344CB8AC3E}">
        <p14:creationId xmlns:p14="http://schemas.microsoft.com/office/powerpoint/2010/main" val="305078419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2150D7E5-B9B4-4FCD-987E-7E73CB72D053}"/>
              </a:ext>
            </a:extLst>
          </p:cNvPr>
          <p:cNvSpPr>
            <a:spLocks noGrp="1"/>
          </p:cNvSpPr>
          <p:nvPr>
            <p:ph type="title"/>
          </p:nvPr>
        </p:nvSpPr>
        <p:spPr/>
        <p:txBody>
          <a:bodyPr>
            <a:noAutofit/>
          </a:bodyPr>
          <a:lstStyle/>
          <a:p>
            <a:r>
              <a:rPr lang="pt-BR" sz="5000" dirty="0"/>
              <a:t>ALTERAÇÕES DA REFORMA TRABALHISTA </a:t>
            </a:r>
          </a:p>
        </p:txBody>
      </p:sp>
      <p:sp>
        <p:nvSpPr>
          <p:cNvPr id="3" name="Espaço Reservado para Conteúdo 2">
            <a:extLst>
              <a:ext uri="{FF2B5EF4-FFF2-40B4-BE49-F238E27FC236}">
                <a16:creationId xmlns:a16="http://schemas.microsoft.com/office/drawing/2014/main" xmlns="" id="{9B1F2296-5AA8-4DB5-9CA3-EF321138B93B}"/>
              </a:ext>
            </a:extLst>
          </p:cNvPr>
          <p:cNvSpPr>
            <a:spLocks noGrp="1"/>
          </p:cNvSpPr>
          <p:nvPr>
            <p:ph idx="1"/>
          </p:nvPr>
        </p:nvSpPr>
        <p:spPr/>
        <p:txBody>
          <a:bodyPr/>
          <a:lstStyle/>
          <a:p>
            <a:endParaRPr lang="pt-BR" dirty="0"/>
          </a:p>
          <a:p>
            <a:endParaRPr lang="pt-BR" dirty="0"/>
          </a:p>
          <a:p>
            <a:r>
              <a:rPr lang="pt-BR" dirty="0"/>
              <a:t>A reforma trabalhista teve um viés mais do empregador, porem ela teve importantes alterações que podem trazer vantagem para toda a sociedade.</a:t>
            </a:r>
          </a:p>
          <a:p>
            <a:pPr marL="0" indent="0">
              <a:buNone/>
            </a:pPr>
            <a:endParaRPr lang="pt-BR" dirty="0"/>
          </a:p>
          <a:p>
            <a:r>
              <a:rPr lang="pt-BR" dirty="0"/>
              <a:t> Principais vantagens ou inovações:</a:t>
            </a:r>
          </a:p>
        </p:txBody>
      </p:sp>
      <p:sp>
        <p:nvSpPr>
          <p:cNvPr id="4" name="Espaço Reservado para Rodapé 3">
            <a:extLst>
              <a:ext uri="{FF2B5EF4-FFF2-40B4-BE49-F238E27FC236}">
                <a16:creationId xmlns:a16="http://schemas.microsoft.com/office/drawing/2014/main" xmlns="" id="{A06EC51B-2861-42B0-9E62-8B2F17303F3C}"/>
              </a:ext>
            </a:extLst>
          </p:cNvPr>
          <p:cNvSpPr>
            <a:spLocks noGrp="1"/>
          </p:cNvSpPr>
          <p:nvPr>
            <p:ph type="ftr" sz="quarter" idx="11"/>
          </p:nvPr>
        </p:nvSpPr>
        <p:spPr/>
        <p:txBody>
          <a:bodyPr/>
          <a:lstStyle/>
          <a:p>
            <a:r>
              <a:rPr lang="pt-BR"/>
              <a:t>Dra. Michele Oliveira Esparrinha Guimarães </a:t>
            </a:r>
            <a:endParaRPr lang="en-US" dirty="0"/>
          </a:p>
        </p:txBody>
      </p:sp>
    </p:spTree>
    <p:extLst>
      <p:ext uri="{BB962C8B-B14F-4D97-AF65-F5344CB8AC3E}">
        <p14:creationId xmlns:p14="http://schemas.microsoft.com/office/powerpoint/2010/main" val="234213241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6F75A707-D7A9-4105-921A-D351BE90124C}"/>
              </a:ext>
            </a:extLst>
          </p:cNvPr>
          <p:cNvSpPr>
            <a:spLocks noGrp="1"/>
          </p:cNvSpPr>
          <p:nvPr>
            <p:ph type="title"/>
          </p:nvPr>
        </p:nvSpPr>
        <p:spPr/>
        <p:txBody>
          <a:bodyPr>
            <a:noAutofit/>
          </a:bodyPr>
          <a:lstStyle/>
          <a:p>
            <a:r>
              <a:rPr lang="pt-BR" sz="4000" dirty="0"/>
              <a:t>ALGUNS PONTOS POSITIVOS PARA O TRABALHADOR:</a:t>
            </a:r>
          </a:p>
        </p:txBody>
      </p:sp>
      <p:sp>
        <p:nvSpPr>
          <p:cNvPr id="3" name="Espaço Reservado para Conteúdo 2">
            <a:extLst>
              <a:ext uri="{FF2B5EF4-FFF2-40B4-BE49-F238E27FC236}">
                <a16:creationId xmlns:a16="http://schemas.microsoft.com/office/drawing/2014/main" xmlns="" id="{F6187A3F-49BA-4505-96B5-452CD16B2EEB}"/>
              </a:ext>
            </a:extLst>
          </p:cNvPr>
          <p:cNvSpPr>
            <a:spLocks noGrp="1"/>
          </p:cNvSpPr>
          <p:nvPr>
            <p:ph idx="1"/>
          </p:nvPr>
        </p:nvSpPr>
        <p:spPr>
          <a:xfrm>
            <a:off x="2589212" y="2225879"/>
            <a:ext cx="8915400" cy="3777622"/>
          </a:xfrm>
        </p:spPr>
        <p:txBody>
          <a:bodyPr/>
          <a:lstStyle/>
          <a:p>
            <a:endParaRPr lang="pt-BR" b="1" dirty="0"/>
          </a:p>
          <a:p>
            <a:pPr marL="0" indent="0">
              <a:buNone/>
            </a:pPr>
            <a:r>
              <a:rPr lang="pt-BR" sz="2400" b="1" dirty="0"/>
              <a:t>Parcelamento das férias em até três vezes, desde que haja concordância do empregado </a:t>
            </a:r>
            <a:r>
              <a:rPr lang="pt-BR" b="1" dirty="0"/>
              <a:t>.</a:t>
            </a:r>
            <a:endParaRPr lang="pt-BR" dirty="0"/>
          </a:p>
        </p:txBody>
      </p:sp>
      <p:sp>
        <p:nvSpPr>
          <p:cNvPr id="4" name="Espaço Reservado para Rodapé 3">
            <a:extLst>
              <a:ext uri="{FF2B5EF4-FFF2-40B4-BE49-F238E27FC236}">
                <a16:creationId xmlns:a16="http://schemas.microsoft.com/office/drawing/2014/main" xmlns="" id="{20AE86AC-3A1D-47FB-9AC8-415F6FECD077}"/>
              </a:ext>
            </a:extLst>
          </p:cNvPr>
          <p:cNvSpPr>
            <a:spLocks noGrp="1"/>
          </p:cNvSpPr>
          <p:nvPr>
            <p:ph type="ftr" sz="quarter" idx="11"/>
          </p:nvPr>
        </p:nvSpPr>
        <p:spPr/>
        <p:txBody>
          <a:bodyPr/>
          <a:lstStyle/>
          <a:p>
            <a:r>
              <a:rPr lang="pt-BR"/>
              <a:t>Dra. Michele Oliveira Esparrinha Guimarães </a:t>
            </a:r>
            <a:endParaRPr lang="en-US" dirty="0"/>
          </a:p>
        </p:txBody>
      </p:sp>
    </p:spTree>
    <p:extLst>
      <p:ext uri="{BB962C8B-B14F-4D97-AF65-F5344CB8AC3E}">
        <p14:creationId xmlns:p14="http://schemas.microsoft.com/office/powerpoint/2010/main" val="339598890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D288C36E-9F38-4DB4-ADAF-D76925E4B94A}"/>
              </a:ext>
            </a:extLst>
          </p:cNvPr>
          <p:cNvSpPr>
            <a:spLocks noGrp="1"/>
          </p:cNvSpPr>
          <p:nvPr>
            <p:ph type="title"/>
          </p:nvPr>
        </p:nvSpPr>
        <p:spPr/>
        <p:txBody>
          <a:bodyPr>
            <a:noAutofit/>
          </a:bodyPr>
          <a:lstStyle/>
          <a:p>
            <a:r>
              <a:rPr lang="pt-BR" sz="4000" dirty="0"/>
              <a:t>GARANTIA DE CONDIÇÕES IGUAIS PARA TERCERIZADOS </a:t>
            </a:r>
          </a:p>
        </p:txBody>
      </p:sp>
      <p:sp>
        <p:nvSpPr>
          <p:cNvPr id="3" name="Espaço Reservado para Conteúdo 2">
            <a:extLst>
              <a:ext uri="{FF2B5EF4-FFF2-40B4-BE49-F238E27FC236}">
                <a16:creationId xmlns:a16="http://schemas.microsoft.com/office/drawing/2014/main" xmlns="" id="{AB309927-F243-452B-A81D-E5DDE259AAA3}"/>
              </a:ext>
            </a:extLst>
          </p:cNvPr>
          <p:cNvSpPr>
            <a:spLocks noGrp="1"/>
          </p:cNvSpPr>
          <p:nvPr>
            <p:ph idx="1"/>
          </p:nvPr>
        </p:nvSpPr>
        <p:spPr/>
        <p:txBody>
          <a:bodyPr>
            <a:normAutofit fontScale="92500" lnSpcReduction="10000"/>
          </a:bodyPr>
          <a:lstStyle/>
          <a:p>
            <a:pPr algn="just"/>
            <a:r>
              <a:rPr lang="pt-BR" dirty="0"/>
              <a:t>A </a:t>
            </a:r>
            <a:r>
              <a:rPr lang="pt-BR" dirty="0">
                <a:solidFill>
                  <a:schemeClr val="tx1"/>
                </a:solidFill>
              </a:rPr>
              <a:t>reforma garante aos trabalhadores </a:t>
            </a:r>
            <a:r>
              <a:rPr lang="pt-BR" b="1" dirty="0">
                <a:solidFill>
                  <a:schemeClr val="tx1"/>
                </a:solidFill>
                <a:hlinkClick r:id="rId2">
                  <a:extLst>
                    <a:ext uri="{A12FA001-AC4F-418D-AE19-62706E023703}">
                      <ahyp:hlinkClr xmlns:ahyp="http://schemas.microsoft.com/office/drawing/2018/hyperlinkcolor" xmlns="" val="tx"/>
                    </a:ext>
                  </a:extLst>
                </a:hlinkClick>
              </a:rPr>
              <a:t>terceirizados</a:t>
            </a:r>
            <a:r>
              <a:rPr lang="pt-BR" dirty="0">
                <a:solidFill>
                  <a:schemeClr val="tx1"/>
                </a:solidFill>
              </a:rPr>
              <a:t>, quando os serviços forem executados nas dependências da empresa que contrata o serviço, as mesmas condições relativas a:</a:t>
            </a:r>
          </a:p>
          <a:p>
            <a:pPr algn="just">
              <a:buFont typeface="Arial" panose="020B0604020202020204" pitchFamily="34" charset="0"/>
              <a:buChar char="•"/>
            </a:pPr>
            <a:r>
              <a:rPr lang="pt-BR" i="1" dirty="0">
                <a:solidFill>
                  <a:schemeClr val="tx1"/>
                </a:solidFill>
              </a:rPr>
              <a:t>i) à alimentação garantida aos empregados da contratante, quando oferecida em refeitórios.</a:t>
            </a:r>
            <a:endParaRPr lang="pt-BR" dirty="0">
              <a:solidFill>
                <a:schemeClr val="tx1"/>
              </a:solidFill>
            </a:endParaRPr>
          </a:p>
          <a:p>
            <a:pPr algn="just">
              <a:buFont typeface="Arial" panose="020B0604020202020204" pitchFamily="34" charset="0"/>
              <a:buChar char="•"/>
            </a:pPr>
            <a:r>
              <a:rPr lang="pt-BR" i="1" dirty="0">
                <a:solidFill>
                  <a:schemeClr val="tx1"/>
                </a:solidFill>
              </a:rPr>
              <a:t>ii) ao direito de utilizar os serviços de transporte</a:t>
            </a:r>
            <a:endParaRPr lang="pt-BR" dirty="0">
              <a:solidFill>
                <a:schemeClr val="tx1"/>
              </a:solidFill>
            </a:endParaRPr>
          </a:p>
          <a:p>
            <a:pPr algn="just">
              <a:buFont typeface="Arial" panose="020B0604020202020204" pitchFamily="34" charset="0"/>
              <a:buChar char="•"/>
            </a:pPr>
            <a:r>
              <a:rPr lang="pt-BR" i="1" dirty="0">
                <a:solidFill>
                  <a:schemeClr val="tx1"/>
                </a:solidFill>
              </a:rPr>
              <a:t>iii)  ao atendimento médico ou ambulatorial existente nas dependências da contratante ou local por ela designado.</a:t>
            </a:r>
          </a:p>
          <a:p>
            <a:pPr algn="just">
              <a:buFont typeface="Arial" panose="020B0604020202020204" pitchFamily="34" charset="0"/>
              <a:buChar char="•"/>
            </a:pPr>
            <a:r>
              <a:rPr lang="pt-BR" i="1" dirty="0">
                <a:solidFill>
                  <a:schemeClr val="tx1"/>
                </a:solidFill>
              </a:rPr>
              <a:t>iv) ao treinamento adequado, fornecido pela contratada, quando a atividade o exigir;</a:t>
            </a:r>
            <a:endParaRPr lang="pt-BR" dirty="0">
              <a:solidFill>
                <a:schemeClr val="tx1"/>
              </a:solidFill>
            </a:endParaRPr>
          </a:p>
          <a:p>
            <a:pPr algn="just">
              <a:buFont typeface="Arial" panose="020B0604020202020204" pitchFamily="34" charset="0"/>
              <a:buChar char="•"/>
            </a:pPr>
            <a:r>
              <a:rPr lang="pt-BR" i="1" dirty="0">
                <a:solidFill>
                  <a:schemeClr val="tx1"/>
                </a:solidFill>
              </a:rPr>
              <a:t>v) às mesmas condições sanitárias, de medidas de proteção à saúde e de segurança no trabalho e de instalações adequadas à prestação do serviço oferecidas aos empregados da contratante.</a:t>
            </a:r>
            <a:endParaRPr lang="pt-BR" dirty="0">
              <a:solidFill>
                <a:schemeClr val="tx1"/>
              </a:solidFill>
            </a:endParaRPr>
          </a:p>
          <a:p>
            <a:endParaRPr lang="pt-BR" dirty="0"/>
          </a:p>
        </p:txBody>
      </p:sp>
      <p:sp>
        <p:nvSpPr>
          <p:cNvPr id="4" name="Espaço Reservado para Rodapé 3">
            <a:extLst>
              <a:ext uri="{FF2B5EF4-FFF2-40B4-BE49-F238E27FC236}">
                <a16:creationId xmlns:a16="http://schemas.microsoft.com/office/drawing/2014/main" xmlns="" id="{632DD504-15E7-4383-82DA-804552411D40}"/>
              </a:ext>
            </a:extLst>
          </p:cNvPr>
          <p:cNvSpPr>
            <a:spLocks noGrp="1"/>
          </p:cNvSpPr>
          <p:nvPr>
            <p:ph type="ftr" sz="quarter" idx="11"/>
          </p:nvPr>
        </p:nvSpPr>
        <p:spPr/>
        <p:txBody>
          <a:bodyPr/>
          <a:lstStyle/>
          <a:p>
            <a:r>
              <a:rPr lang="pt-BR"/>
              <a:t>Dra. Michele Oliveira Esparrinha Guimarães </a:t>
            </a:r>
            <a:endParaRPr lang="en-US" dirty="0"/>
          </a:p>
        </p:txBody>
      </p:sp>
    </p:spTree>
    <p:extLst>
      <p:ext uri="{BB962C8B-B14F-4D97-AF65-F5344CB8AC3E}">
        <p14:creationId xmlns:p14="http://schemas.microsoft.com/office/powerpoint/2010/main" val="23407410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2759652B-DB77-4E45-BECC-FE399EA436F4}"/>
              </a:ext>
            </a:extLst>
          </p:cNvPr>
          <p:cNvSpPr>
            <a:spLocks noGrp="1"/>
          </p:cNvSpPr>
          <p:nvPr>
            <p:ph type="title"/>
          </p:nvPr>
        </p:nvSpPr>
        <p:spPr/>
        <p:txBody>
          <a:bodyPr>
            <a:normAutofit fontScale="90000"/>
          </a:bodyPr>
          <a:lstStyle/>
          <a:p>
            <a:r>
              <a:rPr lang="pt-BR" dirty="0"/>
              <a:t>DESBUROCRATIZAÇÃO PARA RECEBER O SEGURO-DESEMPREGO E SACAR O FGTS</a:t>
            </a:r>
            <a:br>
              <a:rPr lang="pt-BR" dirty="0"/>
            </a:br>
            <a:endParaRPr lang="pt-BR" dirty="0"/>
          </a:p>
        </p:txBody>
      </p:sp>
      <p:sp>
        <p:nvSpPr>
          <p:cNvPr id="3" name="Espaço Reservado para Conteúdo 2">
            <a:extLst>
              <a:ext uri="{FF2B5EF4-FFF2-40B4-BE49-F238E27FC236}">
                <a16:creationId xmlns:a16="http://schemas.microsoft.com/office/drawing/2014/main" xmlns="" id="{25C22016-37EF-493D-9183-5ADD107EF72F}"/>
              </a:ext>
            </a:extLst>
          </p:cNvPr>
          <p:cNvSpPr>
            <a:spLocks noGrp="1"/>
          </p:cNvSpPr>
          <p:nvPr>
            <p:ph idx="1"/>
          </p:nvPr>
        </p:nvSpPr>
        <p:spPr/>
        <p:txBody>
          <a:bodyPr/>
          <a:lstStyle/>
          <a:p>
            <a:pPr algn="just"/>
            <a:endParaRPr lang="pt-BR" dirty="0"/>
          </a:p>
          <a:p>
            <a:pPr algn="just"/>
            <a:r>
              <a:rPr lang="pt-BR" dirty="0"/>
              <a:t>A reforma exclui a necessidade de homologação da rescisão do contrato de trabalho pelo sindicato ou Ministério do Trabalho, para que o empregado dispensado sem justa causa possa pedir o seguro-desemprego e sacar o FGTS.</a:t>
            </a:r>
          </a:p>
          <a:p>
            <a:pPr algn="just"/>
            <a:endParaRPr lang="pt-BR" dirty="0"/>
          </a:p>
          <a:p>
            <a:pPr algn="just"/>
            <a:r>
              <a:rPr lang="pt-BR" dirty="0"/>
              <a:t> Agora, vai bastar a anotação da rescisão em sua carteira de trabalho (CTPS) e a comunicação do empregador aos órgãos competentes, o que vai deixar o procedimento mais rápido.</a:t>
            </a:r>
          </a:p>
        </p:txBody>
      </p:sp>
      <p:sp>
        <p:nvSpPr>
          <p:cNvPr id="4" name="Espaço Reservado para Rodapé 3">
            <a:extLst>
              <a:ext uri="{FF2B5EF4-FFF2-40B4-BE49-F238E27FC236}">
                <a16:creationId xmlns:a16="http://schemas.microsoft.com/office/drawing/2014/main" xmlns="" id="{61284FC4-4C19-4E9A-BD37-2617C7256A73}"/>
              </a:ext>
            </a:extLst>
          </p:cNvPr>
          <p:cNvSpPr>
            <a:spLocks noGrp="1"/>
          </p:cNvSpPr>
          <p:nvPr>
            <p:ph type="ftr" sz="quarter" idx="11"/>
          </p:nvPr>
        </p:nvSpPr>
        <p:spPr/>
        <p:txBody>
          <a:bodyPr/>
          <a:lstStyle/>
          <a:p>
            <a:r>
              <a:rPr lang="pt-BR"/>
              <a:t>Dra. Michele Oliveira Esparrinha Guimarães </a:t>
            </a:r>
            <a:endParaRPr lang="en-US" dirty="0"/>
          </a:p>
        </p:txBody>
      </p:sp>
    </p:spTree>
    <p:extLst>
      <p:ext uri="{BB962C8B-B14F-4D97-AF65-F5344CB8AC3E}">
        <p14:creationId xmlns:p14="http://schemas.microsoft.com/office/powerpoint/2010/main" val="342515285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A3C3C09-D405-445A-A586-BC97BC1123CB}"/>
              </a:ext>
            </a:extLst>
          </p:cNvPr>
          <p:cNvSpPr>
            <a:spLocks noGrp="1"/>
          </p:cNvSpPr>
          <p:nvPr>
            <p:ph type="title"/>
          </p:nvPr>
        </p:nvSpPr>
        <p:spPr>
          <a:xfrm>
            <a:off x="2589212" y="825445"/>
            <a:ext cx="8911687" cy="1397637"/>
          </a:xfrm>
        </p:spPr>
        <p:txBody>
          <a:bodyPr>
            <a:normAutofit fontScale="90000"/>
          </a:bodyPr>
          <a:lstStyle/>
          <a:p>
            <a:r>
              <a:rPr lang="pt-BR" dirty="0"/>
              <a:t>PERMISSÃO DA RESCISÃO DO CONTRATO DE TRABALHO POR COMUM ACORDO</a:t>
            </a:r>
          </a:p>
        </p:txBody>
      </p:sp>
      <p:sp>
        <p:nvSpPr>
          <p:cNvPr id="3" name="Espaço Reservado para Conteúdo 2">
            <a:extLst>
              <a:ext uri="{FF2B5EF4-FFF2-40B4-BE49-F238E27FC236}">
                <a16:creationId xmlns:a16="http://schemas.microsoft.com/office/drawing/2014/main" xmlns="" id="{30066660-DC87-4A44-8B67-A0B0CFE759A4}"/>
              </a:ext>
            </a:extLst>
          </p:cNvPr>
          <p:cNvSpPr>
            <a:spLocks noGrp="1"/>
          </p:cNvSpPr>
          <p:nvPr>
            <p:ph idx="1"/>
          </p:nvPr>
        </p:nvSpPr>
        <p:spPr/>
        <p:txBody>
          <a:bodyPr/>
          <a:lstStyle/>
          <a:p>
            <a:pPr algn="just"/>
            <a:endParaRPr lang="pt-BR" dirty="0"/>
          </a:p>
          <a:p>
            <a:pPr algn="just"/>
            <a:endParaRPr lang="pt-BR" dirty="0"/>
          </a:p>
          <a:p>
            <a:pPr algn="just"/>
            <a:r>
              <a:rPr lang="pt-BR" dirty="0"/>
              <a:t>Passa a ser permitido que o trabalhador e a empresa possam rescindir o contrato de trabalho por comum acordo. Nessa hipótese, o trabalhador recebe metade do aviso prévio e da indenização pela rescisão (20%) e integralmente as demais verbas.</a:t>
            </a:r>
          </a:p>
        </p:txBody>
      </p:sp>
      <p:sp>
        <p:nvSpPr>
          <p:cNvPr id="4" name="Espaço Reservado para Rodapé 3">
            <a:extLst>
              <a:ext uri="{FF2B5EF4-FFF2-40B4-BE49-F238E27FC236}">
                <a16:creationId xmlns:a16="http://schemas.microsoft.com/office/drawing/2014/main" xmlns="" id="{8E1D7B77-7D94-476E-8DFA-F085662AC531}"/>
              </a:ext>
            </a:extLst>
          </p:cNvPr>
          <p:cNvSpPr>
            <a:spLocks noGrp="1"/>
          </p:cNvSpPr>
          <p:nvPr>
            <p:ph type="ftr" sz="quarter" idx="11"/>
          </p:nvPr>
        </p:nvSpPr>
        <p:spPr/>
        <p:txBody>
          <a:bodyPr/>
          <a:lstStyle/>
          <a:p>
            <a:r>
              <a:rPr lang="pt-BR"/>
              <a:t>Dra. Michele Oliveira Esparrinha Guimarães </a:t>
            </a:r>
            <a:endParaRPr lang="en-US" dirty="0"/>
          </a:p>
        </p:txBody>
      </p:sp>
    </p:spTree>
    <p:extLst>
      <p:ext uri="{BB962C8B-B14F-4D97-AF65-F5344CB8AC3E}">
        <p14:creationId xmlns:p14="http://schemas.microsoft.com/office/powerpoint/2010/main" val="109011725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F58BA77C-6EBA-49CB-B3B8-4DAAF0554846}"/>
              </a:ext>
            </a:extLst>
          </p:cNvPr>
          <p:cNvSpPr>
            <a:spLocks noGrp="1"/>
          </p:cNvSpPr>
          <p:nvPr>
            <p:ph type="title"/>
          </p:nvPr>
        </p:nvSpPr>
        <p:spPr>
          <a:xfrm>
            <a:off x="2589212" y="852710"/>
            <a:ext cx="8911687" cy="1280890"/>
          </a:xfrm>
        </p:spPr>
        <p:txBody>
          <a:bodyPr/>
          <a:lstStyle/>
          <a:p>
            <a:r>
              <a:rPr lang="pt-BR" dirty="0"/>
              <a:t>HORÁRIO DE ALMOÇO DE 30 MINUTOS</a:t>
            </a:r>
          </a:p>
        </p:txBody>
      </p:sp>
      <p:sp>
        <p:nvSpPr>
          <p:cNvPr id="3" name="Espaço Reservado para Conteúdo 2">
            <a:extLst>
              <a:ext uri="{FF2B5EF4-FFF2-40B4-BE49-F238E27FC236}">
                <a16:creationId xmlns:a16="http://schemas.microsoft.com/office/drawing/2014/main" xmlns="" id="{146B052C-448F-491C-9CC1-E941A4434CEA}"/>
              </a:ext>
            </a:extLst>
          </p:cNvPr>
          <p:cNvSpPr>
            <a:spLocks noGrp="1"/>
          </p:cNvSpPr>
          <p:nvPr>
            <p:ph idx="1"/>
          </p:nvPr>
        </p:nvSpPr>
        <p:spPr>
          <a:xfrm>
            <a:off x="2480156" y="2133600"/>
            <a:ext cx="8915400" cy="3777622"/>
          </a:xfrm>
        </p:spPr>
        <p:txBody>
          <a:bodyPr/>
          <a:lstStyle/>
          <a:p>
            <a:endParaRPr lang="pt-BR" dirty="0"/>
          </a:p>
          <a:p>
            <a:pPr algn="just"/>
            <a:r>
              <a:rPr lang="pt-BR" dirty="0"/>
              <a:t>A reforma permite que convenção ou acordo coletivo diminua o horário de almoço e descanso, nas jornadas de pelo menos 6 horas diárias, de uma hora para 30 minutos. Para alguns profissionais, isso pode significar uma vantagem, já que poderão retornar mais cedo do trabalho.</a:t>
            </a:r>
          </a:p>
        </p:txBody>
      </p:sp>
      <p:sp>
        <p:nvSpPr>
          <p:cNvPr id="4" name="Espaço Reservado para Rodapé 3">
            <a:extLst>
              <a:ext uri="{FF2B5EF4-FFF2-40B4-BE49-F238E27FC236}">
                <a16:creationId xmlns:a16="http://schemas.microsoft.com/office/drawing/2014/main" xmlns="" id="{38CFB0EB-0784-4824-990D-1C8E76685DB2}"/>
              </a:ext>
            </a:extLst>
          </p:cNvPr>
          <p:cNvSpPr>
            <a:spLocks noGrp="1"/>
          </p:cNvSpPr>
          <p:nvPr>
            <p:ph type="ftr" sz="quarter" idx="11"/>
          </p:nvPr>
        </p:nvSpPr>
        <p:spPr/>
        <p:txBody>
          <a:bodyPr/>
          <a:lstStyle/>
          <a:p>
            <a:r>
              <a:rPr lang="pt-BR"/>
              <a:t>Dra. Michele Oliveira Esparrinha Guimarães </a:t>
            </a:r>
            <a:endParaRPr lang="en-US" dirty="0"/>
          </a:p>
        </p:txBody>
      </p:sp>
    </p:spTree>
    <p:extLst>
      <p:ext uri="{BB962C8B-B14F-4D97-AF65-F5344CB8AC3E}">
        <p14:creationId xmlns:p14="http://schemas.microsoft.com/office/powerpoint/2010/main" val="409969664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F13FCCF2-F8BA-43DB-B2E1-DFA18B9CA097}"/>
              </a:ext>
            </a:extLst>
          </p:cNvPr>
          <p:cNvSpPr>
            <a:spLocks noGrp="1"/>
          </p:cNvSpPr>
          <p:nvPr>
            <p:ph type="title"/>
          </p:nvPr>
        </p:nvSpPr>
        <p:spPr>
          <a:xfrm>
            <a:off x="2592925" y="624110"/>
            <a:ext cx="8911687" cy="3777622"/>
          </a:xfrm>
        </p:spPr>
        <p:txBody>
          <a:bodyPr>
            <a:normAutofit/>
          </a:bodyPr>
          <a:lstStyle/>
          <a:p>
            <a:r>
              <a:rPr lang="pt-BR" sz="4400" b="1" dirty="0"/>
              <a:t>PONTOS NEGATIVOS PARA O TRABALHADOR </a:t>
            </a:r>
          </a:p>
        </p:txBody>
      </p:sp>
      <p:sp>
        <p:nvSpPr>
          <p:cNvPr id="3" name="Espaço Reservado para Conteúdo 2">
            <a:extLst>
              <a:ext uri="{FF2B5EF4-FFF2-40B4-BE49-F238E27FC236}">
                <a16:creationId xmlns:a16="http://schemas.microsoft.com/office/drawing/2014/main" xmlns="" id="{E775171E-D2D4-43BB-8399-EA183A6C1076}"/>
              </a:ext>
            </a:extLst>
          </p:cNvPr>
          <p:cNvSpPr>
            <a:spLocks noGrp="1"/>
          </p:cNvSpPr>
          <p:nvPr>
            <p:ph idx="1"/>
          </p:nvPr>
        </p:nvSpPr>
        <p:spPr/>
        <p:txBody>
          <a:bodyPr/>
          <a:lstStyle/>
          <a:p>
            <a:endParaRPr lang="pt-BR" dirty="0"/>
          </a:p>
        </p:txBody>
      </p:sp>
      <p:sp>
        <p:nvSpPr>
          <p:cNvPr id="4" name="Espaço Reservado para Rodapé 3">
            <a:extLst>
              <a:ext uri="{FF2B5EF4-FFF2-40B4-BE49-F238E27FC236}">
                <a16:creationId xmlns:a16="http://schemas.microsoft.com/office/drawing/2014/main" xmlns="" id="{32CC7082-4C30-4A05-A92C-640199602B4F}"/>
              </a:ext>
            </a:extLst>
          </p:cNvPr>
          <p:cNvSpPr>
            <a:spLocks noGrp="1"/>
          </p:cNvSpPr>
          <p:nvPr>
            <p:ph type="ftr" sz="quarter" idx="11"/>
          </p:nvPr>
        </p:nvSpPr>
        <p:spPr/>
        <p:txBody>
          <a:bodyPr/>
          <a:lstStyle/>
          <a:p>
            <a:r>
              <a:rPr lang="pt-BR"/>
              <a:t>Dra. Michele Oliveira Esparrinha Guimarães </a:t>
            </a:r>
            <a:endParaRPr lang="en-US" dirty="0"/>
          </a:p>
        </p:txBody>
      </p:sp>
    </p:spTree>
    <p:extLst>
      <p:ext uri="{BB962C8B-B14F-4D97-AF65-F5344CB8AC3E}">
        <p14:creationId xmlns:p14="http://schemas.microsoft.com/office/powerpoint/2010/main" val="312121179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07FF9DAC-CCC5-45BB-B2BE-5F427BD290AB}"/>
              </a:ext>
            </a:extLst>
          </p:cNvPr>
          <p:cNvSpPr>
            <a:spLocks noGrp="1"/>
          </p:cNvSpPr>
          <p:nvPr>
            <p:ph type="title"/>
          </p:nvPr>
        </p:nvSpPr>
        <p:spPr>
          <a:xfrm>
            <a:off x="2589212" y="861798"/>
            <a:ext cx="8911687" cy="1280890"/>
          </a:xfrm>
        </p:spPr>
        <p:txBody>
          <a:bodyPr>
            <a:normAutofit fontScale="90000"/>
          </a:bodyPr>
          <a:lstStyle/>
          <a:p>
            <a:r>
              <a:rPr lang="pt-BR" dirty="0"/>
              <a:t>FIM DA ASSITÊNCIA GRATUITA NA RESCISÃO DO CONTRATO DE TRABALHO</a:t>
            </a:r>
          </a:p>
        </p:txBody>
      </p:sp>
      <p:sp>
        <p:nvSpPr>
          <p:cNvPr id="3" name="Espaço Reservado para Conteúdo 2">
            <a:extLst>
              <a:ext uri="{FF2B5EF4-FFF2-40B4-BE49-F238E27FC236}">
                <a16:creationId xmlns:a16="http://schemas.microsoft.com/office/drawing/2014/main" xmlns="" id="{FCE636ED-B001-41B2-AC45-0CC6207569DC}"/>
              </a:ext>
            </a:extLst>
          </p:cNvPr>
          <p:cNvSpPr>
            <a:spLocks noGrp="1"/>
          </p:cNvSpPr>
          <p:nvPr>
            <p:ph idx="1"/>
          </p:nvPr>
        </p:nvSpPr>
        <p:spPr/>
        <p:txBody>
          <a:bodyPr/>
          <a:lstStyle/>
          <a:p>
            <a:endParaRPr lang="pt-BR" dirty="0"/>
          </a:p>
          <a:p>
            <a:pPr algn="just"/>
            <a:endParaRPr lang="pt-BR" dirty="0"/>
          </a:p>
          <a:p>
            <a:pPr algn="just"/>
            <a:r>
              <a:rPr lang="pt-BR" dirty="0"/>
              <a:t> O trabalhador perde a assistência gratuita que verificava se as verbas pagas pelo empregador na rescisão estavam corretas.</a:t>
            </a:r>
          </a:p>
        </p:txBody>
      </p:sp>
      <p:sp>
        <p:nvSpPr>
          <p:cNvPr id="4" name="Espaço Reservado para Rodapé 3">
            <a:extLst>
              <a:ext uri="{FF2B5EF4-FFF2-40B4-BE49-F238E27FC236}">
                <a16:creationId xmlns:a16="http://schemas.microsoft.com/office/drawing/2014/main" xmlns="" id="{C9475F0B-3A2F-4AB8-B0F4-E2D910592E92}"/>
              </a:ext>
            </a:extLst>
          </p:cNvPr>
          <p:cNvSpPr>
            <a:spLocks noGrp="1"/>
          </p:cNvSpPr>
          <p:nvPr>
            <p:ph type="ftr" sz="quarter" idx="11"/>
          </p:nvPr>
        </p:nvSpPr>
        <p:spPr/>
        <p:txBody>
          <a:bodyPr/>
          <a:lstStyle/>
          <a:p>
            <a:r>
              <a:rPr lang="pt-BR"/>
              <a:t>Dra. Michele Oliveira Esparrinha Guimarães </a:t>
            </a:r>
            <a:endParaRPr lang="en-US" dirty="0"/>
          </a:p>
        </p:txBody>
      </p:sp>
    </p:spTree>
    <p:extLst>
      <p:ext uri="{BB962C8B-B14F-4D97-AF65-F5344CB8AC3E}">
        <p14:creationId xmlns:p14="http://schemas.microsoft.com/office/powerpoint/2010/main" val="31624748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C15EBE09-4893-42AA-B949-472333A07CDE}"/>
              </a:ext>
            </a:extLst>
          </p:cNvPr>
          <p:cNvSpPr>
            <a:spLocks noGrp="1"/>
          </p:cNvSpPr>
          <p:nvPr>
            <p:ph type="title"/>
          </p:nvPr>
        </p:nvSpPr>
        <p:spPr>
          <a:xfrm>
            <a:off x="2589212" y="852710"/>
            <a:ext cx="8911687" cy="1280890"/>
          </a:xfrm>
        </p:spPr>
        <p:txBody>
          <a:bodyPr/>
          <a:lstStyle/>
          <a:p>
            <a:r>
              <a:rPr lang="pt-BR" dirty="0"/>
              <a:t>AUTORIZAÇÃO DA DISPENSA COLETIVA SEM INTERVENÇÃO SINDICAL</a:t>
            </a:r>
          </a:p>
        </p:txBody>
      </p:sp>
      <p:sp>
        <p:nvSpPr>
          <p:cNvPr id="3" name="Espaço Reservado para Conteúdo 2">
            <a:extLst>
              <a:ext uri="{FF2B5EF4-FFF2-40B4-BE49-F238E27FC236}">
                <a16:creationId xmlns:a16="http://schemas.microsoft.com/office/drawing/2014/main" xmlns="" id="{8C06074E-3FD3-4944-BC62-43FB163BD778}"/>
              </a:ext>
            </a:extLst>
          </p:cNvPr>
          <p:cNvSpPr>
            <a:spLocks noGrp="1"/>
          </p:cNvSpPr>
          <p:nvPr>
            <p:ph idx="1"/>
          </p:nvPr>
        </p:nvSpPr>
        <p:spPr/>
        <p:txBody>
          <a:bodyPr/>
          <a:lstStyle/>
          <a:p>
            <a:pPr algn="just"/>
            <a:endParaRPr lang="pt-BR" dirty="0"/>
          </a:p>
          <a:p>
            <a:pPr algn="just"/>
            <a:endParaRPr lang="pt-BR" dirty="0"/>
          </a:p>
          <a:p>
            <a:pPr algn="just"/>
            <a:endParaRPr lang="pt-BR" dirty="0"/>
          </a:p>
          <a:p>
            <a:pPr algn="just"/>
            <a:r>
              <a:rPr lang="pt-BR" dirty="0"/>
              <a:t> Com a reforma, a dispensa coletiva pode ser realizada nos mesmos moldes da individual, ou seja, sem negociação com o sindicato e sem medidas que atenuem seu impacto na sociedade.</a:t>
            </a:r>
          </a:p>
        </p:txBody>
      </p:sp>
      <p:sp>
        <p:nvSpPr>
          <p:cNvPr id="4" name="Espaço Reservado para Rodapé 3">
            <a:extLst>
              <a:ext uri="{FF2B5EF4-FFF2-40B4-BE49-F238E27FC236}">
                <a16:creationId xmlns:a16="http://schemas.microsoft.com/office/drawing/2014/main" xmlns="" id="{7BCB5E77-9BE3-46AD-81B3-1C27B093DFFB}"/>
              </a:ext>
            </a:extLst>
          </p:cNvPr>
          <p:cNvSpPr>
            <a:spLocks noGrp="1"/>
          </p:cNvSpPr>
          <p:nvPr>
            <p:ph type="ftr" sz="quarter" idx="11"/>
          </p:nvPr>
        </p:nvSpPr>
        <p:spPr/>
        <p:txBody>
          <a:bodyPr/>
          <a:lstStyle/>
          <a:p>
            <a:r>
              <a:rPr lang="pt-BR"/>
              <a:t>Dra. Michele Oliveira Esparrinha Guimarães </a:t>
            </a:r>
            <a:endParaRPr lang="en-US" dirty="0"/>
          </a:p>
        </p:txBody>
      </p:sp>
    </p:spTree>
    <p:extLst>
      <p:ext uri="{BB962C8B-B14F-4D97-AF65-F5344CB8AC3E}">
        <p14:creationId xmlns:p14="http://schemas.microsoft.com/office/powerpoint/2010/main" val="22609812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21DF129C-7E90-4CAD-81EA-4EBC0A899C00}"/>
              </a:ext>
            </a:extLst>
          </p:cNvPr>
          <p:cNvSpPr>
            <a:spLocks noGrp="1"/>
          </p:cNvSpPr>
          <p:nvPr>
            <p:ph type="title"/>
          </p:nvPr>
        </p:nvSpPr>
        <p:spPr/>
        <p:txBody>
          <a:bodyPr>
            <a:normAutofit fontScale="90000"/>
          </a:bodyPr>
          <a:lstStyle/>
          <a:p>
            <a:r>
              <a:rPr lang="pt-BR" dirty="0"/>
              <a:t/>
            </a:r>
            <a:br>
              <a:rPr lang="pt-BR" dirty="0"/>
            </a:br>
            <a:r>
              <a:rPr lang="pt-BR" dirty="0"/>
              <a:t>RESTRIÇÃO DE ACESSO À JUSTIÇA GRATUITA</a:t>
            </a:r>
            <a:br>
              <a:rPr lang="pt-BR" dirty="0"/>
            </a:br>
            <a:endParaRPr lang="pt-BR" dirty="0"/>
          </a:p>
        </p:txBody>
      </p:sp>
      <p:sp>
        <p:nvSpPr>
          <p:cNvPr id="3" name="Espaço Reservado para Conteúdo 2">
            <a:extLst>
              <a:ext uri="{FF2B5EF4-FFF2-40B4-BE49-F238E27FC236}">
                <a16:creationId xmlns:a16="http://schemas.microsoft.com/office/drawing/2014/main" xmlns="" id="{467B56B5-3B7A-4A3C-BB87-331D72496125}"/>
              </a:ext>
            </a:extLst>
          </p:cNvPr>
          <p:cNvSpPr>
            <a:spLocks noGrp="1"/>
          </p:cNvSpPr>
          <p:nvPr>
            <p:ph idx="1"/>
          </p:nvPr>
        </p:nvSpPr>
        <p:spPr/>
        <p:txBody>
          <a:bodyPr/>
          <a:lstStyle/>
          <a:p>
            <a:pPr marL="0" indent="0" algn="just">
              <a:buNone/>
            </a:pPr>
            <a:r>
              <a:rPr lang="pt-BR" dirty="0"/>
              <a:t>Só terá acesso gratuito à Justiça trabalhista quem receber até 1.659,30 reais (salário igual ou inferior a 30% do teto do INSS). Vale destacar que um processo judicial tem custos que devem ser arcados pela parte perdedora.</a:t>
            </a:r>
          </a:p>
          <a:p>
            <a:pPr marL="0" indent="0" algn="just">
              <a:buNone/>
            </a:pPr>
            <a:r>
              <a:rPr lang="pt-BR" dirty="0"/>
              <a:t>Contudo, se a pessoa comprova que não tem dinheiro suficiente (se é considerada hipossuficiente economicamente, no termo jurídico), ela fica isenta desse pagamento.</a:t>
            </a:r>
          </a:p>
          <a:p>
            <a:pPr marL="0" indent="0" algn="just">
              <a:buNone/>
            </a:pPr>
            <a:r>
              <a:rPr lang="pt-BR" dirty="0"/>
              <a:t>Antes da reforma essa isenção era possível, na Justiça do Trabalho, a qualquer um que declarasse não ter condições de pagar os custos do processo sem que sustento fosse prejudicado.</a:t>
            </a:r>
          </a:p>
          <a:p>
            <a:pPr marL="0" indent="0" algn="just">
              <a:buNone/>
            </a:pPr>
            <a:r>
              <a:rPr lang="pt-BR" dirty="0"/>
              <a:t> Com a reforma, porém, essa declaração não é mais possível e somente tem direito à gratuidade de Justiça quem recebe até 1.659,30 reais.</a:t>
            </a:r>
          </a:p>
          <a:p>
            <a:endParaRPr lang="pt-BR" dirty="0"/>
          </a:p>
        </p:txBody>
      </p:sp>
      <p:sp>
        <p:nvSpPr>
          <p:cNvPr id="4" name="Espaço Reservado para Rodapé 3">
            <a:extLst>
              <a:ext uri="{FF2B5EF4-FFF2-40B4-BE49-F238E27FC236}">
                <a16:creationId xmlns:a16="http://schemas.microsoft.com/office/drawing/2014/main" xmlns="" id="{12AEE277-E721-43EC-B35C-6514663AEF96}"/>
              </a:ext>
            </a:extLst>
          </p:cNvPr>
          <p:cNvSpPr>
            <a:spLocks noGrp="1"/>
          </p:cNvSpPr>
          <p:nvPr>
            <p:ph type="ftr" sz="quarter" idx="11"/>
          </p:nvPr>
        </p:nvSpPr>
        <p:spPr/>
        <p:txBody>
          <a:bodyPr/>
          <a:lstStyle/>
          <a:p>
            <a:r>
              <a:rPr lang="pt-BR"/>
              <a:t>Dra. Michele Oliveira Esparrinha Guimarães </a:t>
            </a:r>
            <a:endParaRPr lang="en-US" dirty="0"/>
          </a:p>
        </p:txBody>
      </p:sp>
    </p:spTree>
    <p:extLst>
      <p:ext uri="{BB962C8B-B14F-4D97-AF65-F5344CB8AC3E}">
        <p14:creationId xmlns:p14="http://schemas.microsoft.com/office/powerpoint/2010/main" val="17856532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B228EC0-2BB1-4BDA-A0A7-1D10F03255A8}"/>
              </a:ext>
            </a:extLst>
          </p:cNvPr>
          <p:cNvSpPr>
            <a:spLocks noGrp="1"/>
          </p:cNvSpPr>
          <p:nvPr>
            <p:ph type="title"/>
          </p:nvPr>
        </p:nvSpPr>
        <p:spPr>
          <a:xfrm>
            <a:off x="2592925" y="624110"/>
            <a:ext cx="8911687" cy="1509490"/>
          </a:xfrm>
        </p:spPr>
        <p:txBody>
          <a:bodyPr>
            <a:normAutofit fontScale="90000"/>
          </a:bodyPr>
          <a:lstStyle/>
          <a:p>
            <a:r>
              <a:rPr lang="pt-BR" dirty="0"/>
              <a:t>PERMISSÃO PARA NEGOCIAÇÃO COLETIVA DE CONDIÇÕES MENOS BENÉFICAS AO TRABALHADOR DO QUE AS PREVISTAS EM LEI</a:t>
            </a:r>
            <a:br>
              <a:rPr lang="pt-BR" dirty="0"/>
            </a:br>
            <a:endParaRPr lang="pt-BR" dirty="0"/>
          </a:p>
        </p:txBody>
      </p:sp>
      <p:sp>
        <p:nvSpPr>
          <p:cNvPr id="3" name="Espaço Reservado para Conteúdo 2">
            <a:extLst>
              <a:ext uri="{FF2B5EF4-FFF2-40B4-BE49-F238E27FC236}">
                <a16:creationId xmlns:a16="http://schemas.microsoft.com/office/drawing/2014/main" xmlns="" id="{8AE9039F-DD39-4953-A4CF-FACA5A59B49F}"/>
              </a:ext>
            </a:extLst>
          </p:cNvPr>
          <p:cNvSpPr>
            <a:spLocks noGrp="1"/>
          </p:cNvSpPr>
          <p:nvPr>
            <p:ph idx="1"/>
          </p:nvPr>
        </p:nvSpPr>
        <p:spPr>
          <a:xfrm>
            <a:off x="2589212" y="2259874"/>
            <a:ext cx="8915400" cy="3777622"/>
          </a:xfrm>
        </p:spPr>
        <p:txBody>
          <a:bodyPr/>
          <a:lstStyle/>
          <a:p>
            <a:pPr algn="just"/>
            <a:endParaRPr lang="pt-BR" dirty="0"/>
          </a:p>
          <a:p>
            <a:pPr algn="just"/>
            <a:r>
              <a:rPr lang="pt-BR" dirty="0"/>
              <a:t>Foram ampliadas as matérias que podem ser objeto de negociação coletiva, sendo possível, inclusive, que sejam estipuladas condições mais prejudiciais ao trabalhador do que aquelas previstas em lei.</a:t>
            </a:r>
          </a:p>
          <a:p>
            <a:pPr algn="just"/>
            <a:r>
              <a:rPr lang="pt-BR" dirty="0"/>
              <a:t>Por exemplo, a prorrogação da jornada de trabalho em ambiente insalubre somente era possível mediante autorização do Ministério do Trabalho. Com a reforma, basta que essa prorrogação seja prevista em norma coletiva.</a:t>
            </a:r>
          </a:p>
          <a:p>
            <a:endParaRPr lang="pt-BR" dirty="0"/>
          </a:p>
        </p:txBody>
      </p:sp>
      <p:sp>
        <p:nvSpPr>
          <p:cNvPr id="4" name="Espaço Reservado para Rodapé 3">
            <a:extLst>
              <a:ext uri="{FF2B5EF4-FFF2-40B4-BE49-F238E27FC236}">
                <a16:creationId xmlns:a16="http://schemas.microsoft.com/office/drawing/2014/main" xmlns="" id="{167E9E86-1DF8-4430-A89C-AFD193344BCE}"/>
              </a:ext>
            </a:extLst>
          </p:cNvPr>
          <p:cNvSpPr>
            <a:spLocks noGrp="1"/>
          </p:cNvSpPr>
          <p:nvPr>
            <p:ph type="ftr" sz="quarter" idx="11"/>
          </p:nvPr>
        </p:nvSpPr>
        <p:spPr/>
        <p:txBody>
          <a:bodyPr/>
          <a:lstStyle/>
          <a:p>
            <a:r>
              <a:rPr lang="pt-BR"/>
              <a:t>Dra. Michele Oliveira Esparrinha Guimarães </a:t>
            </a:r>
            <a:endParaRPr lang="en-US" dirty="0"/>
          </a:p>
        </p:txBody>
      </p:sp>
    </p:spTree>
    <p:extLst>
      <p:ext uri="{BB962C8B-B14F-4D97-AF65-F5344CB8AC3E}">
        <p14:creationId xmlns:p14="http://schemas.microsoft.com/office/powerpoint/2010/main" val="32975424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7EAC3F5B-516E-408D-A504-E7DF1CF45D59}"/>
              </a:ext>
            </a:extLst>
          </p:cNvPr>
          <p:cNvSpPr>
            <a:spLocks noGrp="1"/>
          </p:cNvSpPr>
          <p:nvPr>
            <p:ph type="title"/>
          </p:nvPr>
        </p:nvSpPr>
        <p:spPr>
          <a:xfrm>
            <a:off x="2592925" y="740417"/>
            <a:ext cx="8911687" cy="1280890"/>
          </a:xfrm>
        </p:spPr>
        <p:txBody>
          <a:bodyPr/>
          <a:lstStyle/>
          <a:p>
            <a:r>
              <a:rPr lang="pt-BR" dirty="0"/>
              <a:t>HORAS EXTRAS SEM PAGAMENTO EM “HOME OFFICE”</a:t>
            </a:r>
          </a:p>
        </p:txBody>
      </p:sp>
      <p:sp>
        <p:nvSpPr>
          <p:cNvPr id="3" name="Espaço Reservado para Conteúdo 2">
            <a:extLst>
              <a:ext uri="{FF2B5EF4-FFF2-40B4-BE49-F238E27FC236}">
                <a16:creationId xmlns:a16="http://schemas.microsoft.com/office/drawing/2014/main" xmlns="" id="{3337D4F4-BEDC-45F1-9152-DBCD409FEF6E}"/>
              </a:ext>
            </a:extLst>
          </p:cNvPr>
          <p:cNvSpPr>
            <a:spLocks noGrp="1"/>
          </p:cNvSpPr>
          <p:nvPr>
            <p:ph idx="1"/>
          </p:nvPr>
        </p:nvSpPr>
        <p:spPr/>
        <p:txBody>
          <a:bodyPr/>
          <a:lstStyle/>
          <a:p>
            <a:pPr algn="just"/>
            <a:endParaRPr lang="pt-BR" dirty="0"/>
          </a:p>
          <a:p>
            <a:pPr algn="just"/>
            <a:endParaRPr lang="pt-BR" dirty="0"/>
          </a:p>
          <a:p>
            <a:pPr algn="just"/>
            <a:endParaRPr lang="pt-BR" dirty="0"/>
          </a:p>
          <a:p>
            <a:pPr algn="just"/>
            <a:r>
              <a:rPr lang="pt-BR" dirty="0"/>
              <a:t>A reforma exclui o trabalhador do controle de jornada, o que, na prática, pode significar a realização de trabalho superior ao limite legal sem recebimento de horas extras.</a:t>
            </a:r>
          </a:p>
          <a:p>
            <a:pPr marL="0" indent="0">
              <a:buNone/>
            </a:pPr>
            <a:endParaRPr lang="pt-BR" dirty="0"/>
          </a:p>
          <a:p>
            <a:endParaRPr lang="pt-BR" dirty="0"/>
          </a:p>
        </p:txBody>
      </p:sp>
      <p:sp>
        <p:nvSpPr>
          <p:cNvPr id="4" name="Espaço Reservado para Rodapé 3">
            <a:extLst>
              <a:ext uri="{FF2B5EF4-FFF2-40B4-BE49-F238E27FC236}">
                <a16:creationId xmlns:a16="http://schemas.microsoft.com/office/drawing/2014/main" xmlns="" id="{AA29BF0D-54CD-4DCF-8984-09FD43CDCF81}"/>
              </a:ext>
            </a:extLst>
          </p:cNvPr>
          <p:cNvSpPr>
            <a:spLocks noGrp="1"/>
          </p:cNvSpPr>
          <p:nvPr>
            <p:ph type="ftr" sz="quarter" idx="11"/>
          </p:nvPr>
        </p:nvSpPr>
        <p:spPr/>
        <p:txBody>
          <a:bodyPr/>
          <a:lstStyle/>
          <a:p>
            <a:r>
              <a:rPr lang="pt-BR"/>
              <a:t>Dra. Michele Oliveira Esparrinha Guimarães </a:t>
            </a:r>
            <a:endParaRPr lang="en-US" dirty="0"/>
          </a:p>
        </p:txBody>
      </p:sp>
    </p:spTree>
    <p:extLst>
      <p:ext uri="{BB962C8B-B14F-4D97-AF65-F5344CB8AC3E}">
        <p14:creationId xmlns:p14="http://schemas.microsoft.com/office/powerpoint/2010/main" val="3550216182"/>
      </p:ext>
    </p:extLst>
  </p:cSld>
  <p:clrMapOvr>
    <a:masterClrMapping/>
  </p:clrMapOvr>
</p:sld>
</file>

<file path=ppt/theme/theme1.xml><?xml version="1.0" encoding="utf-8"?>
<a:theme xmlns:a="http://schemas.openxmlformats.org/drawingml/2006/main" name="Cacho">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Wisp" id="{7CB32D59-10C0-40DD-B7BD-2E94284A981C}" vid="{24B1A44C-C006-48B2-A4D7-E5549B3D8CD4}"/>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Cacho</Template>
  <TotalTime>221</TotalTime>
  <Words>2086</Words>
  <Application>Microsoft Office PowerPoint</Application>
  <PresentationFormat>Personalizar</PresentationFormat>
  <Paragraphs>254</Paragraphs>
  <Slides>39</Slides>
  <Notes>0</Notes>
  <HiddenSlides>0</HiddenSlides>
  <MMClips>0</MMClips>
  <ScaleCrop>false</ScaleCrop>
  <HeadingPairs>
    <vt:vector size="4" baseType="variant">
      <vt:variant>
        <vt:lpstr>Tema</vt:lpstr>
      </vt:variant>
      <vt:variant>
        <vt:i4>1</vt:i4>
      </vt:variant>
      <vt:variant>
        <vt:lpstr>Títulos de slides</vt:lpstr>
      </vt:variant>
      <vt:variant>
        <vt:i4>39</vt:i4>
      </vt:variant>
    </vt:vector>
  </HeadingPairs>
  <TitlesOfParts>
    <vt:vector size="40" baseType="lpstr">
      <vt:lpstr>Cacho</vt:lpstr>
      <vt:lpstr>DIREITO DO TRABALHO </vt:lpstr>
      <vt:lpstr>CONCEITO </vt:lpstr>
      <vt:lpstr>PROVA DA OAB Parece o fim do mundo, mas acredite, ele não é nada! </vt:lpstr>
      <vt:lpstr>ESTUDE  </vt:lpstr>
      <vt:lpstr>REFORMA TRABALHISTA</vt:lpstr>
      <vt:lpstr>TENHA UMA AGENDA (NO MÍNIMO!)</vt:lpstr>
      <vt:lpstr>ENTREVISTA COM O CLIENTE/EMPRESA</vt:lpstr>
      <vt:lpstr>FAÇA CONTRATO</vt:lpstr>
      <vt:lpstr>PROCURAÇÃO</vt:lpstr>
      <vt:lpstr>INICIAL</vt:lpstr>
      <vt:lpstr>CONTESTAÇÃO </vt:lpstr>
      <vt:lpstr>ACORDO</vt:lpstr>
      <vt:lpstr>AUDIÊNCIA</vt:lpstr>
      <vt:lpstr>RAZÕES FINAIS</vt:lpstr>
      <vt:lpstr>SENTENÇA</vt:lpstr>
      <vt:lpstr>RECURSO ORDINÁRIO</vt:lpstr>
      <vt:lpstr>SUSTENTAÇÃO ORAL </vt:lpstr>
      <vt:lpstr>RECURSO DE REVISTA</vt:lpstr>
      <vt:lpstr>Apresentação do PowerPoint</vt:lpstr>
      <vt:lpstr>Apresentação do PowerPoint</vt:lpstr>
      <vt:lpstr>Apresentação do PowerPoint</vt:lpstr>
      <vt:lpstr>Apresentação do PowerPoint</vt:lpstr>
      <vt:lpstr>Apresentação do PowerPoint</vt:lpstr>
      <vt:lpstr>AGRAVO EM RR: </vt:lpstr>
      <vt:lpstr>Apresentação do PowerPoint</vt:lpstr>
      <vt:lpstr>AGRAVO INTERNO PARA A TURMA </vt:lpstr>
      <vt:lpstr>Apresentação do PowerPoint</vt:lpstr>
      <vt:lpstr>ALTERAÇÕES DA REFORMA TRABALHISTA </vt:lpstr>
      <vt:lpstr>ALGUNS PONTOS POSITIVOS PARA O TRABALHADOR:</vt:lpstr>
      <vt:lpstr>GARANTIA DE CONDIÇÕES IGUAIS PARA TERCERIZADOS </vt:lpstr>
      <vt:lpstr>DESBUROCRATIZAÇÃO PARA RECEBER O SEGURO-DESEMPREGO E SACAR O FGTS </vt:lpstr>
      <vt:lpstr>PERMISSÃO DA RESCISÃO DO CONTRATO DE TRABALHO POR COMUM ACORDO</vt:lpstr>
      <vt:lpstr>HORÁRIO DE ALMOÇO DE 30 MINUTOS</vt:lpstr>
      <vt:lpstr>PONTOS NEGATIVOS PARA O TRABALHADOR </vt:lpstr>
      <vt:lpstr>FIM DA ASSITÊNCIA GRATUITA NA RESCISÃO DO CONTRATO DE TRABALHO</vt:lpstr>
      <vt:lpstr>AUTORIZAÇÃO DA DISPENSA COLETIVA SEM INTERVENÇÃO SINDICAL</vt:lpstr>
      <vt:lpstr> RESTRIÇÃO DE ACESSO À JUSTIÇA GRATUITA </vt:lpstr>
      <vt:lpstr>PERMISSÃO PARA NEGOCIAÇÃO COLETIVA DE CONDIÇÕES MENOS BENÉFICAS AO TRABALHADOR DO QUE AS PREVISTAS EM LEI </vt:lpstr>
      <vt:lpstr>HORAS EXTRAS SEM PAGAMENTO EM “HOME OFFICE”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DIREITO DO TRABALHO</dc:title>
  <dc:creator>Michele Esparrinha</dc:creator>
  <cp:lastModifiedBy>FB.user</cp:lastModifiedBy>
  <cp:revision>42</cp:revision>
  <dcterms:created xsi:type="dcterms:W3CDTF">2019-06-25T23:58:23Z</dcterms:created>
  <dcterms:modified xsi:type="dcterms:W3CDTF">2019-06-26T21:44:49Z</dcterms:modified>
</cp:coreProperties>
</file>