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325" r:id="rId3"/>
    <p:sldId id="326" r:id="rId4"/>
    <p:sldId id="319" r:id="rId5"/>
    <p:sldId id="320" r:id="rId6"/>
    <p:sldId id="321" r:id="rId7"/>
    <p:sldId id="322" r:id="rId8"/>
    <p:sldId id="323" r:id="rId9"/>
    <p:sldId id="257" r:id="rId10"/>
    <p:sldId id="259" r:id="rId11"/>
    <p:sldId id="260" r:id="rId12"/>
    <p:sldId id="263" r:id="rId13"/>
    <p:sldId id="262" r:id="rId14"/>
    <p:sldId id="264" r:id="rId15"/>
    <p:sldId id="265" r:id="rId16"/>
    <p:sldId id="26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7" r:id="rId31"/>
    <p:sldId id="318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27" r:id="rId48"/>
    <p:sldId id="305" r:id="rId49"/>
    <p:sldId id="303" r:id="rId50"/>
    <p:sldId id="304" r:id="rId51"/>
    <p:sldId id="311" r:id="rId52"/>
    <p:sldId id="314" r:id="rId53"/>
    <p:sldId id="315" r:id="rId54"/>
    <p:sldId id="316" r:id="rId55"/>
    <p:sldId id="306" r:id="rId56"/>
    <p:sldId id="312" r:id="rId57"/>
    <p:sldId id="310" r:id="rId58"/>
    <p:sldId id="308" r:id="rId59"/>
    <p:sldId id="309" r:id="rId60"/>
    <p:sldId id="313" r:id="rId61"/>
    <p:sldId id="258" r:id="rId62"/>
    <p:sldId id="324" r:id="rId6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5D1AD5-E9B0-4781-B555-86FAEB0EA75E}" type="datetimeFigureOut">
              <a:rPr lang="pt-BR" smtClean="0"/>
              <a:t>03/10/2019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3DF7A9-5894-4746-92B7-08AD19D6D253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204.htm#art2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marcoregulatorio.jundiai.sp.gov.br/wp-content/uploads/2018/02/Manual-final-1.pdf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caritas.dj.org.br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itas.dj.org.br/parcerias-publicas-mrosc/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dropbox.com/s/o8kwlfy42wmjhc1/Plano%20de%20trabalho%20SCFV%202018.pdf?dl=0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prefeitura.pbh.gov.br/sites/default/files/estrutura-de-governo/procuradoria/MINUTA%20PLANO%20DE%20TRABALHO%20-%20ATUALIZADA%202019.pdf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prefeitura.pbh.gov.br/sites/default/files/estrutura-de-governo/procuradoria/MINUTA%20DA%20PROPOSTA%20-%20ATUALIZADA%202019.pdf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feitura.pbh.gov.br/sites/default/files/estrutura-de-governo/procuradoria/MINUTA%20DA%20PROPOSTA%20-%20ATUALIZADA%202019.pdf" TargetMode="External"/><Relationship Id="rId2" Type="http://schemas.openxmlformats.org/officeDocument/2006/relationships/hyperlink" Target="http://www.jundiai.sp.gov.br/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mailto:caritas@dj.org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rmAutofit fontScale="90000"/>
          </a:bodyPr>
          <a:lstStyle/>
          <a:p>
            <a:r>
              <a:rPr lang="pt-BR" u="none" strike="noStrike" dirty="0">
                <a:effectLst/>
                <a:latin typeface="Arial"/>
              </a:rPr>
              <a:t>2° SEMINÁRIO SOBRE O TERCEIRO SETOR: PROJETOS SOCIAIS E PARCERIAS-MROSC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2400" cy="1199704"/>
          </a:xfrm>
        </p:spPr>
        <p:txBody>
          <a:bodyPr/>
          <a:lstStyle/>
          <a:p>
            <a:pPr algn="ctr"/>
            <a:r>
              <a:rPr lang="pt-BR" dirty="0"/>
              <a:t>Aspectos Relevantes para a Elaboração </a:t>
            </a:r>
            <a:endParaRPr lang="pt-BR" dirty="0" smtClean="0"/>
          </a:p>
          <a:p>
            <a:pPr algn="ctr"/>
            <a:r>
              <a:rPr lang="pt-BR" dirty="0" smtClean="0"/>
              <a:t>de </a:t>
            </a:r>
            <a:r>
              <a:rPr lang="pt-BR" dirty="0"/>
              <a:t>um Projeto Social </a:t>
            </a:r>
          </a:p>
        </p:txBody>
      </p:sp>
    </p:spTree>
    <p:extLst>
      <p:ext uri="{BB962C8B-B14F-4D97-AF65-F5344CB8AC3E}">
        <p14:creationId xmlns:p14="http://schemas.microsoft.com/office/powerpoint/2010/main" val="410787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7849"/>
            <a:ext cx="8816554" cy="474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9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1556" y="1481138"/>
            <a:ext cx="604088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5400" b="1" dirty="0" smtClean="0">
                <a:solidFill>
                  <a:srgbClr val="00B050"/>
                </a:solidFill>
              </a:rPr>
              <a:t>Política</a:t>
            </a:r>
            <a:endParaRPr lang="pt-BR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8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Questões </a:t>
            </a:r>
            <a:r>
              <a:rPr lang="pt-BR" dirty="0"/>
              <a:t>essenciais para que as organizações da sociedade civil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Norteiam a elaboração de Projetos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Deixar o senso comum o e improviso 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Política, Planos, Programas e Projetos na lógica do Planejamento </a:t>
            </a:r>
          </a:p>
        </p:txBody>
      </p:sp>
    </p:spTree>
    <p:extLst>
      <p:ext uri="{BB962C8B-B14F-4D97-AF65-F5344CB8AC3E}">
        <p14:creationId xmlns:p14="http://schemas.microsoft.com/office/powerpoint/2010/main" val="271827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Processo de tomada de decisões que “começa com a adoção de postulados gerais que depois são desagregados e especificados.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Assim, a política social global prioriza setores e estabelece a integração que manterão entre si, em um determinado marco teórico, histórico e espacial.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Política</a:t>
            </a:r>
          </a:p>
        </p:txBody>
      </p:sp>
    </p:spTree>
    <p:extLst>
      <p:ext uri="{BB962C8B-B14F-4D97-AF65-F5344CB8AC3E}">
        <p14:creationId xmlns:p14="http://schemas.microsoft.com/office/powerpoint/2010/main" val="339407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Referencial teórico e político, </a:t>
            </a:r>
            <a:r>
              <a:rPr lang="pt-BR" dirty="0">
                <a:solidFill>
                  <a:srgbClr val="FF0000"/>
                </a:solidFill>
              </a:rPr>
              <a:t>as grandes estratégias e diretrizes </a:t>
            </a:r>
            <a:r>
              <a:rPr lang="pt-BR" dirty="0"/>
              <a:t>que permitirão a elaboração de programas e projetos específicos, dentro de um todo </a:t>
            </a:r>
            <a:r>
              <a:rPr lang="pt-BR" dirty="0">
                <a:solidFill>
                  <a:srgbClr val="FF0000"/>
                </a:solidFill>
              </a:rPr>
              <a:t>sistêmico articulado </a:t>
            </a:r>
            <a:r>
              <a:rPr lang="pt-BR" dirty="0"/>
              <a:t>e, ao mesmo tempo, externamente coerente ao contexto no qual se insere. </a:t>
            </a:r>
          </a:p>
          <a:p>
            <a:pPr marL="0" indent="0">
              <a:buNone/>
            </a:pPr>
            <a:r>
              <a:rPr lang="pt-BR" dirty="0"/>
              <a:t>Em um plano, os problemas são selecionados, estabelecendo-se áreas de concentração, e para essas áreas elaboram-se programas que, não raro, derivarão em projetos.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Plano</a:t>
            </a:r>
          </a:p>
        </p:txBody>
      </p:sp>
    </p:spTree>
    <p:extLst>
      <p:ext uri="{BB962C8B-B14F-4D97-AF65-F5344CB8AC3E}">
        <p14:creationId xmlns:p14="http://schemas.microsoft.com/office/powerpoint/2010/main" val="393631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Aprofundamento do plano, o detalhamento por setor das políticas e diretrizes do plano. </a:t>
            </a:r>
          </a:p>
          <a:p>
            <a:pPr marL="0" indent="0">
              <a:buNone/>
            </a:pPr>
            <a:r>
              <a:rPr lang="pt-BR" dirty="0"/>
              <a:t>Um conjunto de projetos que buscam os mesmos objetivos. </a:t>
            </a:r>
          </a:p>
          <a:p>
            <a:pPr marL="0" indent="0">
              <a:buNone/>
            </a:pPr>
            <a:r>
              <a:rPr lang="pt-BR" dirty="0"/>
              <a:t>Estabelece as prioridades nas intervenções, ordena os projetos e aloca os recursos setorialmente.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>
                <a:solidFill>
                  <a:srgbClr val="0070C0"/>
                </a:solidFill>
              </a:rPr>
              <a:t>Em geral, as organizações responsáveis pelos programas são governamentais, mas existem também instituições privadas que operam dentro das diretrizes das políticas públicas.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</a:t>
            </a:r>
          </a:p>
        </p:txBody>
      </p:sp>
    </p:spTree>
    <p:extLst>
      <p:ext uri="{BB962C8B-B14F-4D97-AF65-F5344CB8AC3E}">
        <p14:creationId xmlns:p14="http://schemas.microsoft.com/office/powerpoint/2010/main" val="1605865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Empreendimento planejado que consiste num conjunto de atividades inter-relacionadas e coordenadas para alcançar </a:t>
            </a:r>
            <a:r>
              <a:rPr lang="pt-BR" dirty="0">
                <a:solidFill>
                  <a:srgbClr val="FF0000"/>
                </a:solidFill>
              </a:rPr>
              <a:t>objetivos</a:t>
            </a:r>
            <a:r>
              <a:rPr lang="pt-BR" dirty="0"/>
              <a:t> específicos </a:t>
            </a:r>
            <a:r>
              <a:rPr lang="pt-BR" dirty="0">
                <a:solidFill>
                  <a:srgbClr val="FF0000"/>
                </a:solidFill>
              </a:rPr>
              <a:t>dentro dos limites de um orçamento e de um período de tempo dados</a:t>
            </a:r>
          </a:p>
          <a:p>
            <a:pPr marL="0" indent="0">
              <a:buNone/>
            </a:pPr>
            <a:r>
              <a:rPr lang="pt-BR" dirty="0"/>
              <a:t>O projeto é a unidade mais específica e delimitada dentro da lógica do planejamento, é a unidade mais operativa de ação, o instrumental mais próximo da execução.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Projeto</a:t>
            </a:r>
          </a:p>
        </p:txBody>
      </p:sp>
    </p:spTree>
    <p:extLst>
      <p:ext uri="{BB962C8B-B14F-4D97-AF65-F5344CB8AC3E}">
        <p14:creationId xmlns:p14="http://schemas.microsoft.com/office/powerpoint/2010/main" val="392467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Otimizar </a:t>
            </a:r>
            <a:r>
              <a:rPr lang="pt-BR" dirty="0"/>
              <a:t>recursos, melhor controlar e avaliar resultados, ter clareza de compromissos e responsabilidades para avançar na efetividade de nossos resultados não tem um fim em si, mas é fruto das exigências trazidas pelo compromisso ético, subjacente a toda e qualquer ação que se queira </a:t>
            </a:r>
            <a:r>
              <a:rPr lang="pt-BR" b="1" dirty="0">
                <a:solidFill>
                  <a:srgbClr val="FF0000"/>
                </a:solidFill>
              </a:rPr>
              <a:t>transformadora no campo social.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Dimensão </a:t>
            </a:r>
            <a:r>
              <a:rPr lang="pt-BR" dirty="0" smtClean="0"/>
              <a:t>do Projeto Social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2118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dimensão técnica – maior competência </a:t>
            </a:r>
          </a:p>
          <a:p>
            <a:endParaRPr lang="pt-BR" dirty="0"/>
          </a:p>
          <a:p>
            <a:r>
              <a:rPr lang="pt-BR" dirty="0"/>
              <a:t>dimensão ético-política - pois atuar na esfera pública, coletiva e social exige: </a:t>
            </a:r>
          </a:p>
          <a:p>
            <a:pPr lvl="1"/>
            <a:r>
              <a:rPr lang="pt-BR" dirty="0"/>
              <a:t>compromisso com a efetividade e, para isso, é preciso que tenhamos uma visão crítica que questione, a todo momento, o sentido desse nosso agir.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Dimensão </a:t>
            </a:r>
            <a:r>
              <a:rPr lang="pt-BR" dirty="0" smtClean="0"/>
              <a:t>do Projeto Social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7389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 </a:t>
            </a:r>
            <a:endParaRPr lang="pt-BR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Processo Lógico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3200" dirty="0"/>
              <a:t>necessário que seus conteúdos e passos sejam precisos, sistemáticos, em um encadeamento racional de seus elementos e de suas ações</a:t>
            </a:r>
          </a:p>
          <a:p>
            <a:pPr marL="914400" lvl="2" indent="0">
              <a:buNone/>
            </a:pPr>
            <a:endParaRPr lang="pt-BR" sz="36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Processos </a:t>
            </a:r>
            <a:r>
              <a:rPr lang="pt-BR" dirty="0"/>
              <a:t>de Elaboração de Projetos </a:t>
            </a:r>
            <a:r>
              <a:rPr lang="pt-BR" dirty="0" smtClean="0"/>
              <a:t>Sociais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6439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Processo Comunicativo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3200" dirty="0"/>
              <a:t>construção coletiva criando nas </a:t>
            </a:r>
            <a:r>
              <a:rPr lang="pt-BR" sz="3200" dirty="0" err="1"/>
              <a:t>OSCs</a:t>
            </a:r>
            <a:r>
              <a:rPr lang="pt-BR" sz="3200" dirty="0"/>
              <a:t> um consenso quanto aos: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sz="2800" dirty="0"/>
              <a:t>objetivos, estratégias e resultados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pt-BR" sz="2800" dirty="0"/>
              <a:t>externamente, possa convencer e informar sobre a importância e a necessidade de sua implementação e da competência da organização para fazê-lo eficaz e eficientemente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Processos </a:t>
            </a:r>
            <a:r>
              <a:rPr lang="pt-BR" dirty="0"/>
              <a:t>de Elaboração de Projetos </a:t>
            </a:r>
            <a:r>
              <a:rPr lang="pt-BR" dirty="0" smtClean="0"/>
              <a:t>Sociais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4997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Processo de cooperação e articulação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dirty="0"/>
              <a:t>é preciso compartilhar nossos sonhos com o “outro”, nossos parceiros e colaboradores;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dirty="0"/>
              <a:t>é preciso desenvolver a capacidade do diálogo, do convencimento e da negociação, a capacidade de trabalharmos juntos, com nossas identidades e diferenças.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dirty="0"/>
              <a:t>É fundamental hoje “sair para o mundo” na busca de novas parcerias e na integração com as redes sociais existentes.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Processos </a:t>
            </a:r>
            <a:r>
              <a:rPr lang="pt-BR" dirty="0"/>
              <a:t>de Elaboração de Projetos </a:t>
            </a:r>
            <a:r>
              <a:rPr lang="pt-BR" dirty="0" smtClean="0"/>
              <a:t>Sociais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4997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Dimensão Pedagógica</a:t>
            </a:r>
            <a:r>
              <a:rPr lang="pt-BR" dirty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3200" dirty="0"/>
              <a:t>descrever, analisar e sintetizar fatos e informações; saber comunicar-se, persuadir, convencer; compreender e operar nosso entorno social; reconhecer e aceitar diferenças; saber trabalhar em grupo de maneira participativa, tudo isso faz parte de um importante aprendizado social.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Processos </a:t>
            </a:r>
            <a:r>
              <a:rPr lang="pt-BR" dirty="0"/>
              <a:t>de Elaboração de Projetos </a:t>
            </a:r>
            <a:r>
              <a:rPr lang="pt-BR" dirty="0" smtClean="0"/>
              <a:t>Sociais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9879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pt-BR" dirty="0"/>
              <a:t>É preciso entender a realidade, suas relações, para enxergar todas as suas potencialidades, oportunidades e riscos. </a:t>
            </a:r>
          </a:p>
          <a:p>
            <a:r>
              <a:rPr lang="pt-BR" dirty="0">
                <a:solidFill>
                  <a:srgbClr val="FF0000"/>
                </a:solidFill>
              </a:rPr>
              <a:t>Se é preciso </a:t>
            </a:r>
            <a:r>
              <a:rPr lang="pt-BR" dirty="0"/>
              <a:t>ter intuição, experiência, fantasia, vontade para criar o novo, para poder responder positivamente à incerteza, para ser flexível diante dos obstáculos que o real nos impõe, para saber criar soluções novas para nossos velhos e novos problemas, </a:t>
            </a:r>
            <a:r>
              <a:rPr lang="pt-BR" dirty="0">
                <a:solidFill>
                  <a:srgbClr val="FF0000"/>
                </a:solidFill>
              </a:rPr>
              <a:t>é igualmente imprescindível que entendamos bem essa mesma realidade.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Projeto Social como Processo Lógico</a:t>
            </a:r>
          </a:p>
        </p:txBody>
      </p:sp>
    </p:spTree>
    <p:extLst>
      <p:ext uri="{BB962C8B-B14F-4D97-AF65-F5344CB8AC3E}">
        <p14:creationId xmlns:p14="http://schemas.microsoft.com/office/powerpoint/2010/main" val="231492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r>
              <a:rPr lang="pt-BR" dirty="0" smtClean="0"/>
              <a:t> </a:t>
            </a:r>
            <a:r>
              <a:rPr lang="pt-BR" dirty="0"/>
              <a:t>planejamento</a:t>
            </a:r>
          </a:p>
          <a:p>
            <a:pPr algn="ctr"/>
            <a:r>
              <a:rPr lang="pt-BR" dirty="0"/>
              <a:t>implementação </a:t>
            </a:r>
          </a:p>
          <a:p>
            <a:pPr algn="ctr"/>
            <a:r>
              <a:rPr lang="pt-BR" dirty="0"/>
              <a:t>avaliação. </a:t>
            </a:r>
          </a:p>
          <a:p>
            <a:r>
              <a:rPr lang="pt-BR" dirty="0"/>
              <a:t>Essas etapas estão intimamente relacionadas, possuindo o mesmo grau de importância. São momentos que se inter-relacionam, vão e voltam em um movimento dinâmico, não-linear.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Etapas da elaboração de Projetos </a:t>
            </a:r>
          </a:p>
        </p:txBody>
      </p:sp>
    </p:spTree>
    <p:extLst>
      <p:ext uri="{BB962C8B-B14F-4D97-AF65-F5344CB8AC3E}">
        <p14:creationId xmlns:p14="http://schemas.microsoft.com/office/powerpoint/2010/main" val="1126156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FF0000"/>
                </a:solidFill>
              </a:rPr>
              <a:t>Processo </a:t>
            </a:r>
            <a:r>
              <a:rPr lang="pt-BR" b="1" dirty="0">
                <a:solidFill>
                  <a:srgbClr val="FF0000"/>
                </a:solidFill>
              </a:rPr>
              <a:t>coletivo, grupal</a:t>
            </a:r>
          </a:p>
          <a:p>
            <a:pPr marL="0" indent="0">
              <a:buNone/>
            </a:pPr>
            <a:r>
              <a:rPr lang="pt-BR" dirty="0"/>
              <a:t>É preciso garantir que, independentemente do método utilizado, todos os atores envolvidos no projeto participem do processo, com seus conhecimentos específicos, com suas práticas diferenciadas e suas diferentes leituras da realidade.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Planeja </a:t>
            </a:r>
          </a:p>
        </p:txBody>
      </p:sp>
    </p:spTree>
    <p:extLst>
      <p:ext uri="{BB962C8B-B14F-4D97-AF65-F5344CB8AC3E}">
        <p14:creationId xmlns:p14="http://schemas.microsoft.com/office/powerpoint/2010/main" val="1628921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77500" lnSpcReduction="20000"/>
          </a:bodyPr>
          <a:lstStyle/>
          <a:p>
            <a:r>
              <a:rPr lang="pt-BR" sz="4000" dirty="0"/>
              <a:t>equipe da organização, </a:t>
            </a:r>
          </a:p>
          <a:p>
            <a:r>
              <a:rPr lang="pt-BR" sz="4000" dirty="0"/>
              <a:t>financiadores </a:t>
            </a:r>
          </a:p>
          <a:p>
            <a:r>
              <a:rPr lang="pt-BR" sz="4000" dirty="0"/>
              <a:t>parceiros </a:t>
            </a:r>
          </a:p>
          <a:p>
            <a:r>
              <a:rPr lang="pt-BR" sz="4000" dirty="0"/>
              <a:t>beneficiários </a:t>
            </a:r>
          </a:p>
          <a:p>
            <a:pPr algn="ctr"/>
            <a:r>
              <a:rPr lang="pt-BR" b="1" dirty="0"/>
              <a:t>Desafios </a:t>
            </a:r>
          </a:p>
          <a:p>
            <a:r>
              <a:rPr lang="pt-BR" dirty="0"/>
              <a:t>Cada um vendo a mesma realidade sobre a qual se está refletindo de diferentes maneiras. </a:t>
            </a:r>
          </a:p>
          <a:p>
            <a:r>
              <a:rPr lang="pt-BR" dirty="0"/>
              <a:t>Escolher este e não aquele objetivo, esta e não aquela estratégia para alcançá-lo irá depender da posição de cada um, do recorte pessoal feito dessa realidade, da maneira como cada um a vê, a explica. </a:t>
            </a:r>
          </a:p>
          <a:p>
            <a:r>
              <a:rPr lang="pt-BR" dirty="0"/>
              <a:t>fundamental é compreendermos essas diferentes visões de mundo, os diferentes interesses e desejos manifestos.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Planejamento participativo </a:t>
            </a:r>
          </a:p>
        </p:txBody>
      </p:sp>
    </p:spTree>
    <p:extLst>
      <p:ext uri="{BB962C8B-B14F-4D97-AF65-F5344CB8AC3E}">
        <p14:creationId xmlns:p14="http://schemas.microsoft.com/office/powerpoint/2010/main" val="398040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Diagnóstico da situação, análise situacional ou análise do cenário. É preciso descrever, analisar e entender a realidade local, social e institucional na qual pretendemos intervir e assegurar a conexão entre nossa intervenção no plano micro (comunidade, público-alvo do projeto) e no plano macro (município, estado).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Análise do contexto e das alternativas de ação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5674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Quais as informações necessárias para que isso possa se realizar a contento? </a:t>
            </a:r>
          </a:p>
          <a:p>
            <a:r>
              <a:rPr lang="pt-BR" dirty="0"/>
              <a:t>Quem são e como pensam os atores nessa realidade? </a:t>
            </a:r>
          </a:p>
          <a:p>
            <a:r>
              <a:rPr lang="pt-BR" dirty="0"/>
              <a:t>Quais seus desejos e necessidades? </a:t>
            </a:r>
          </a:p>
          <a:p>
            <a:r>
              <a:rPr lang="pt-BR" dirty="0"/>
              <a:t>Quais os problemas, suas causas e seus efeitos? </a:t>
            </a:r>
          </a:p>
          <a:p>
            <a:r>
              <a:rPr lang="pt-BR" dirty="0"/>
              <a:t>Quais são os valores da equipe do projeto? </a:t>
            </a:r>
          </a:p>
          <a:p>
            <a:r>
              <a:rPr lang="pt-BR" dirty="0"/>
              <a:t>Eles coincidem? </a:t>
            </a:r>
          </a:p>
          <a:p>
            <a:r>
              <a:rPr lang="pt-BR" dirty="0"/>
              <a:t>Quais as características e as competências da equipe? </a:t>
            </a:r>
          </a:p>
          <a:p>
            <a:pPr lvl="1"/>
            <a:r>
              <a:rPr lang="pt-BR" dirty="0"/>
              <a:t>Ou seja, analisar o contexto significa não só analisar a realidade externa ao projeto, mas também a sua dinâmica interna, criando uma base para a avaliação final, bem como identificar as situações que possam limitar ou potencializar o alcance dos resultados do projeto.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de contexto </a:t>
            </a:r>
          </a:p>
        </p:txBody>
      </p:sp>
    </p:spTree>
    <p:extLst>
      <p:ext uri="{BB962C8B-B14F-4D97-AF65-F5344CB8AC3E}">
        <p14:creationId xmlns:p14="http://schemas.microsoft.com/office/powerpoint/2010/main" val="1563174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aceitabilidade – deve ser aceitável para as pessoas cujas ações se acham envolvidas na sua execução. </a:t>
            </a:r>
          </a:p>
          <a:p>
            <a:r>
              <a:rPr lang="pt-BR" dirty="0"/>
              <a:t>motivação – deve ter qualidades que sejam motivadoras. </a:t>
            </a:r>
          </a:p>
          <a:p>
            <a:r>
              <a:rPr lang="pt-BR" dirty="0"/>
              <a:t>simplicidade – deve ser simples e claramente estabelecido. </a:t>
            </a:r>
          </a:p>
          <a:p>
            <a:r>
              <a:rPr lang="pt-BR" dirty="0"/>
              <a:t>comunicação – deve ser comunicado a todos que estejam, de alguma forma, ligados ao projeto.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Objetivos 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9903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Expressa </a:t>
            </a:r>
            <a:r>
              <a:rPr lang="pt-BR" dirty="0"/>
              <a:t>maior amplitude, exigindo um tempo mais longo para ser atingido e a ação de outros atores que, como nós, contribuem para a resolução do mesmo problema. </a:t>
            </a:r>
          </a:p>
          <a:p>
            <a:pPr marL="0" indent="0">
              <a:buNone/>
            </a:pPr>
            <a:r>
              <a:rPr lang="pt-BR" dirty="0"/>
              <a:t>É aquele que só será alcançado pelo somatório das ações de muitos atores. </a:t>
            </a:r>
          </a:p>
          <a:p>
            <a:pPr marL="0" indent="0">
              <a:buNone/>
            </a:pPr>
            <a:r>
              <a:rPr lang="pt-BR" dirty="0"/>
              <a:t>Diferentes atores, diferentes ações, todos contribuindo para que se alcance a mesma finalidade. 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 geral</a:t>
            </a:r>
          </a:p>
        </p:txBody>
      </p:sp>
    </p:spTree>
    <p:extLst>
      <p:ext uri="{BB962C8B-B14F-4D97-AF65-F5344CB8AC3E}">
        <p14:creationId xmlns:p14="http://schemas.microsoft.com/office/powerpoint/2010/main" val="3199642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600" dirty="0"/>
              <a:t>É um desdobramento do objetivo geral, expressando diretamente os resultados esperados. </a:t>
            </a:r>
          </a:p>
          <a:p>
            <a:pPr marL="0" indent="0" algn="ctr">
              <a:buNone/>
            </a:pPr>
            <a:r>
              <a:rPr lang="pt-BR" sz="3600" dirty="0"/>
              <a:t>É o foco imediato do projeto, orientando diretamente nossas ações.</a:t>
            </a:r>
          </a:p>
          <a:p>
            <a:endParaRPr lang="pt-BR" sz="36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Objetivo específico </a:t>
            </a:r>
          </a:p>
        </p:txBody>
      </p:sp>
    </p:spTree>
    <p:extLst>
      <p:ext uri="{BB962C8B-B14F-4D97-AF65-F5344CB8AC3E}">
        <p14:creationId xmlns:p14="http://schemas.microsoft.com/office/powerpoint/2010/main" val="3707318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Propor </a:t>
            </a:r>
            <a:r>
              <a:rPr lang="pt-BR" dirty="0"/>
              <a:t>um objetivo é expressar nossa intenção transformadora, transformação que poderemos monitorar e avaliar. Para que isso aconteça é preciso que cada objetivo explicite também sua meta – objetivo quantitativo, temporal e espacialmente dimensionado, isto é, além de expressar o que queremos, precisamos delimitar o quanto, em que tempo e em que lugar ele se realizará.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Utilizar uma linguagem precisa </a:t>
            </a:r>
            <a:br>
              <a:rPr lang="pt-BR" dirty="0"/>
            </a:br>
            <a:r>
              <a:rPr lang="pt-BR" dirty="0"/>
              <a:t>e concisa.</a:t>
            </a:r>
          </a:p>
        </p:txBody>
      </p:sp>
    </p:spTree>
    <p:extLst>
      <p:ext uri="{BB962C8B-B14F-4D97-AF65-F5344CB8AC3E}">
        <p14:creationId xmlns:p14="http://schemas.microsoft.com/office/powerpoint/2010/main" val="231289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Planejar </a:t>
            </a:r>
            <a:r>
              <a:rPr lang="pt-BR" dirty="0"/>
              <a:t>as atividades de um projeto é não só definir quais as ações e procedimentos necessários para alcançar os resultados desejados, mas também </a:t>
            </a:r>
            <a:r>
              <a:rPr lang="pt-BR" dirty="0">
                <a:solidFill>
                  <a:srgbClr val="FF0000"/>
                </a:solidFill>
              </a:rPr>
              <a:t>programar o tempo e a sequencia em que se desenvolverá cada uma dessas atividades</a:t>
            </a:r>
          </a:p>
          <a:p>
            <a:r>
              <a:rPr lang="pt-BR" dirty="0"/>
              <a:t>Um bom instrumento para isso é o cronograma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O planejamento das atividades </a:t>
            </a:r>
            <a:br>
              <a:rPr lang="pt-BR" dirty="0"/>
            </a:br>
            <a:r>
              <a:rPr lang="pt-BR" dirty="0"/>
              <a:t>do projeto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0161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Um instrumental que auxilia no planejamento quanto no </a:t>
            </a:r>
            <a:r>
              <a:rPr lang="pt-BR" dirty="0">
                <a:solidFill>
                  <a:srgbClr val="FF0000"/>
                </a:solidFill>
              </a:rPr>
              <a:t>monitoramento do projeto</a:t>
            </a:r>
            <a:r>
              <a:rPr lang="pt-BR" dirty="0"/>
              <a:t>, pois com ele visualizamos o todo das atividades no tempo, suas interdependências, seu desenvolvimento, seus resultados, e podemos ir identificando possíveis desvios em relação ao planejado, o que possibilita uma correção de rota ainda durante o desenvolvimento do projeto.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Cronograma </a:t>
            </a:r>
          </a:p>
        </p:txBody>
      </p:sp>
    </p:spTree>
    <p:extLst>
      <p:ext uri="{BB962C8B-B14F-4D97-AF65-F5344CB8AC3E}">
        <p14:creationId xmlns:p14="http://schemas.microsoft.com/office/powerpoint/2010/main" val="659219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• </a:t>
            </a:r>
            <a:r>
              <a:rPr lang="pt-BR" b="1" dirty="0" smtClean="0"/>
              <a:t>completo </a:t>
            </a:r>
            <a:r>
              <a:rPr lang="pt-BR" b="1" dirty="0"/>
              <a:t>- </a:t>
            </a:r>
            <a:r>
              <a:rPr lang="pt-BR" dirty="0"/>
              <a:t>isto é, com todas as atividades do projeto e seus respectivos responsáveis; 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b="1" dirty="0"/>
              <a:t>preciso - </a:t>
            </a:r>
            <a:r>
              <a:rPr lang="pt-BR" dirty="0"/>
              <a:t>apontando o início e o fim de cada atividade; 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b="1" dirty="0"/>
              <a:t>lógico - </a:t>
            </a:r>
            <a:r>
              <a:rPr lang="pt-BR" dirty="0"/>
              <a:t>de modo a mostrar as interdependências entre as diversas atividades </a:t>
            </a:r>
          </a:p>
          <a:p>
            <a:r>
              <a:rPr lang="pt-BR" b="1" dirty="0"/>
              <a:t>Flexível - </a:t>
            </a:r>
            <a:r>
              <a:rPr lang="pt-BR" dirty="0"/>
              <a:t> atualizado e sistematicamente analisado; </a:t>
            </a:r>
          </a:p>
          <a:p>
            <a:r>
              <a:rPr lang="pt-BR" b="1" dirty="0"/>
              <a:t>Realista - </a:t>
            </a:r>
            <a:r>
              <a:rPr lang="pt-BR" dirty="0"/>
              <a:t> baseado em estimativas reais.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Cronograma </a:t>
            </a:r>
          </a:p>
        </p:txBody>
      </p:sp>
    </p:spTree>
    <p:extLst>
      <p:ext uri="{BB962C8B-B14F-4D97-AF65-F5344CB8AC3E}">
        <p14:creationId xmlns:p14="http://schemas.microsoft.com/office/powerpoint/2010/main" val="1112349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recursos físicos, </a:t>
            </a:r>
          </a:p>
          <a:p>
            <a:r>
              <a:rPr lang="pt-BR" dirty="0"/>
              <a:t>financeiros </a:t>
            </a:r>
          </a:p>
          <a:p>
            <a:r>
              <a:rPr lang="pt-BR" dirty="0"/>
              <a:t>humanos 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O planejamento dos recursos deve ser minucioso, a fim de diminuir as surpresas na fase de implementação do projeto, dando contornos e limites à nossa ação.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 Planejamento dos recursos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7032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600" dirty="0"/>
              <a:t>Refletir sobre a viabilidade:</a:t>
            </a:r>
          </a:p>
          <a:p>
            <a:pPr algn="ctr">
              <a:buFontTx/>
              <a:buChar char="-"/>
            </a:pPr>
            <a:r>
              <a:rPr lang="pt-BR" sz="2600" b="1" dirty="0"/>
              <a:t>política</a:t>
            </a:r>
          </a:p>
          <a:p>
            <a:pPr algn="ctr">
              <a:buFontTx/>
              <a:buChar char="-"/>
            </a:pPr>
            <a:r>
              <a:rPr lang="pt-BR" sz="2600" b="1" dirty="0"/>
              <a:t>econômica</a:t>
            </a:r>
          </a:p>
          <a:p>
            <a:pPr algn="ctr">
              <a:buFontTx/>
              <a:buChar char="-"/>
            </a:pPr>
            <a:r>
              <a:rPr lang="pt-BR" sz="2600" b="1" dirty="0"/>
              <a:t>social</a:t>
            </a:r>
          </a:p>
          <a:p>
            <a:pPr algn="ctr">
              <a:buFontTx/>
              <a:buChar char="-"/>
            </a:pPr>
            <a:r>
              <a:rPr lang="pt-BR" sz="2600" b="1" dirty="0"/>
              <a:t>ambiental</a:t>
            </a:r>
          </a:p>
          <a:p>
            <a:pPr algn="ctr">
              <a:buFontTx/>
              <a:buChar char="-"/>
            </a:pPr>
            <a:r>
              <a:rPr lang="pt-BR" sz="2600" b="1" dirty="0"/>
              <a:t>Institucional</a:t>
            </a:r>
          </a:p>
          <a:p>
            <a:pPr marL="0" indent="0">
              <a:buNone/>
            </a:pPr>
            <a:r>
              <a:rPr lang="pt-BR" sz="2600" dirty="0"/>
              <a:t>É fundamental verificar se o problema levantado é passível de ser resolvido a partir das condições e propostas existentes e escolher, dentre as várias alternativas possíveis, qual se configura como a que melhor poderá enfrentar o problema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Avaliação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8109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Começa </a:t>
            </a:r>
            <a:r>
              <a:rPr lang="pt-BR" dirty="0"/>
              <a:t>logo que uma proposta de projeto é esboçada – a chamada avaliação </a:t>
            </a:r>
            <a:r>
              <a:rPr lang="pt-BR" dirty="0" err="1"/>
              <a:t>ex-ante</a:t>
            </a:r>
            <a:r>
              <a:rPr lang="pt-BR" dirty="0"/>
              <a:t>, que tem por objetivo analisar o ambiente onde o projeto pretende se inserir, examinar o contexto social, econômico e político local.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Avaliação </a:t>
            </a:r>
          </a:p>
        </p:txBody>
      </p:sp>
    </p:spTree>
    <p:extLst>
      <p:ext uri="{BB962C8B-B14F-4D97-AF65-F5344CB8AC3E}">
        <p14:creationId xmlns:p14="http://schemas.microsoft.com/office/powerpoint/2010/main" val="2605275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3192" lvl="1" indent="0">
              <a:buNone/>
            </a:pPr>
            <a:r>
              <a:rPr lang="pt-BR" sz="2800" dirty="0" smtClean="0"/>
              <a:t>possibilitando </a:t>
            </a:r>
            <a:r>
              <a:rPr lang="pt-BR" sz="2800" dirty="0"/>
              <a:t>o controle efetivo das ações em sua relação com objetivos,  prazos e nossos resultados, em uma ligação direta com o anteriormente planejado, possibilitando corrigir os rumos, </a:t>
            </a:r>
          </a:p>
          <a:p>
            <a:pPr lvl="1"/>
            <a:r>
              <a:rPr lang="pt-BR" sz="2800" dirty="0"/>
              <a:t>apontando ações corretivas necessárias, exigindo de nós um replanejamento que, não raro, afetará nossos custos, prazos e o desenvolvimento do projeto. 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Monitoramento</a:t>
            </a:r>
          </a:p>
        </p:txBody>
      </p:sp>
    </p:spTree>
    <p:extLst>
      <p:ext uri="{BB962C8B-B14F-4D97-AF65-F5344CB8AC3E}">
        <p14:creationId xmlns:p14="http://schemas.microsoft.com/office/powerpoint/2010/main" val="376190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instrumento </a:t>
            </a:r>
            <a:r>
              <a:rPr lang="pt-BR" dirty="0"/>
              <a:t>comunicativo</a:t>
            </a:r>
          </a:p>
          <a:p>
            <a:endParaRPr lang="pt-BR" dirty="0" smtClean="0"/>
          </a:p>
          <a:p>
            <a:r>
              <a:rPr lang="pt-BR" dirty="0" smtClean="0"/>
              <a:t>instrumentos </a:t>
            </a:r>
            <a:r>
              <a:rPr lang="pt-BR" dirty="0"/>
              <a:t>de planejamento</a:t>
            </a:r>
          </a:p>
          <a:p>
            <a:endParaRPr lang="pt-BR" dirty="0" smtClean="0"/>
          </a:p>
          <a:p>
            <a:r>
              <a:rPr lang="pt-BR" dirty="0" smtClean="0"/>
              <a:t>sistematização</a:t>
            </a:r>
            <a:r>
              <a:rPr lang="pt-BR" dirty="0"/>
              <a:t>, a concretização de todo o processo de planejamento</a:t>
            </a:r>
          </a:p>
          <a:p>
            <a:endParaRPr lang="pt-BR" dirty="0" smtClean="0"/>
          </a:p>
          <a:p>
            <a:r>
              <a:rPr lang="pt-BR" dirty="0" smtClean="0"/>
              <a:t>instrumento </a:t>
            </a:r>
            <a:r>
              <a:rPr lang="pt-BR" dirty="0"/>
              <a:t>de captação de recursos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Elaboração do </a:t>
            </a:r>
            <a:r>
              <a:rPr lang="pt-BR" dirty="0">
                <a:solidFill>
                  <a:srgbClr val="FF0000"/>
                </a:solidFill>
              </a:rPr>
              <a:t>documento </a:t>
            </a:r>
            <a:br>
              <a:rPr lang="pt-BR" dirty="0">
                <a:solidFill>
                  <a:srgbClr val="FF0000"/>
                </a:solidFill>
              </a:rPr>
            </a:br>
            <a:r>
              <a:rPr lang="pt-BR" dirty="0"/>
              <a:t>do projeto</a:t>
            </a:r>
          </a:p>
        </p:txBody>
      </p:sp>
    </p:spTree>
    <p:extLst>
      <p:ext uri="{BB962C8B-B14F-4D97-AF65-F5344CB8AC3E}">
        <p14:creationId xmlns:p14="http://schemas.microsoft.com/office/powerpoint/2010/main" val="1448261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criando </a:t>
            </a:r>
            <a:r>
              <a:rPr lang="pt-BR" dirty="0"/>
              <a:t>em todos os envolvidos no processo um consenso quanto aos objetivos e metas, às ações que se fazem necessárias, às estratégias escolhidas, ao processo de avaliação, delimitando para todos suas responsabilidades e compromissos dentro do projeto; é, ainda, o registro de tudo o que foi decidido e, portanto, fonte permanente de consulta;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</a:t>
            </a:r>
            <a:r>
              <a:rPr lang="pt-BR" dirty="0" smtClean="0"/>
              <a:t>nstrumento </a:t>
            </a:r>
            <a:r>
              <a:rPr lang="pt-BR" dirty="0"/>
              <a:t>de </a:t>
            </a:r>
            <a:br>
              <a:rPr lang="pt-BR" dirty="0"/>
            </a:br>
            <a:r>
              <a:rPr lang="pt-BR" dirty="0"/>
              <a:t>comunicação interna</a:t>
            </a:r>
          </a:p>
        </p:txBody>
      </p:sp>
    </p:spTree>
    <p:extLst>
      <p:ext uri="{BB962C8B-B14F-4D97-AF65-F5344CB8AC3E}">
        <p14:creationId xmlns:p14="http://schemas.microsoft.com/office/powerpoint/2010/main" val="2520091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é </a:t>
            </a:r>
            <a:r>
              <a:rPr lang="pt-BR" dirty="0"/>
              <a:t>preciso argumentar e persuadir, é preciso convencer, educar e informar, é preciso captar recursos; para isso, é necessário um documento com uma proposta </a:t>
            </a:r>
            <a:r>
              <a:rPr lang="pt-BR" dirty="0" smtClean="0"/>
              <a:t>autoexplicativa, </a:t>
            </a:r>
            <a:r>
              <a:rPr lang="pt-BR" dirty="0"/>
              <a:t>que possa fazer o </a:t>
            </a:r>
            <a:r>
              <a:rPr lang="pt-BR" dirty="0">
                <a:solidFill>
                  <a:srgbClr val="FF0000"/>
                </a:solidFill>
              </a:rPr>
              <a:t>marketing do projeto, </a:t>
            </a:r>
            <a:r>
              <a:rPr lang="pt-BR" dirty="0"/>
              <a:t>demonstrando sua necessidade e importância e a capacidade da organização em implementá-lo com sucesso.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</a:t>
            </a:r>
            <a:r>
              <a:rPr lang="pt-BR" dirty="0" smtClean="0"/>
              <a:t>nstrumento </a:t>
            </a:r>
            <a:r>
              <a:rPr lang="pt-BR" dirty="0"/>
              <a:t>de </a:t>
            </a:r>
            <a:br>
              <a:rPr lang="pt-BR" dirty="0"/>
            </a:br>
            <a:r>
              <a:rPr lang="pt-BR" dirty="0"/>
              <a:t>comunicação externa</a:t>
            </a:r>
          </a:p>
        </p:txBody>
      </p:sp>
    </p:spTree>
    <p:extLst>
      <p:ext uri="{BB962C8B-B14F-4D97-AF65-F5344CB8AC3E}">
        <p14:creationId xmlns:p14="http://schemas.microsoft.com/office/powerpoint/2010/main" val="4200371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Não </a:t>
            </a:r>
            <a:r>
              <a:rPr lang="pt-BR" dirty="0"/>
              <a:t>existe um modelo padrão para escrever um projeto. Várias formas/roteiros podem ser utilizadas. Além disso, na captação de recursos e na solicitação de apoio financeiro, você encontrará agências financiadoras que têm roteiros e formulários próprios e exigências de documentação específica a ser anexada.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 Padrão ??</a:t>
            </a:r>
          </a:p>
        </p:txBody>
      </p:sp>
    </p:spTree>
    <p:extLst>
      <p:ext uri="{BB962C8B-B14F-4D97-AF65-F5344CB8AC3E}">
        <p14:creationId xmlns:p14="http://schemas.microsoft.com/office/powerpoint/2010/main" val="1159647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O </a:t>
            </a:r>
            <a:r>
              <a:rPr lang="pt-BR" dirty="0"/>
              <a:t>título de seu projeto deve refletir a natureza do problema enfocado e ter um impacto significativo no agente financiador ou </a:t>
            </a:r>
            <a:r>
              <a:rPr lang="pt-BR" dirty="0" smtClean="0"/>
              <a:t>parceiro</a:t>
            </a:r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1. Título do projeto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0695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objetivo do sumário é levar o futuro parceiro/financiador a uma apreciação e compreensão geral de sua proposta, permitindo determinar se ela se adequa às exigências de suporte técnico e/ou financeiro contidas no projeto. Deverá resumir, de maneira eficiente, todas as informações-chave relativas ao projeto, não devendo ultrapassar uma página.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2. Sumário executivo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09356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 apresentação deve conter: nome ou sigla da organização; composição da diretoria, da coordenação e nome do responsável pelo projeto; endereço completo para contatos e correspondências; histórico resumido da entidade (quando foi criada, diretrizes gerais, percurso ligado ao social, parcerias e trabalhos realizados, resultados alcançados e principais fontes de recursos ou financiamentos da organização).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3. Apresentação da organização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97924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descrever as deficiências e potencialidades da região </a:t>
            </a:r>
          </a:p>
          <a:p>
            <a:r>
              <a:rPr lang="pt-BR" dirty="0"/>
              <a:t>características da população local e as iniciativas já desenvolvidas</a:t>
            </a:r>
          </a:p>
          <a:p>
            <a:r>
              <a:rPr lang="pt-BR" dirty="0"/>
              <a:t>aspectos quantitativos e qualitativos, </a:t>
            </a:r>
          </a:p>
          <a:p>
            <a:r>
              <a:rPr lang="pt-BR" dirty="0"/>
              <a:t>dados e indicadores </a:t>
            </a:r>
          </a:p>
          <a:p>
            <a:r>
              <a:rPr lang="pt-BR" dirty="0"/>
              <a:t>A análise deve se restringir aos elementos básicos que se relacionem ao problema enfocado e que  permitam esboçar alternativas viáveis de intervenção.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4. Análise de contexto e justificativa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6927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Os </a:t>
            </a:r>
            <a:r>
              <a:rPr lang="pt-BR" dirty="0"/>
              <a:t>objetivos e as metas do projeto devem ser definidos com clareza e precisão.</a:t>
            </a:r>
          </a:p>
          <a:p>
            <a:r>
              <a:rPr lang="pt-BR" dirty="0"/>
              <a:t>Objetivo Geral </a:t>
            </a:r>
          </a:p>
          <a:p>
            <a:r>
              <a:rPr lang="pt-BR" dirty="0"/>
              <a:t>Objetivos específicos </a:t>
            </a:r>
          </a:p>
          <a:p>
            <a:pPr lvl="1"/>
            <a:endParaRPr lang="pt-BR" dirty="0" smtClean="0"/>
          </a:p>
          <a:p>
            <a:pPr lvl="1"/>
            <a:r>
              <a:rPr lang="pt-BR" b="1" dirty="0" smtClean="0">
                <a:solidFill>
                  <a:schemeClr val="accent3"/>
                </a:solidFill>
              </a:rPr>
              <a:t>Lembrando </a:t>
            </a:r>
            <a:r>
              <a:rPr lang="pt-BR" b="1" dirty="0">
                <a:solidFill>
                  <a:schemeClr val="accent3"/>
                </a:solidFill>
              </a:rPr>
              <a:t>que para cada objetivo específico devem ser construídos os indicadores de resultado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5. Objetivos e metas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945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Devem-se descrever as características (faixa etária, sexo, nível de escolaridade, situação socioeconômica) dos beneficiários (público-alvo) </a:t>
            </a:r>
            <a:r>
              <a:rPr lang="pt-BR" dirty="0">
                <a:solidFill>
                  <a:srgbClr val="FF0000"/>
                </a:solidFill>
              </a:rPr>
              <a:t>diretos e indiretos </a:t>
            </a:r>
            <a:r>
              <a:rPr lang="pt-BR" dirty="0"/>
              <a:t>do projeto.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6. Público-alvo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8160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Deve-se </a:t>
            </a:r>
            <a:r>
              <a:rPr lang="pt-BR" dirty="0"/>
              <a:t>relatar, resumidamente, o modelo teórico utilizado, explicitar as rotinas e as estratégias planejadas, as responsabilidades e compromissos assumidos, como o projeto vai se desenvolver, todos os envolvidos e o nível de participação/responsabilidade de cada um.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7. Metodologia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8997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Deve-se </a:t>
            </a:r>
            <a:r>
              <a:rPr lang="pt-BR" dirty="0"/>
              <a:t>descrever como será o sistema de monitoramento e avaliação do projeto, apresentando alguns </a:t>
            </a:r>
            <a:r>
              <a:rPr lang="pt-BR" dirty="0">
                <a:solidFill>
                  <a:srgbClr val="FF0000"/>
                </a:solidFill>
              </a:rPr>
              <a:t>indicadores</a:t>
            </a:r>
            <a:r>
              <a:rPr lang="pt-BR" dirty="0"/>
              <a:t> tangíveis e/ou intangíveis, os instrumentos e estratégias de coleta de dados e a equipe responsável pelo processo.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8. Sistema de avaliação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30753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cronograma de atividades deve enumerar as atividades necessárias à realização do projeto e suas etapas no tempo.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9. Cronograma de atividades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180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cronograma físico-financeiro deve conter a previsão de todos os custos, por item de despesa, durante o tempo de duração do projeto. </a:t>
            </a:r>
          </a:p>
          <a:p>
            <a:r>
              <a:rPr lang="pt-BR" dirty="0"/>
              <a:t>A composição do orçamento deve explicitar o planejamento da cobertura/composição desses custos.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10. Cronograma físico-financeiro </a:t>
            </a:r>
          </a:p>
        </p:txBody>
      </p:sp>
    </p:spTree>
    <p:extLst>
      <p:ext uri="{BB962C8B-B14F-4D97-AF65-F5344CB8AC3E}">
        <p14:creationId xmlns:p14="http://schemas.microsoft.com/office/powerpoint/2010/main" val="3098138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Os </a:t>
            </a:r>
            <a:r>
              <a:rPr lang="pt-BR" dirty="0"/>
              <a:t>anexos devem conter as informações (ou documentos) adicionais que o financiador tenha solicitado ou que você considere necessárias como complementação do projeto.</a:t>
            </a:r>
          </a:p>
          <a:p>
            <a:endParaRPr lang="pt-BR" dirty="0" smtClean="0"/>
          </a:p>
          <a:p>
            <a:r>
              <a:rPr lang="pt-BR" dirty="0" smtClean="0"/>
              <a:t>Orçamentos </a:t>
            </a:r>
            <a:r>
              <a:rPr lang="pt-BR" dirty="0"/>
              <a:t>de equipamentos 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11. Anexos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26561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r>
              <a:rPr lang="pt-BR" sz="4000" dirty="0" smtClean="0"/>
              <a:t>Público </a:t>
            </a:r>
          </a:p>
          <a:p>
            <a:pPr algn="ctr"/>
            <a:endParaRPr lang="pt-BR" sz="4000" dirty="0"/>
          </a:p>
          <a:p>
            <a:pPr algn="ctr"/>
            <a:r>
              <a:rPr lang="pt-BR" sz="4000" dirty="0" smtClean="0"/>
              <a:t>Privado </a:t>
            </a:r>
            <a:endParaRPr lang="pt-BR" sz="40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Possibilidades de financiamento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1142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Estabelece o regime jurídico das parcerias entre a administração pública e as organizações da sociedade civil, em regime de mútua cooperação, para a consecução de finalidades de interesse público e recíproco, mediante a execução de atividades ou de projetos previamente estabelecidos em planos de trabalho inseridos em termos de colaboração, em termos de fomento ou em acordos de cooperação; define diretrizes para a política de fomento, de colaboração e de cooperação com organizações da sociedade civil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Lei 13.019 /</a:t>
            </a:r>
            <a:r>
              <a:rPr lang="pt-BR" dirty="0" smtClean="0"/>
              <a:t>2014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MROSC</a:t>
            </a:r>
          </a:p>
        </p:txBody>
      </p:sp>
    </p:spTree>
    <p:extLst>
      <p:ext uri="{BB962C8B-B14F-4D97-AF65-F5344CB8AC3E}">
        <p14:creationId xmlns:p14="http://schemas.microsoft.com/office/powerpoint/2010/main" val="32542801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sz="3400" dirty="0" smtClean="0"/>
              <a:t>I </a:t>
            </a:r>
            <a:r>
              <a:rPr lang="pt-BR" sz="3400" dirty="0"/>
              <a:t>- descrição da realidade que será objeto da parceria, devendo ser demonstrado o nexo entre essa realidade e as atividades ou projetos e metas a serem atingidas; </a:t>
            </a:r>
          </a:p>
          <a:p>
            <a:pPr marL="0" indent="0">
              <a:buNone/>
            </a:pPr>
            <a:endParaRPr lang="pt-BR" sz="3400" dirty="0"/>
          </a:p>
          <a:p>
            <a:pPr marL="0" indent="0">
              <a:buNone/>
            </a:pPr>
            <a:r>
              <a:rPr lang="pt-BR" sz="3400" dirty="0"/>
              <a:t>II - descrição de metas a serem atingidas e de atividades ou projetos a serem executados; </a:t>
            </a:r>
          </a:p>
          <a:p>
            <a:pPr marL="0" indent="0">
              <a:buNone/>
            </a:pPr>
            <a:endParaRPr lang="pt-BR" sz="3400" dirty="0"/>
          </a:p>
          <a:p>
            <a:pPr marL="0" indent="0">
              <a:buNone/>
            </a:pPr>
            <a:r>
              <a:rPr lang="pt-BR" sz="3400" dirty="0"/>
              <a:t>II-A - previsão de receitas e de despesas a serem realizadas na execução das atividades ou dos projetos abrangidos pela parceria;</a:t>
            </a:r>
            <a:r>
              <a:rPr lang="pt-BR" sz="3400" strike="sngStrike" dirty="0"/>
              <a:t> </a:t>
            </a:r>
          </a:p>
          <a:p>
            <a:pPr marL="0" indent="0">
              <a:buNone/>
            </a:pPr>
            <a:endParaRPr lang="pt-BR" sz="3400" dirty="0"/>
          </a:p>
          <a:p>
            <a:pPr marL="0" indent="0">
              <a:buNone/>
            </a:pPr>
            <a:r>
              <a:rPr lang="pt-BR" sz="3400" dirty="0"/>
              <a:t>III - forma de execução das atividades ou dos projetos e de cumprimento das metas a eles atreladas;</a:t>
            </a:r>
            <a:r>
              <a:rPr lang="pt-BR" sz="3400" dirty="0">
                <a:hlinkClick r:id="rId2"/>
              </a:rPr>
              <a:t> </a:t>
            </a:r>
            <a:endParaRPr lang="pt-BR" sz="3400" dirty="0"/>
          </a:p>
          <a:p>
            <a:pPr marL="0" indent="0">
              <a:buNone/>
            </a:pPr>
            <a:endParaRPr lang="pt-BR" sz="3400" dirty="0"/>
          </a:p>
          <a:p>
            <a:pPr marL="0" indent="0">
              <a:buNone/>
            </a:pPr>
            <a:r>
              <a:rPr lang="pt-BR" sz="3400" dirty="0"/>
              <a:t>IV - definição dos parâmetros a serem utilizados para a aferição do cumprimento das metas. 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2400" dirty="0"/>
              <a:t>Lei 13.019 /</a:t>
            </a:r>
            <a:r>
              <a:rPr lang="pt-BR" sz="2400" dirty="0" smtClean="0"/>
              <a:t>2014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Art. 22. Deverá constar do plano de trabalho de parcerias celebradas mediante termo de colaboração ou de fomento</a:t>
            </a:r>
            <a:r>
              <a:rPr lang="pt-BR" sz="1100" dirty="0"/>
              <a:t>: </a:t>
            </a:r>
            <a:br>
              <a:rPr lang="pt-BR" sz="1100" dirty="0"/>
            </a:b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0340065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48690" y="2057399"/>
            <a:ext cx="4038110" cy="3603849"/>
          </a:xfrm>
        </p:spPr>
        <p:txBody>
          <a:bodyPr/>
          <a:lstStyle/>
          <a:p>
            <a:endParaRPr lang="pt-BR" dirty="0">
              <a:hlinkClick r:id="rId2"/>
            </a:endParaRPr>
          </a:p>
          <a:p>
            <a:r>
              <a:rPr lang="pt-BR" dirty="0">
                <a:hlinkClick r:id="rId2"/>
              </a:rPr>
              <a:t>https://marcoregulatorio.jundiai.sp.gov.br/wp-content/uploads/2018/02/Manual-final-1.pdf</a:t>
            </a:r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1DAA9A-3880-4D15-9680-C1765B0C3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3757525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66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9AC6EE3-9553-4BE6-9F12-B9935AEE7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268761"/>
            <a:ext cx="7632847" cy="50405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FF8C554-F855-4E94-8A52-8D74EAE9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dirty="0"/>
              <a:t>Edital SCFV nº 01/2018 -Prefeitura de Jundiaí 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Modelo de Proposta</a:t>
            </a:r>
            <a:br>
              <a:rPr lang="pt-BR" sz="3200" dirty="0" smtClean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341604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FE3E23-97CB-4A72-BE8E-BC0683520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7</a:t>
            </a:r>
            <a:r>
              <a:rPr lang="pt-BR" b="1" dirty="0"/>
              <a:t>. ) Descrição das Estratégias Metodológicas e Resultados Esperados: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Estratégia de Ação é o detalhamento das etapas de trabalho. É a metodologia de trabalho adotada para atingir os Objetivos. Enumere e descreva através de um cronograma de atividades necessárias para atingir o(s) objetivo(s) desejado(s) e explique como pretende desenvolvê-las, detalhando a estrutura física que será utilizada.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63790AF-6F82-4BC4-A4E5-E9DE60182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rgbClr val="464646"/>
                </a:solidFill>
              </a:rPr>
              <a:t>Edital SCFV nº 01/2018 -Prefeitura de Jundiaí </a:t>
            </a:r>
            <a:r>
              <a:rPr lang="pt-BR" sz="3200" dirty="0">
                <a:solidFill>
                  <a:srgbClr val="464646"/>
                </a:solidFill>
              </a:rPr>
              <a:t/>
            </a:r>
            <a:br>
              <a:rPr lang="pt-BR" sz="3200" dirty="0">
                <a:solidFill>
                  <a:srgbClr val="464646"/>
                </a:solidFill>
              </a:rPr>
            </a:br>
            <a:r>
              <a:rPr lang="pt-BR" sz="3200" dirty="0">
                <a:solidFill>
                  <a:srgbClr val="464646"/>
                </a:solidFill>
              </a:rPr>
              <a:t>Modelo de Proposta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162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0EDAB0-DD3C-4E73-97A8-9BBE641B0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Demonstrar a capacidade do proponente em viabilizar o projeto;</a:t>
            </a:r>
          </a:p>
          <a:p>
            <a:r>
              <a:rPr lang="pt-BR" dirty="0"/>
              <a:t>Detalhar os objetivos e mostrar claramente a ordem da realização;</a:t>
            </a:r>
          </a:p>
          <a:p>
            <a:r>
              <a:rPr lang="pt-BR" dirty="0"/>
              <a:t>Prever o tempo de duração de cada etapa;</a:t>
            </a:r>
          </a:p>
          <a:p>
            <a:r>
              <a:rPr lang="pt-BR" dirty="0"/>
              <a:t>Listar os profissionais envolvidos, carga horária, especificando o período trabalhado e atividade realizada;</a:t>
            </a:r>
          </a:p>
          <a:p>
            <a:r>
              <a:rPr lang="pt-BR" dirty="0"/>
              <a:t>Demonstrar coerência com o orçamento;</a:t>
            </a:r>
          </a:p>
          <a:p>
            <a:r>
              <a:rPr lang="pt-BR" dirty="0"/>
              <a:t>Informar, caso houver, ações que não serão subsidiadas pelo mecanismo de apoio escolhido, mas que são importantes na compreensão geral do projeto. Neste caso é necessário indicar como essas ações serão custeadas.</a:t>
            </a:r>
          </a:p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8783FC-B501-4B7B-9961-5380A08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/>
              <a:t>A Estratégia de Ação deve: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91052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3702CB8-C575-4D9B-9289-B418AB1B6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rgbClr val="464646"/>
                </a:solidFill>
              </a:rPr>
              <a:t>Edital SCFV nº 01/2018 -Prefeitura de Jundiaí </a:t>
            </a:r>
            <a:r>
              <a:rPr lang="pt-BR" sz="3200" dirty="0">
                <a:solidFill>
                  <a:srgbClr val="464646"/>
                </a:solidFill>
              </a:rPr>
              <a:t/>
            </a:r>
            <a:br>
              <a:rPr lang="pt-BR" sz="3200" dirty="0">
                <a:solidFill>
                  <a:srgbClr val="464646"/>
                </a:solidFill>
              </a:rPr>
            </a:br>
            <a:r>
              <a:rPr lang="pt-BR" sz="3200" dirty="0">
                <a:solidFill>
                  <a:srgbClr val="464646"/>
                </a:solidFill>
              </a:rPr>
              <a:t>Modelo de Proposta</a:t>
            </a:r>
            <a:endParaRPr lang="pt-BR" sz="28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487FD6D-D872-42ED-94C3-855AA42F8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5" y="1772816"/>
            <a:ext cx="7974891" cy="409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529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>
              <a:hlinkClick r:id="rId2"/>
            </a:endParaRPr>
          </a:p>
          <a:p>
            <a:pPr marL="0" indent="0">
              <a:buNone/>
            </a:pPr>
            <a:endParaRPr lang="pt-BR" dirty="0">
              <a:hlinkClick r:id="rId2"/>
            </a:endParaRPr>
          </a:p>
          <a:p>
            <a:pPr marL="0" indent="0">
              <a:buNone/>
            </a:pPr>
            <a:endParaRPr lang="pt-BR" dirty="0">
              <a:hlinkClick r:id="rId2"/>
            </a:endParaRPr>
          </a:p>
          <a:p>
            <a:pPr marL="0" indent="0">
              <a:buNone/>
            </a:pPr>
            <a:endParaRPr lang="pt-BR" dirty="0">
              <a:hlinkClick r:id="rId2"/>
            </a:endParaRPr>
          </a:p>
          <a:p>
            <a:pPr marL="0" indent="0" algn="ctr">
              <a:buNone/>
            </a:pPr>
            <a:endParaRPr lang="pt-BR" dirty="0" smtClean="0">
              <a:hlinkClick r:id="rId2"/>
            </a:endParaRPr>
          </a:p>
          <a:p>
            <a:pPr marL="0" indent="0" algn="ctr">
              <a:buNone/>
            </a:pPr>
            <a:endParaRPr lang="pt-BR" dirty="0">
              <a:hlinkClick r:id="rId2"/>
            </a:endParaRPr>
          </a:p>
          <a:p>
            <a:pPr marL="0" indent="0" algn="ctr">
              <a:buNone/>
            </a:pPr>
            <a:endParaRPr lang="pt-BR" dirty="0" smtClean="0">
              <a:hlinkClick r:id="rId2"/>
            </a:endParaRPr>
          </a:p>
          <a:p>
            <a:pPr marL="0" indent="0" algn="ctr">
              <a:buNone/>
            </a:pPr>
            <a:endParaRPr lang="pt-BR" dirty="0">
              <a:hlinkClick r:id="rId2"/>
            </a:endParaRPr>
          </a:p>
          <a:p>
            <a:pPr marL="0" indent="0" algn="ctr">
              <a:buNone/>
            </a:pPr>
            <a:r>
              <a:rPr lang="pt-BR" dirty="0" smtClean="0">
                <a:hlinkClick r:id="rId2"/>
              </a:rPr>
              <a:t>www.caritas.dj.org.br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Cáritas Diocesana de Jundiaí 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C98D36-A405-4DE3-BED1-8A39C3718C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00808"/>
            <a:ext cx="4824536" cy="3074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5040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D35633E-4013-452F-975F-D377260FC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988840"/>
            <a:ext cx="3619238" cy="251550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CDEF6A4-54CB-4A58-8ED5-CC7CC15DC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274638"/>
            <a:ext cx="4546848" cy="6250706"/>
          </a:xfrm>
        </p:spPr>
        <p:txBody>
          <a:bodyPr>
            <a:normAutofit/>
          </a:bodyPr>
          <a:lstStyle/>
          <a:p>
            <a:pPr algn="ctr"/>
            <a:r>
              <a:rPr lang="pt-BR" sz="2700" dirty="0">
                <a:solidFill>
                  <a:srgbClr val="464646"/>
                </a:solidFill>
              </a:rPr>
              <a:t>Cáritas Diocesana de Jundiaí </a:t>
            </a:r>
            <a:br>
              <a:rPr lang="pt-BR" sz="2700" dirty="0">
                <a:solidFill>
                  <a:srgbClr val="464646"/>
                </a:solidFill>
              </a:rPr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Portal </a:t>
            </a:r>
            <a:r>
              <a:rPr lang="pt-BR" dirty="0"/>
              <a:t>da Transparência </a:t>
            </a:r>
            <a:br>
              <a:rPr lang="pt-BR" dirty="0"/>
            </a:br>
            <a:r>
              <a:rPr lang="pt-BR" sz="2700" dirty="0"/>
              <a:t/>
            </a:r>
            <a:br>
              <a:rPr lang="pt-BR" sz="2700" dirty="0"/>
            </a:br>
            <a:r>
              <a:rPr lang="pt-BR" dirty="0">
                <a:hlinkClick r:id="rId3"/>
              </a:rPr>
              <a:t>https://www.caritas.dj.org.br/parcerias-publicas-mrosc/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35680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F1F334-972E-4665-A908-720174C4E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12879"/>
            <a:ext cx="8229600" cy="1143000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hlinkClick r:id="rId2"/>
              </a:rPr>
              <a:t>https://www.dropbox.com/s/o8kwlfy42wmjhc1/Plano%20de%20trabalho%20SCFV%202018.pdf?dl=0</a:t>
            </a:r>
            <a:endParaRPr lang="pt-BR" dirty="0"/>
          </a:p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F2E9DA-0F1E-442A-87AC-ECAA9243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Plano de Trabalho </a:t>
            </a:r>
            <a:br>
              <a:rPr lang="pt-BR" dirty="0"/>
            </a:br>
            <a:r>
              <a:rPr lang="pt-BR" dirty="0"/>
              <a:t>SCFV Cáritas Diocesana de Jundiaí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9C188B-3945-495D-91B9-158A9C014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556792"/>
            <a:ext cx="4772150" cy="288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37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903144-7DFC-4ACA-B9CD-D5E86077B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874442"/>
          </a:xfrm>
        </p:spPr>
        <p:txBody>
          <a:bodyPr/>
          <a:lstStyle/>
          <a:p>
            <a:r>
              <a:rPr lang="pt-BR" dirty="0">
                <a:hlinkClick r:id="rId2"/>
              </a:rPr>
              <a:t>https://prefeitura.pbh.gov.br/sites/default/files/estrutura-de-governo/procuradoria/MINUTA%20PLANO%20DE%20TRABALHO%20-%20ATUALIZADA%202019.pdf</a:t>
            </a:r>
            <a:endParaRPr lang="pt-BR" dirty="0"/>
          </a:p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C6D2EB-ABF7-4EE9-927D-8835CA6E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pt-BR" dirty="0"/>
              <a:t>Minuta Plano de Trabalho Prefeitura de BH </a:t>
            </a:r>
          </a:p>
        </p:txBody>
      </p:sp>
    </p:spTree>
    <p:extLst>
      <p:ext uri="{BB962C8B-B14F-4D97-AF65-F5344CB8AC3E}">
        <p14:creationId xmlns:p14="http://schemas.microsoft.com/office/powerpoint/2010/main" val="33732101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156E90-3C54-4000-A08F-2EE0BB3A3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2841179"/>
          </a:xfrm>
        </p:spPr>
        <p:txBody>
          <a:bodyPr/>
          <a:lstStyle/>
          <a:p>
            <a:r>
              <a:rPr lang="pt-BR" dirty="0">
                <a:hlinkClick r:id="rId2"/>
              </a:rPr>
              <a:t>https://prefeitura.pbh.gov.br/sites/default/files/estrutura-de-governo/procuradoria/MINUTA%20DA%20PROPOSTA%20-%20ATUALIZADA%202019.pdf</a:t>
            </a:r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DC5286-B5E6-4161-BCF2-079CE929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Minuta Proposta </a:t>
            </a:r>
            <a:br>
              <a:rPr lang="pt-BR" dirty="0"/>
            </a:br>
            <a:r>
              <a:rPr lang="pt-BR" dirty="0"/>
              <a:t>Prefeitura de BH</a:t>
            </a:r>
          </a:p>
        </p:txBody>
      </p:sp>
    </p:spTree>
    <p:extLst>
      <p:ext uri="{BB962C8B-B14F-4D97-AF65-F5344CB8AC3E}">
        <p14:creationId xmlns:p14="http://schemas.microsoft.com/office/powerpoint/2010/main" val="35415614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8ED87C2-5592-4961-AAF1-8F53898A93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93879"/>
          <a:ext cx="8229600" cy="3938604"/>
        </p:xfrm>
        <a:graphic>
          <a:graphicData uri="http://schemas.openxmlformats.org/drawingml/2006/table">
            <a:tbl>
              <a:tblPr firstRow="1" firstCol="1" bandRow="1"/>
              <a:tblGrid>
                <a:gridCol w="1645920">
                  <a:extLst>
                    <a:ext uri="{9D8B030D-6E8A-4147-A177-3AD203B41FA5}">
                      <a16:colId xmlns:a16="http://schemas.microsoft.com/office/drawing/2014/main" val="751920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26343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91891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66460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1691165"/>
                    </a:ext>
                  </a:extLst>
                </a:gridCol>
              </a:tblGrid>
              <a:tr h="302864">
                <a:tc gridSpan="5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BR" sz="1000" b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FORMA DE EXECUÇÃO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354264"/>
                  </a:ext>
                </a:extLst>
              </a:tr>
              <a:tr h="1797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Metas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Macro ações (resultados parciais) a serem realizadas. Devem ser quantificáveis, verificáveis e com prazo definido.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Ações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Operações concretas a serem realizadas para o atingimento da meta. Uma mesma meta pode exigir a realização de mais de uma ação.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Indicadores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Unidade de medida do alcance de uma meta. É a forma de aferição do cumprimento ou não da meta. Deve ser passível de verificação.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Documentos para verificação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Documentos que contém os elementos para verificação dos indicadores. É o instrumental no qual o indicador pode ser analisado. Ex. fotografias, Lista de presença, planilha, banco de dados, certificados etc. 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Prazo de execução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Prazo em que a meta deverá ser atingida.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969075"/>
                  </a:ext>
                </a:extLst>
              </a:tr>
              <a:tr h="263076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Realização de diferentes manifestações artísticas nas nove regionais da cidade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Realizar uma apresentação teatral em cada uma das regionais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Realização do espetáculo “Os três Porquinhos”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Fotografias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 de agosto de 2018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519668"/>
                  </a:ext>
                </a:extLst>
              </a:tr>
              <a:tr h="3652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Contrato da Companhia de teatro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169966"/>
                  </a:ext>
                </a:extLst>
              </a:tr>
              <a:tr h="2494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Volume de público do espetáculo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Ingressos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20100"/>
                  </a:ext>
                </a:extLst>
              </a:tr>
              <a:tr h="2226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Fotografias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751518"/>
                  </a:ext>
                </a:extLst>
              </a:tr>
              <a:tr h="5700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900">
                          <a:solidFill>
                            <a:srgbClr val="2E74B5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Pesquisa de satisfação do público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53063"/>
                  </a:ext>
                </a:extLst>
              </a:tr>
              <a:tr h="168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136" marR="641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549674"/>
                  </a:ext>
                </a:extLst>
              </a:tr>
            </a:tbl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468D3471-A88A-4488-886F-7CE785A0D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Exemplo Descrição  de execução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3DB655-3FEC-4607-B7C9-60434DD0D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93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2E94A5A-CE02-4B88-AC26-CD3621EE1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93888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3085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Coleção Gestores Sociais </a:t>
            </a:r>
          </a:p>
          <a:p>
            <a:r>
              <a:rPr lang="pt-BR" dirty="0"/>
              <a:t>Capacitação Solidária – SP - 1999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Artigo sobre Elaboração de projetos Sociais </a:t>
            </a:r>
          </a:p>
          <a:p>
            <a:pPr marL="0" indent="0">
              <a:buNone/>
            </a:pPr>
            <a:r>
              <a:rPr lang="pt-BR" dirty="0"/>
              <a:t>Thereza Christina </a:t>
            </a:r>
            <a:r>
              <a:rPr lang="pt-BR" dirty="0" err="1"/>
              <a:t>Holl</a:t>
            </a:r>
            <a:r>
              <a:rPr lang="pt-BR" dirty="0"/>
              <a:t> </a:t>
            </a:r>
            <a:r>
              <a:rPr lang="pt-BR" dirty="0" smtClean="0"/>
              <a:t>Cury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Site – </a:t>
            </a:r>
            <a:endParaRPr lang="pt-BR" dirty="0" smtClean="0">
              <a:hlinkClick r:id="rId2"/>
            </a:endParaRPr>
          </a:p>
          <a:p>
            <a:pPr marL="0" indent="0">
              <a:buNone/>
            </a:pPr>
            <a:r>
              <a:rPr lang="pt-BR" dirty="0" smtClean="0">
                <a:hlinkClick r:id="rId2"/>
              </a:rPr>
              <a:t>jundiai.sp.gov.br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>
                <a:hlinkClick r:id="rId3"/>
              </a:rPr>
              <a:t>prefeitura.pbh.gov.br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Fonte de pesquisa </a:t>
            </a:r>
          </a:p>
        </p:txBody>
      </p:sp>
    </p:spTree>
    <p:extLst>
      <p:ext uri="{BB962C8B-B14F-4D97-AF65-F5344CB8AC3E}">
        <p14:creationId xmlns:p14="http://schemas.microsoft.com/office/powerpoint/2010/main" val="3805541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 smtClean="0"/>
              <a:t>Obrigada 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Maria Rosangela Moretti</a:t>
            </a:r>
          </a:p>
          <a:p>
            <a:pPr marL="0" indent="0">
              <a:buNone/>
            </a:pPr>
            <a:endParaRPr lang="pt-BR" dirty="0" smtClean="0">
              <a:hlinkClick r:id="rId2"/>
            </a:endParaRPr>
          </a:p>
          <a:p>
            <a:pPr marL="0" indent="0">
              <a:buNone/>
            </a:pPr>
            <a:r>
              <a:rPr lang="pt-BR" smtClean="0">
                <a:hlinkClick r:id="rId2"/>
              </a:rPr>
              <a:t>caritas@dj.org.br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9.7500.9614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976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347</TotalTime>
  <Words>2850</Words>
  <Application>Microsoft Office PowerPoint</Application>
  <PresentationFormat>Apresentação na tela (4:3)</PresentationFormat>
  <Paragraphs>291</Paragraphs>
  <Slides>62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1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Concurso</vt:lpstr>
      <vt:lpstr>2° SEMINÁRIO SOBRE O TERCEIRO SETOR: PROJETOS SOCIAIS E PARCERIAS-MROSC</vt:lpstr>
      <vt:lpstr>Apresentação do PowerPoint</vt:lpstr>
      <vt:lpstr>Política</vt:lpstr>
      <vt:lpstr>Política, Planos, Programas e Projetos na lógica do Planejamento </vt:lpstr>
      <vt:lpstr>Política</vt:lpstr>
      <vt:lpstr>Plano</vt:lpstr>
      <vt:lpstr>Programa</vt:lpstr>
      <vt:lpstr>Projeto</vt:lpstr>
      <vt:lpstr>Dimensão do Projeto Social </vt:lpstr>
      <vt:lpstr>Dimensão do Projeto Social </vt:lpstr>
      <vt:lpstr>Processos de Elaboração de Projetos Sociais</vt:lpstr>
      <vt:lpstr>Processos de Elaboração de Projetos Sociais</vt:lpstr>
      <vt:lpstr>Processos de Elaboração de Projetos Sociais</vt:lpstr>
      <vt:lpstr>Processos de Elaboração de Projetos Sociais</vt:lpstr>
      <vt:lpstr>Projeto Social como Processo Lógico</vt:lpstr>
      <vt:lpstr>Etapas da elaboração de Projetos </vt:lpstr>
      <vt:lpstr>Quem Planeja </vt:lpstr>
      <vt:lpstr>Planejamento participativo </vt:lpstr>
      <vt:lpstr> Análise do contexto e das alternativas de ação </vt:lpstr>
      <vt:lpstr>Análise de contexto </vt:lpstr>
      <vt:lpstr> Objetivos  </vt:lpstr>
      <vt:lpstr>Objetivo geral</vt:lpstr>
      <vt:lpstr> Objetivo específico </vt:lpstr>
      <vt:lpstr>Utilizar uma linguagem precisa  e concisa.</vt:lpstr>
      <vt:lpstr> O planejamento das atividades  do projeto </vt:lpstr>
      <vt:lpstr>Cronograma </vt:lpstr>
      <vt:lpstr>Cronograma </vt:lpstr>
      <vt:lpstr>  Planejamento dos recursos </vt:lpstr>
      <vt:lpstr> Avaliação </vt:lpstr>
      <vt:lpstr> Avaliação </vt:lpstr>
      <vt:lpstr>Monitoramento</vt:lpstr>
      <vt:lpstr>Elaboração do documento  do projeto</vt:lpstr>
      <vt:lpstr>Instrumento de  comunicação interna</vt:lpstr>
      <vt:lpstr>Instrumento de  comunicação externa</vt:lpstr>
      <vt:lpstr>Modelo Padrão ??</vt:lpstr>
      <vt:lpstr> 1. Título do projeto </vt:lpstr>
      <vt:lpstr>2. Sumário executivo </vt:lpstr>
      <vt:lpstr>3. Apresentação da organização </vt:lpstr>
      <vt:lpstr> 4. Análise de contexto e justificativa </vt:lpstr>
      <vt:lpstr>5. Objetivos e metas </vt:lpstr>
      <vt:lpstr>6. Público-alvo </vt:lpstr>
      <vt:lpstr> 7. Metodologia </vt:lpstr>
      <vt:lpstr> 8. Sistema de avaliação </vt:lpstr>
      <vt:lpstr> 9. Cronograma de atividades </vt:lpstr>
      <vt:lpstr>10. Cronograma físico-financeiro </vt:lpstr>
      <vt:lpstr> 11. Anexos </vt:lpstr>
      <vt:lpstr>Possibilidades de financiamento</vt:lpstr>
      <vt:lpstr>Lei 13.019 /2014 MROSC</vt:lpstr>
      <vt:lpstr>Lei 13.019 /2014 Art. 22. Deverá constar do plano de trabalho de parcerias celebradas mediante termo de colaboração ou de fomento:  </vt:lpstr>
      <vt:lpstr>Apresentação do PowerPoint</vt:lpstr>
      <vt:lpstr>Edital SCFV nº 01/2018 -Prefeitura de Jundiaí  Modelo de Proposta </vt:lpstr>
      <vt:lpstr>Edital SCFV nº 01/2018 -Prefeitura de Jundiaí  Modelo de Proposta</vt:lpstr>
      <vt:lpstr>A Estratégia de Ação deve: </vt:lpstr>
      <vt:lpstr>Edital SCFV nº 01/2018 -Prefeitura de Jundiaí  Modelo de Proposta</vt:lpstr>
      <vt:lpstr>Cáritas Diocesana de Jundiaí </vt:lpstr>
      <vt:lpstr>Cáritas Diocesana de Jundiaí   Portal da Transparência   https://www.caritas.dj.org.br/parcerias-publicas-mrosc/</vt:lpstr>
      <vt:lpstr>Plano de Trabalho  SCFV Cáritas Diocesana de Jundiaí </vt:lpstr>
      <vt:lpstr>Minuta Plano de Trabalho Prefeitura de BH </vt:lpstr>
      <vt:lpstr>Minuta Proposta  Prefeitura de BH</vt:lpstr>
      <vt:lpstr>Exemplo Descrição  de execução</vt:lpstr>
      <vt:lpstr>Fonte de pesquisa 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2° SEMINÁRIO SOBRE O TERCEIRO SETOR: PROJETOS SOCIAIS E PARCERIAS-MROSC</dc:title>
  <dc:creator>Rose</dc:creator>
  <cp:lastModifiedBy>Rodrigo</cp:lastModifiedBy>
  <cp:revision>36</cp:revision>
  <dcterms:created xsi:type="dcterms:W3CDTF">2019-09-17T19:22:54Z</dcterms:created>
  <dcterms:modified xsi:type="dcterms:W3CDTF">2019-10-03T18:17:33Z</dcterms:modified>
</cp:coreProperties>
</file>