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435" r:id="rId2"/>
    <p:sldId id="437" r:id="rId3"/>
    <p:sldId id="438" r:id="rId4"/>
    <p:sldId id="436" r:id="rId5"/>
    <p:sldId id="366" r:id="rId6"/>
    <p:sldId id="371" r:id="rId7"/>
    <p:sldId id="376" r:id="rId8"/>
    <p:sldId id="378" r:id="rId9"/>
    <p:sldId id="377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13" r:id="rId33"/>
    <p:sldId id="414" r:id="rId34"/>
    <p:sldId id="415" r:id="rId35"/>
    <p:sldId id="417" r:id="rId36"/>
    <p:sldId id="418" r:id="rId37"/>
    <p:sldId id="419" r:id="rId38"/>
    <p:sldId id="420" r:id="rId39"/>
    <p:sldId id="421" r:id="rId40"/>
    <p:sldId id="422" r:id="rId41"/>
    <p:sldId id="423" r:id="rId42"/>
    <p:sldId id="424" r:id="rId43"/>
    <p:sldId id="427" r:id="rId44"/>
    <p:sldId id="432" r:id="rId45"/>
    <p:sldId id="433" r:id="rId46"/>
    <p:sldId id="434" r:id="rId47"/>
    <p:sldId id="439" r:id="rId48"/>
    <p:sldId id="440" r:id="rId49"/>
    <p:sldId id="441" r:id="rId50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51" autoAdjust="0"/>
    <p:restoredTop sz="94717" autoAdjust="0"/>
  </p:normalViewPr>
  <p:slideViewPr>
    <p:cSldViewPr>
      <p:cViewPr varScale="1">
        <p:scale>
          <a:sx n="74" d="100"/>
          <a:sy n="74" d="100"/>
        </p:scale>
        <p:origin x="-12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3E935E6-FC2B-4354-8FD3-E58704CA6A4A}" type="datetimeFigureOut">
              <a:rPr lang="pt-BR"/>
              <a:pPr>
                <a:defRPr/>
              </a:pPr>
              <a:t>24/08/2019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3487F4-A348-4035-9329-B18E8FCED0F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125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809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575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5F473E-AB96-4EC4-9CA4-55A66111E5AB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F4CB0-5785-438A-9A6D-1F89F0B12CFE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010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171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056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029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537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530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F785C0-2D2D-4009-B549-D4EEA43AEA12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F3505-E7A1-466F-909D-515DAE869C97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844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959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627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4289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9896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8391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4467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474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086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63AB2-4C54-44E8-A05B-666716E76463}" type="datetimeFigureOut">
              <a:rPr lang="pt-BR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AD778-847A-40CF-8642-9F8D012655A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6080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DD161-D898-4352-8302-97169BDC4943}" type="datetimeFigureOut">
              <a:rPr lang="pt-BR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389EE-69AB-43DD-A9B8-0E01EAA6709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69733E1-58F4-4BF4-89EE-03CD6FEC0065}" type="datetimeFigureOut">
              <a:rPr lang="pt-BR" smtClean="0"/>
              <a:pPr>
                <a:defRPr/>
              </a:pPr>
              <a:t>24/08/2019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D29795E-239B-496C-9938-FB922D21AB7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14" name="Imagem 7" descr="ppt_lfg online.jpg">
            <a:extLst>
              <a:ext uri="{FF2B5EF4-FFF2-40B4-BE49-F238E27FC236}">
                <a16:creationId xmlns:a16="http://schemas.microsoft.com/office/drawing/2014/main" xmlns="" id="{ACB4707F-CD5F-46F5-9DEB-AE528627635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865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6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04-2006/2006/Lei/L11340.htm#art44" TargetMode="External"/><Relationship Id="rId2" Type="http://schemas.openxmlformats.org/officeDocument/2006/relationships/hyperlink" Target="http://www.planalto.gov.br/ccivil_03/_Ato2004-2006/2004/Lei/L10.886.htm#art1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1-2014/2011/Lei/L12403.htm" TargetMode="External"/><Relationship Id="rId2" Type="http://schemas.openxmlformats.org/officeDocument/2006/relationships/hyperlink" Target="http://www.planalto.gov.br/ccivil_03/decreto-lei/del3689.htm" TargetMode="Externa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unsaved://_Ato2015-2018/2018/Lei/L13641.htm#art2" TargetMode="Externa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4.htm#art1" TargetMode="Externa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xmlns="" id="{D3A1C600-6445-475F-BBFB-502B63019540}"/>
              </a:ext>
            </a:extLst>
          </p:cNvPr>
          <p:cNvSpPr txBox="1">
            <a:spLocks/>
          </p:cNvSpPr>
          <p:nvPr/>
        </p:nvSpPr>
        <p:spPr>
          <a:xfrm>
            <a:off x="-36512" y="4725144"/>
            <a:ext cx="8229600" cy="136815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Arthur da Motta Trigueiros 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Neto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Procurador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Estado – SP</a:t>
            </a:r>
          </a:p>
          <a:p>
            <a:pPr algn="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de 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Direito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Penal - @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ProfTrigueiros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B28F61FD-C0D6-43C3-84EF-543E91253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524432" y="1403334"/>
            <a:ext cx="7533524" cy="2766528"/>
          </a:xfrm>
        </p:spPr>
        <p:txBody>
          <a:bodyPr>
            <a:normAutofit fontScale="90000"/>
          </a:bodyPr>
          <a:lstStyle/>
          <a:p>
            <a:r>
              <a:rPr lang="pt-BR" dirty="0"/>
              <a:t>Evolução legislativa e proteção da mulher em matéria penal</a:t>
            </a:r>
          </a:p>
        </p:txBody>
      </p:sp>
    </p:spTree>
    <p:extLst>
      <p:ext uri="{BB962C8B-B14F-4D97-AF65-F5344CB8AC3E}">
        <p14:creationId xmlns:p14="http://schemas.microsoft.com/office/powerpoint/2010/main" val="135347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1B3559-28CE-4062-A4F9-DF294AB5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pt-BR" dirty="0"/>
              <a:t>Alguns números sobre a violência contra a mulher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21526BE-9321-4581-B6F1-CC646E50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2063396"/>
            <a:ext cx="7797662" cy="4533956"/>
          </a:xfrm>
        </p:spPr>
        <p:txBody>
          <a:bodyPr>
            <a:normAutofit fontScale="92500"/>
          </a:bodyPr>
          <a:lstStyle/>
          <a:p>
            <a:r>
              <a:rPr lang="pt-BR" dirty="0"/>
              <a:t>Levantamento feito pelo Datafolha, encomendado pela ong fórum brasileiro de segurança pública (fevereiro/2019).</a:t>
            </a:r>
          </a:p>
          <a:p>
            <a:pPr marL="0" indent="0">
              <a:buNone/>
            </a:pPr>
            <a:r>
              <a:rPr lang="pt-BR" u="sng" dirty="0">
                <a:solidFill>
                  <a:schemeClr val="tx2"/>
                </a:solidFill>
              </a:rPr>
              <a:t>Últimos 12 meses: </a:t>
            </a:r>
          </a:p>
          <a:p>
            <a:r>
              <a:rPr lang="pt-BR" dirty="0"/>
              <a:t>1,6 milhão de mulheres foram espancadas ou sofreram tentativa de estrangulamento no Brasil</a:t>
            </a:r>
          </a:p>
          <a:p>
            <a:r>
              <a:rPr lang="pt-BR" dirty="0"/>
              <a:t>22 milhões (37,1%) de brasileiras passaram por algum tipo de assédio. </a:t>
            </a:r>
          </a:p>
          <a:p>
            <a:r>
              <a:rPr lang="pt-BR" dirty="0"/>
              <a:t>Dentro de casa, a situação não foi necessariamente melhor. Entre os casos de violência, </a:t>
            </a:r>
            <a:r>
              <a:rPr lang="pt-BR" dirty="0">
                <a:highlight>
                  <a:srgbClr val="FFFF00"/>
                </a:highlight>
              </a:rPr>
              <a:t>42% ocorreram no ambiente doméstico</a:t>
            </a:r>
            <a:r>
              <a:rPr lang="pt-BR" dirty="0"/>
              <a:t>. 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Após sofrer uma violência, </a:t>
            </a:r>
            <a:r>
              <a:rPr lang="pt-BR" dirty="0">
                <a:highlight>
                  <a:srgbClr val="FFFF00"/>
                </a:highlight>
              </a:rPr>
              <a:t>mais da metade das mulheres (52%) não denunciou o agressor ou procurou ajuda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68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81B4CB-7F1B-41C2-9779-DD79EE02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disposições legais protetivas da mulher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98BE92B-3C2E-4667-96DD-58BBA906A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Lesão corporal (art. 129, §9º, CP)</a:t>
            </a:r>
          </a:p>
          <a:p>
            <a:r>
              <a:rPr lang="pt-BR" sz="3200" dirty="0"/>
              <a:t>Lei 11.340/06 (Lei maria da penha)</a:t>
            </a:r>
          </a:p>
          <a:p>
            <a:r>
              <a:rPr lang="pt-BR" sz="3200" dirty="0"/>
              <a:t>Feminicídio (art. 121, §2º, VI, CP)</a:t>
            </a:r>
          </a:p>
        </p:txBody>
      </p:sp>
    </p:spTree>
    <p:extLst>
      <p:ext uri="{BB962C8B-B14F-4D97-AF65-F5344CB8AC3E}">
        <p14:creationId xmlns:p14="http://schemas.microsoft.com/office/powerpoint/2010/main" val="191791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D652E7-CE1F-4F1A-9F99-0BFD97A12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Lesão corporal – art. 129, §9º, CP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4EFCDDA-107F-4B7B-AD99-BBD848485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84784"/>
            <a:ext cx="7797662" cy="4968552"/>
          </a:xfrm>
        </p:spPr>
        <p:txBody>
          <a:bodyPr>
            <a:normAutofit/>
          </a:bodyPr>
          <a:lstStyle/>
          <a:p>
            <a:pPr algn="just"/>
            <a:r>
              <a:rPr lang="pt-BR" sz="2200" b="1" dirty="0"/>
              <a:t>Violência Doméstica</a:t>
            </a:r>
            <a:r>
              <a:rPr lang="pt-BR" sz="2200" dirty="0"/>
              <a:t>    </a:t>
            </a:r>
            <a:r>
              <a:rPr lang="pt-BR" sz="2200" dirty="0">
                <a:hlinkClick r:id="rId2"/>
              </a:rPr>
              <a:t>(Incluído pela Lei nº 10.886, de 2004)</a:t>
            </a:r>
            <a:endParaRPr lang="pt-BR" sz="2200" dirty="0"/>
          </a:p>
          <a:p>
            <a:pPr marL="0" indent="0" algn="just">
              <a:buNone/>
            </a:pPr>
            <a:endParaRPr lang="pt-BR" sz="2200" dirty="0"/>
          </a:p>
          <a:p>
            <a:pPr marL="0" indent="0" algn="just">
              <a:buNone/>
            </a:pPr>
            <a:r>
              <a:rPr lang="pt-BR" sz="2200" dirty="0"/>
              <a:t>§ 9</a:t>
            </a:r>
            <a:r>
              <a:rPr lang="pt-BR" sz="2200" u="sng" baseline="30000" dirty="0"/>
              <a:t>o</a:t>
            </a:r>
            <a:r>
              <a:rPr lang="pt-BR" sz="2200" dirty="0"/>
              <a:t>  Se a lesão for praticada contra ascendente, descendente, irmão, cônjuge ou companheiro, ou com quem conviva ou tenha convivido, ou, ainda, prevalecendo-se o agente das relações domésticas, de coabitação ou de hospitalidade: </a:t>
            </a:r>
            <a:r>
              <a:rPr lang="pt-BR" sz="2200" dirty="0">
                <a:hlinkClick r:id="rId3"/>
              </a:rPr>
              <a:t>(Redação dada pela Lei nº 11.340, de 2006)</a:t>
            </a:r>
            <a:endParaRPr lang="pt-BR" sz="2200" dirty="0"/>
          </a:p>
          <a:p>
            <a:pPr marL="0" indent="0" algn="just">
              <a:buNone/>
            </a:pPr>
            <a:endParaRPr lang="pt-BR" sz="2200" dirty="0"/>
          </a:p>
          <a:p>
            <a:pPr marL="0" indent="0" algn="just">
              <a:buNone/>
            </a:pPr>
            <a:r>
              <a:rPr lang="pt-BR" sz="2200" dirty="0"/>
              <a:t>Pena - detenção, de 3 (três) meses a 3 (três) anos. </a:t>
            </a:r>
            <a:r>
              <a:rPr lang="pt-BR" sz="2200" dirty="0">
                <a:hlinkClick r:id="rId3"/>
              </a:rPr>
              <a:t>(Redação dada pela Lei nº 11.340, de 2006)</a:t>
            </a:r>
            <a:endParaRPr lang="pt-BR" sz="22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375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LEI MARIA DA PENHA</a:t>
            </a:r>
            <a:endParaRPr lang="pt-BR" sz="3600" b="1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indent="0" algn="just">
              <a:buNone/>
            </a:pPr>
            <a:r>
              <a:rPr lang="pt-BR" sz="9600" b="1" dirty="0"/>
              <a:t>1. “Antecedente histórico” da Lei Maria da Penha</a:t>
            </a:r>
          </a:p>
          <a:p>
            <a:pPr marL="0" indent="0" algn="just">
              <a:buNone/>
            </a:pPr>
            <a:endParaRPr lang="pt-BR" sz="8000" b="1" dirty="0"/>
          </a:p>
          <a:p>
            <a:pPr marL="0" indent="0" algn="just">
              <a:buNone/>
            </a:pPr>
            <a:r>
              <a:rPr lang="pt-BR" sz="8000" dirty="0"/>
              <a:t>* Maria da Penha Maia Fernandes (farmacêutica) – vítima de tentativa de homicídio em 29/05/1983 por seu próprio marido. Na semana seguinte, foi, novamente, vítima de choque elétrico enquanto tomava banho.</a:t>
            </a:r>
          </a:p>
          <a:p>
            <a:pPr marL="0" indent="0" algn="just">
              <a:buNone/>
            </a:pPr>
            <a:r>
              <a:rPr lang="pt-BR" sz="8000" dirty="0"/>
              <a:t/>
            </a:r>
            <a:br>
              <a:rPr lang="pt-BR" sz="8000" dirty="0"/>
            </a:br>
            <a:r>
              <a:rPr lang="pt-BR" sz="8000" dirty="0"/>
              <a:t>* Denúncia – 28/09/1984; Prisão apenas em setembro de 2002.</a:t>
            </a:r>
          </a:p>
          <a:p>
            <a:pPr marL="0" indent="0" algn="just">
              <a:buNone/>
            </a:pPr>
            <a:endParaRPr lang="pt-BR" sz="8000" dirty="0"/>
          </a:p>
          <a:p>
            <a:pPr marL="0" indent="0" algn="just">
              <a:buNone/>
            </a:pPr>
            <a:r>
              <a:rPr lang="pt-BR" sz="8000" dirty="0"/>
              <a:t>* Lentidão do processo + grave violação a direitos humanos = CIDH (Relatório nº 54/2001 – ineficácia judicial / falta de cumprimento, pelo Brasil, do compromisso assumido para reagir à violência doméstica).</a:t>
            </a:r>
          </a:p>
          <a:p>
            <a:pPr marL="0" indent="0" algn="just">
              <a:buNone/>
            </a:pPr>
            <a:r>
              <a:rPr lang="pt-BR" sz="8000" dirty="0"/>
              <a:t/>
            </a:r>
            <a:br>
              <a:rPr lang="pt-BR" sz="8000" dirty="0"/>
            </a:br>
            <a:r>
              <a:rPr lang="pt-BR" sz="8000" dirty="0"/>
              <a:t>* Apenas em 2006 – editada a Lei 11.340/06 (Lei Maria da Penha)</a:t>
            </a:r>
          </a:p>
          <a:p>
            <a:pPr marL="0" indent="0" algn="just">
              <a:buNone/>
            </a:pPr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600" i="1" dirty="0">
              <a:solidFill>
                <a:schemeClr val="tx2"/>
              </a:solidFill>
            </a:endParaRPr>
          </a:p>
          <a:p>
            <a:pPr marL="514350" indent="-514350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buNone/>
            </a:pPr>
            <a:r>
              <a:rPr lang="pt-BR" sz="2400" b="1" dirty="0"/>
              <a:t>2. Aspectos constitucionais e convencionais</a:t>
            </a:r>
          </a:p>
          <a:p>
            <a:pPr algn="just">
              <a:buNone/>
            </a:pP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000" dirty="0">
                <a:solidFill>
                  <a:schemeClr val="tx2"/>
                </a:solidFill>
              </a:rPr>
              <a:t>* Art. 226, §8º, da CF/88: “o Estado assegurará a assistência à família na pessoa de cada um dos que a integram, criando mecanismos para coibir a violência no âmbito de suas relações”.</a:t>
            </a:r>
          </a:p>
          <a:p>
            <a:pPr marL="0" indent="0" algn="just"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000" i="1" dirty="0">
                <a:solidFill>
                  <a:schemeClr val="tx2"/>
                </a:solidFill>
              </a:rPr>
              <a:t>* ONU – 1975 – I Conferência Mundial sobre a Mulher (Cidade do México) – surge, em 1979, a Convenção sobre a Eliminação de Todas as Formas de Discriminação contra as Mulheres (“Convenção da Mulher”). O Brasil, por meio do Decreto Legislativo 26/1994, aderiu à Convenção, havendo, posteriormente (apenas em 2002), edição do Decreto 4.377.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* A Convenção da Mulher prevê a adoção de “</a:t>
            </a:r>
            <a:r>
              <a:rPr lang="pt-BR" sz="2000" dirty="0">
                <a:solidFill>
                  <a:schemeClr val="tx2"/>
                </a:solidFill>
              </a:rPr>
              <a:t>ações afirmativas</a:t>
            </a:r>
            <a:r>
              <a:rPr lang="pt-BR" sz="2000" dirty="0"/>
              <a:t>”, a fim de promover a isonomia material entre homens e mulheres.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>
                <a:solidFill>
                  <a:schemeClr val="tx2"/>
                </a:solidFill>
              </a:rPr>
              <a:t>* II Conferência Mundial sobre a Mulher – 1980 – Copenhague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>
                <a:solidFill>
                  <a:schemeClr val="tx2"/>
                </a:solidFill>
              </a:rPr>
              <a:t>* III Conferência Mundial sobre a Mulher – 1985 – Nairóbi (Quênia) – análise da “Década das Nações Unidas para a Mulher”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>
                <a:solidFill>
                  <a:schemeClr val="tx2"/>
                </a:solidFill>
              </a:rPr>
              <a:t>* Conferência de Direitos Humanos das Nações Unidas para a Mulher – 1993 – Viena (Áustria) – violência contra a mulher é definida como espécie de violação aos </a:t>
            </a:r>
            <a:r>
              <a:rPr lang="pt-BR" sz="2000" i="1" dirty="0" err="1">
                <a:solidFill>
                  <a:schemeClr val="tx2"/>
                </a:solidFill>
              </a:rPr>
              <a:t>D.H.</a:t>
            </a: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2"/>
                </a:solidFill>
              </a:rPr>
              <a:t>* Em âmbito regional de defesa dos </a:t>
            </a:r>
            <a:r>
              <a:rPr lang="pt-BR" sz="2400" dirty="0" err="1">
                <a:solidFill>
                  <a:schemeClr val="tx2"/>
                </a:solidFill>
              </a:rPr>
              <a:t>D.H.</a:t>
            </a:r>
            <a:r>
              <a:rPr lang="pt-BR" sz="2400" dirty="0">
                <a:solidFill>
                  <a:schemeClr val="tx2"/>
                </a:solidFill>
              </a:rPr>
              <a:t>, a Assembleia Geral da OEA adotou a Convenção Interamericana para Prevenir, Punir e Erradicar a Violência Doméstica (conhecida como Convenção de Belém do Pará – 1994, incorporada ao nosso ordenamento pelo Decreto 1.973/96).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2"/>
                </a:solidFill>
              </a:rPr>
              <a:t/>
            </a:r>
            <a:br>
              <a:rPr lang="pt-BR" sz="2400" dirty="0">
                <a:solidFill>
                  <a:schemeClr val="tx2"/>
                </a:solidFill>
              </a:rPr>
            </a:br>
            <a:r>
              <a:rPr lang="pt-BR" sz="2400" dirty="0">
                <a:solidFill>
                  <a:schemeClr val="tx2"/>
                </a:solidFill>
              </a:rPr>
              <a:t>* Edição da Lei Maria da Penha – apenas em 2006, em razão da condenação imposta ao Brasil pela CIDH.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Interpretação da Lei Maria da Penha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i="1" dirty="0">
                <a:solidFill>
                  <a:schemeClr val="tx2"/>
                </a:solidFill>
              </a:rPr>
              <a:t>Art. 4º. Na interpretação desta Lei, serão considerados os fins sociais a que ela se destina e, especialmente, as condições peculiares das mulheres em situação de violência doméstica e familiar.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/>
              <a:t>A lei foi concebida para tutela a mulher em situação de </a:t>
            </a:r>
            <a:r>
              <a:rPr lang="pt-BR" sz="2400" b="1" dirty="0"/>
              <a:t>vulnerabilidade</a:t>
            </a:r>
            <a:r>
              <a:rPr lang="pt-BR" sz="2400" dirty="0"/>
              <a:t> (situações de violência doméstica e familiar previstas no art. 5º).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4. Situações de “vulnerabilidade” da mulher (violência doméstica e familiar)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>
                <a:solidFill>
                  <a:schemeClr val="tx2"/>
                </a:solidFill>
              </a:rPr>
              <a:t>Art. 5º. Para os efeitos desta Lei, </a:t>
            </a:r>
            <a:r>
              <a:rPr lang="pt-BR" sz="2000" b="1" i="1" dirty="0">
                <a:solidFill>
                  <a:schemeClr val="tx2"/>
                </a:solidFill>
              </a:rPr>
              <a:t>configura </a:t>
            </a:r>
            <a:r>
              <a:rPr lang="pt-BR" sz="2000" b="1" i="1" u="sng" dirty="0">
                <a:solidFill>
                  <a:schemeClr val="tx2"/>
                </a:solidFill>
              </a:rPr>
              <a:t>violência doméstica e familiar</a:t>
            </a:r>
            <a:r>
              <a:rPr lang="pt-BR" sz="2000" i="1" dirty="0">
                <a:solidFill>
                  <a:schemeClr val="tx2"/>
                </a:solidFill>
              </a:rPr>
              <a:t> contra a mulher qualquer ação ou omissão baseada no gênero que lhe cause morte, lesão, sofrimento físico, sexual ou psicológico e dano moral ou patrimonial: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/>
              <a:t>I- ...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/>
              <a:t>II- ...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i="1" dirty="0"/>
              <a:t>III- ...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4" name="Chave direita 3"/>
          <p:cNvSpPr/>
          <p:nvPr/>
        </p:nvSpPr>
        <p:spPr>
          <a:xfrm>
            <a:off x="1043608" y="4653136"/>
            <a:ext cx="360040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475656" y="5147900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Situações de vulnerabilidade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FontTx/>
              <a:buChar char="-"/>
            </a:pPr>
            <a:r>
              <a:rPr lang="pt-BR" sz="2400" b="1" dirty="0"/>
              <a:t>Art. 5º - fala de “violência doméstica </a:t>
            </a:r>
            <a:r>
              <a:rPr lang="pt-BR" sz="2400" b="1" u="sng" dirty="0">
                <a:solidFill>
                  <a:srgbClr val="FF0000"/>
                </a:solidFill>
              </a:rPr>
              <a:t>e</a:t>
            </a:r>
            <a:r>
              <a:rPr lang="pt-BR" sz="2400" b="1" dirty="0"/>
              <a:t> familiar contra a mulher”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Somente se caracteriza a violência doméstica se praticada no “âmbito doméstico” </a:t>
            </a:r>
            <a:r>
              <a:rPr lang="pt-BR" sz="2400" b="1" u="sng" dirty="0">
                <a:solidFill>
                  <a:srgbClr val="FF0000"/>
                </a:solidFill>
              </a:rPr>
              <a:t>e</a:t>
            </a:r>
            <a:r>
              <a:rPr lang="pt-BR" sz="2400" b="1" dirty="0">
                <a:solidFill>
                  <a:schemeClr val="tx2"/>
                </a:solidFill>
              </a:rPr>
              <a:t> “entre familiares”?</a:t>
            </a: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200" dirty="0"/>
          </a:p>
          <a:p>
            <a:pPr marL="0" indent="0" algn="just">
              <a:buNone/>
            </a:pPr>
            <a:r>
              <a:rPr lang="pt-BR" sz="2200" dirty="0"/>
              <a:t>R: Não! Os incisos do art. 5º trazem 3 situações (“ambiências”) em que a mulher será considerada vulnerável, incidindo, assim, a Lei Maria da Penha.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300" b="1" dirty="0"/>
              <a:t>4.1. “Ambiências” da Lei Maria da Penha (art. 5º, I, II e III)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>
                <a:solidFill>
                  <a:schemeClr val="tx2"/>
                </a:solidFill>
              </a:rPr>
              <a:t>I- no âmbito da unidade doméstica, compreendida como o espaço de convívio permanente de pessoas, com ou sem vínculo familiar, inclusive as esporadicamente agregadas;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>
                <a:solidFill>
                  <a:schemeClr val="tx2"/>
                </a:solidFill>
              </a:rPr>
              <a:t>II- no âmbito da família, compreendida como a comunidade formada por indivíduos que são ou se consideram aparentados, unidos por laços naturais, por afinidade ou por vontade expressa;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>
                <a:solidFill>
                  <a:schemeClr val="tx2"/>
                </a:solidFill>
              </a:rPr>
              <a:t>III- em qualquer relação íntima de afeto, na qual o agressor conviva ou tenha convivido com a ofendida, independentemente de coabitação.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2600" b="1" dirty="0"/>
              <a:t>1. Âmbitos de incidência da Lei Maria da Penha (art. 5º, I, II e III)</a:t>
            </a:r>
          </a:p>
          <a:p>
            <a:pPr marL="0" indent="0" algn="just">
              <a:buNone/>
            </a:pPr>
            <a:endParaRPr lang="pt-BR" sz="2600" dirty="0"/>
          </a:p>
          <a:p>
            <a:pPr marL="0" indent="0" algn="just">
              <a:buNone/>
            </a:pPr>
            <a:r>
              <a:rPr lang="pt-BR" sz="2600" b="1" dirty="0">
                <a:solidFill>
                  <a:schemeClr val="tx2"/>
                </a:solidFill>
              </a:rPr>
              <a:t>1º</a:t>
            </a:r>
            <a:r>
              <a:rPr lang="pt-BR" sz="2600" dirty="0">
                <a:solidFill>
                  <a:schemeClr val="tx2"/>
                </a:solidFill>
              </a:rPr>
              <a:t> - </a:t>
            </a:r>
            <a:r>
              <a:rPr lang="pt-BR" sz="2600" b="1" dirty="0">
                <a:solidFill>
                  <a:schemeClr val="tx2"/>
                </a:solidFill>
              </a:rPr>
              <a:t>âmbito da unidade doméstica </a:t>
            </a:r>
            <a:r>
              <a:rPr lang="pt-BR" sz="2600" dirty="0">
                <a:solidFill>
                  <a:schemeClr val="tx2"/>
                </a:solidFill>
              </a:rPr>
              <a:t>– é o espaço de convívio permanente de pessoas, com ou sem vínculo familiar, inclusive as esporadicamente agregadas.</a:t>
            </a:r>
          </a:p>
          <a:p>
            <a:pPr marL="0" indent="0" algn="just">
              <a:buNone/>
            </a:pPr>
            <a:endParaRPr lang="pt-BR" sz="26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600" dirty="0"/>
              <a:t>Aqui, agressor(a) e vítima (mulher) devem integrar a mesma unidade doméstica, ainda que não sejam familiares (“...esporadicamente agregadas”).</a:t>
            </a:r>
          </a:p>
          <a:p>
            <a:pPr marL="0" indent="0" algn="just">
              <a:buNone/>
            </a:pPr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600" i="1" dirty="0">
              <a:solidFill>
                <a:schemeClr val="tx2"/>
              </a:solidFill>
            </a:endParaRPr>
          </a:p>
          <a:p>
            <a:pPr marL="514350" indent="-514350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buNone/>
            </a:pPr>
            <a:r>
              <a:rPr lang="pt-BR" sz="2400" b="1" dirty="0">
                <a:solidFill>
                  <a:schemeClr val="tx2"/>
                </a:solidFill>
              </a:rPr>
              <a:t>2º - âmbito da família – </a:t>
            </a:r>
            <a:r>
              <a:rPr lang="pt-BR" sz="2400" dirty="0">
                <a:solidFill>
                  <a:schemeClr val="tx2"/>
                </a:solidFill>
              </a:rPr>
              <a:t>compreendida como a unidade formada por indivíduos que são ou se consideram aparentados, unidos por laços naturais, por afinidade ou por vontade expressa.</a:t>
            </a:r>
          </a:p>
          <a:p>
            <a:pPr marL="0" indent="0" algn="just">
              <a:buNone/>
            </a:pPr>
            <a:r>
              <a:rPr lang="pt-BR" sz="2400" dirty="0"/>
              <a:t>Aqui, não importa o “local” (tal como no inc. I) em que a violência foi praticada, mas, sim, os </a:t>
            </a:r>
            <a:r>
              <a:rPr lang="pt-BR" sz="2400" b="1" dirty="0">
                <a:solidFill>
                  <a:schemeClr val="tx2"/>
                </a:solidFill>
              </a:rPr>
              <a:t>laços familiares</a:t>
            </a:r>
            <a:r>
              <a:rPr lang="pt-BR" sz="2400" dirty="0"/>
              <a:t>. Neste caso, cometida ou não no âmbito da unidade doméstica, estará caracterizada a </a:t>
            </a:r>
            <a:r>
              <a:rPr lang="pt-BR" sz="2400" dirty="0">
                <a:solidFill>
                  <a:schemeClr val="tx2"/>
                </a:solidFill>
              </a:rPr>
              <a:t>violência doméstica</a:t>
            </a:r>
            <a:r>
              <a:rPr lang="pt-BR" sz="2400" dirty="0"/>
              <a:t>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0000"/>
                </a:solidFill>
              </a:rPr>
              <a:t>* STJ (5ª T., </a:t>
            </a:r>
            <a:r>
              <a:rPr lang="pt-BR" dirty="0" err="1">
                <a:solidFill>
                  <a:srgbClr val="FF0000"/>
                </a:solidFill>
              </a:rPr>
              <a:t>REsp</a:t>
            </a:r>
            <a:r>
              <a:rPr lang="pt-BR" dirty="0">
                <a:solidFill>
                  <a:srgbClr val="FF0000"/>
                </a:solidFill>
              </a:rPr>
              <a:t> 1.239.850/DF – 16/02/12)= irmão que foi ao apartamento da irmã, ameaçando-a e causando danos em seu carro, a fim de que abrisse mão de controlar a pensão recebida em nome da mãe.</a:t>
            </a:r>
            <a:endParaRPr lang="pt-BR" sz="1800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dirty="0"/>
              <a:t>Na hipótese do art. 5º, II, o vínculo entre agressor(a) e vítima (mulher) deverá ser de natureza </a:t>
            </a:r>
            <a:r>
              <a:rPr lang="pt-BR" sz="2400" i="1" dirty="0">
                <a:solidFill>
                  <a:schemeClr val="tx2"/>
                </a:solidFill>
              </a:rPr>
              <a:t>familiar (vínculo conjugal, por parentesco – </a:t>
            </a:r>
            <a:r>
              <a:rPr lang="pt-BR" sz="2400" i="1" dirty="0"/>
              <a:t>consanguinidade ou afinidade </a:t>
            </a:r>
            <a:r>
              <a:rPr lang="pt-BR" sz="2400" i="1" dirty="0">
                <a:solidFill>
                  <a:schemeClr val="tx2"/>
                </a:solidFill>
              </a:rPr>
              <a:t>– e por vontade expressa – </a:t>
            </a:r>
            <a:r>
              <a:rPr lang="pt-BR" sz="2400" i="1" dirty="0"/>
              <a:t>adoção</a:t>
            </a:r>
            <a:r>
              <a:rPr lang="pt-BR" sz="2400" i="1" dirty="0">
                <a:solidFill>
                  <a:schemeClr val="tx2"/>
                </a:solidFill>
              </a:rPr>
              <a:t>). I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i="1" dirty="0" err="1">
                <a:solidFill>
                  <a:schemeClr val="tx2"/>
                </a:solidFill>
              </a:rPr>
              <a:t>nclui-se</a:t>
            </a:r>
            <a:r>
              <a:rPr lang="pt-BR" sz="2400" i="1" dirty="0">
                <a:solidFill>
                  <a:schemeClr val="tx2"/>
                </a:solidFill>
              </a:rPr>
              <a:t> a parentalidade socioafetiva (art. 5º II - “... comunidade formada por indivíduos que são ou se consideram aparentados), conforme entendimento de Maria Berenice Dias.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3º âmbito – qualquer relação íntima de afeto</a:t>
            </a:r>
            <a:r>
              <a:rPr lang="pt-BR" sz="2400" dirty="0">
                <a:solidFill>
                  <a:schemeClr val="tx2"/>
                </a:solidFill>
              </a:rPr>
              <a:t>, na qual o agressor conviva ou tenha convivido com a ofendida, independentemente de coabitação.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* 2 correntes (</a:t>
            </a:r>
            <a:r>
              <a:rPr lang="pt-BR" sz="2000" b="1" dirty="0"/>
              <a:t>relação íntima de afeto</a:t>
            </a:r>
            <a:r>
              <a:rPr lang="pt-BR" sz="2000" dirty="0"/>
              <a:t>):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	a) ampla – qualquer relação estreita entre agente e vítima (ex.: camaradagem, confiança, amor </a:t>
            </a:r>
            <a:r>
              <a:rPr lang="pt-BR" sz="2000" dirty="0" err="1"/>
              <a:t>etc</a:t>
            </a:r>
            <a:r>
              <a:rPr lang="pt-BR" sz="2000" dirty="0"/>
              <a:t>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	b) restrita – relacionamentos dotados de conotação sexual ou amorosa. Amizade não configuraria, aqui, violência doméstica.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* Discussão doutrinária:</a:t>
            </a:r>
            <a:r>
              <a:rPr lang="pt-BR" sz="2400" dirty="0"/>
              <a:t> a Convenção de Belém do Pará (Convenção Interamericana para Prevenir, Punir, Erradicar a Violência Contra a Mulher) define violência doméstica como a conduta que “</a:t>
            </a:r>
            <a:r>
              <a:rPr lang="pt-BR" sz="2400" i="1" dirty="0">
                <a:solidFill>
                  <a:schemeClr val="tx2"/>
                </a:solidFill>
              </a:rPr>
              <a:t>tenha ocorrido dentro da família ou unidade doméstica ou em qualquer outra relação interpessoal, em que o agressor conviva ou haja convivido no mesmo domicílio que a mulher</a:t>
            </a:r>
            <a:r>
              <a:rPr lang="pt-BR" sz="2400" dirty="0"/>
              <a:t>”.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/>
              <a:t>Art. 5º, III – dispensa a coabitação.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Para Guilherme </a:t>
            </a:r>
            <a:r>
              <a:rPr lang="pt-BR" sz="2000" dirty="0" err="1"/>
              <a:t>Nucci</a:t>
            </a:r>
            <a:r>
              <a:rPr lang="pt-BR" sz="2000" dirty="0"/>
              <a:t>, o art. 5º, III, da Lei Maria da Penha, é inaplicável, visto que “</a:t>
            </a:r>
            <a:r>
              <a:rPr lang="pt-BR" sz="2000" dirty="0">
                <a:solidFill>
                  <a:schemeClr val="tx2"/>
                </a:solidFill>
              </a:rPr>
              <a:t>se agressor e vítima não são da mesma família e nunca viveram juntos, não se pode falar em violência doméstica e familiar</a:t>
            </a:r>
            <a:r>
              <a:rPr lang="pt-BR" sz="2000" dirty="0"/>
              <a:t>”.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* Aplicação do princípio </a:t>
            </a:r>
            <a:r>
              <a:rPr lang="pt-BR" sz="2000" b="1" i="1" dirty="0">
                <a:solidFill>
                  <a:schemeClr val="tx2"/>
                </a:solidFill>
              </a:rPr>
              <a:t>pro </a:t>
            </a:r>
            <a:r>
              <a:rPr lang="pt-BR" sz="2000" b="1" i="1" dirty="0" err="1">
                <a:solidFill>
                  <a:schemeClr val="tx2"/>
                </a:solidFill>
              </a:rPr>
              <a:t>homine</a:t>
            </a:r>
            <a:r>
              <a:rPr lang="pt-BR" sz="2000" b="1" i="1" dirty="0">
                <a:solidFill>
                  <a:schemeClr val="tx2"/>
                </a:solidFill>
              </a:rPr>
              <a:t> </a:t>
            </a:r>
            <a:r>
              <a:rPr lang="pt-BR" sz="2000" dirty="0"/>
              <a:t>para resolver a antinomia “Convenção de Belém do Pará” (norma de direito internacional) x “Lei Maria da Penha” (norma de direito interno).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b="1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rgbClr val="FF0000"/>
                </a:solidFill>
              </a:rPr>
              <a:t>* STJ: 6ª T., HC 115.857/MG – não se exige a coabitação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FontTx/>
              <a:buChar char="-"/>
            </a:pPr>
            <a:r>
              <a:rPr lang="pt-BR" sz="2400" b="1" dirty="0">
                <a:solidFill>
                  <a:schemeClr val="tx2"/>
                </a:solidFill>
              </a:rPr>
              <a:t>Relação de “namoro” configura “relação íntima de afeto” para fins de aplicação da Lei Maria da Penha?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b="1" dirty="0"/>
              <a:t>R: </a:t>
            </a:r>
            <a:r>
              <a:rPr lang="pt-BR" sz="2200" dirty="0"/>
              <a:t>Depende da análise do </a:t>
            </a:r>
            <a:r>
              <a:rPr lang="pt-BR" sz="2200" b="1" dirty="0"/>
              <a:t>caso concreto</a:t>
            </a:r>
            <a:r>
              <a:rPr lang="pt-BR" sz="2200" dirty="0"/>
              <a:t>. Relacionamento passageiro/esporádico não induz aplicar a legislação especial. Porém, se houver nexo entre a conduta criminosa e a relação de intimidade entre agente e vítima, aplica-se a Lei 11.340/2006 (</a:t>
            </a:r>
            <a:r>
              <a:rPr lang="pt-BR" sz="2200" dirty="0">
                <a:solidFill>
                  <a:schemeClr val="tx2"/>
                </a:solidFill>
              </a:rPr>
              <a:t>STJ, 3ª Seção, CC 100.654/MG – mulher que namorou 2 anos com o agressor ameaçada de morte em razão disso</a:t>
            </a:r>
            <a:r>
              <a:rPr lang="pt-BR" sz="2200" dirty="0"/>
              <a:t>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2. Violência doméstica e familiar e violação aos DH</a:t>
            </a:r>
            <a:endParaRPr lang="pt-BR" sz="2300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dirty="0">
                <a:solidFill>
                  <a:schemeClr val="tx2"/>
                </a:solidFill>
              </a:rPr>
              <a:t>Art. 6º. A violência doméstica e familiar contra a mulher constitui uma das formas de violação dos direitos humanos.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marL="0" indent="0" algn="just">
              <a:buNone/>
            </a:pPr>
            <a:r>
              <a:rPr lang="pt-BR" sz="4000" b="1" dirty="0"/>
              <a:t>1. Formas de violência doméstica e familiar contra a mulher</a:t>
            </a:r>
          </a:p>
          <a:p>
            <a:pPr marL="0" indent="0" algn="just">
              <a:buNone/>
            </a:pPr>
            <a:endParaRPr lang="pt-BR" sz="4000" dirty="0"/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Art. 7º. São formas de violência doméstica e familiar contra a mulher, entre outras:</a:t>
            </a:r>
          </a:p>
          <a:p>
            <a:pPr marL="0" indent="0" algn="just">
              <a:buNone/>
            </a:pPr>
            <a:endParaRPr lang="pt-BR" sz="40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I- a violência física...</a:t>
            </a:r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II- a violência psicológica...</a:t>
            </a:r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III- a violência sexual...</a:t>
            </a:r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IV- a violência patrimonial...</a:t>
            </a:r>
          </a:p>
          <a:p>
            <a:pPr marL="0" indent="0" algn="just">
              <a:buNone/>
            </a:pPr>
            <a:r>
              <a:rPr lang="pt-BR" sz="4000" dirty="0">
                <a:solidFill>
                  <a:schemeClr val="tx2"/>
                </a:solidFill>
              </a:rPr>
              <a:t>V- a violência moral...</a:t>
            </a:r>
          </a:p>
          <a:p>
            <a:pPr marL="0" indent="0" algn="just">
              <a:buNone/>
            </a:pPr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600" i="1" dirty="0">
              <a:solidFill>
                <a:schemeClr val="tx2"/>
              </a:solidFill>
            </a:endParaRPr>
          </a:p>
          <a:p>
            <a:pPr marL="514350" indent="-514350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buNone/>
            </a:pPr>
            <a:r>
              <a:rPr lang="pt-BR" sz="2400" b="1" dirty="0"/>
              <a:t>1.1. Violência física (art. 7º, I)</a:t>
            </a:r>
          </a:p>
          <a:p>
            <a:pPr marL="0" indent="0" algn="just">
              <a:buNone/>
            </a:pPr>
            <a:endParaRPr lang="pt-BR" sz="2400" b="1" dirty="0"/>
          </a:p>
          <a:p>
            <a:pPr marL="0" indent="0" algn="just">
              <a:buNone/>
            </a:pPr>
            <a:r>
              <a:rPr lang="pt-BR" sz="2400" b="1" dirty="0"/>
              <a:t>Entendida como qualquer conduta que ofenda sua </a:t>
            </a:r>
            <a:r>
              <a:rPr lang="pt-BR" sz="2400" b="1" dirty="0">
                <a:solidFill>
                  <a:schemeClr val="tx2"/>
                </a:solidFill>
              </a:rPr>
              <a:t>integridade ou saúde corporal </a:t>
            </a:r>
            <a:endParaRPr lang="pt-BR" sz="2400" b="1" dirty="0"/>
          </a:p>
          <a:p>
            <a:pPr marL="0" indent="0" algn="just">
              <a:buNone/>
            </a:pPr>
            <a:endParaRPr lang="pt-BR" sz="2400" b="1" dirty="0"/>
          </a:p>
          <a:p>
            <a:pPr marL="0" indent="0" algn="just">
              <a:buNone/>
            </a:pPr>
            <a:r>
              <a:rPr lang="pt-BR" sz="2400" b="1" dirty="0">
                <a:solidFill>
                  <a:schemeClr val="tx2"/>
                </a:solidFill>
              </a:rPr>
              <a:t>Ex.: fraturas, fissuras, queimaduras, perturbações fisiológicas etc.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1.2. Violência psicológica (art. 7º, II)</a:t>
            </a:r>
          </a:p>
          <a:p>
            <a:pPr marL="0" indent="0" algn="just">
              <a:buNone/>
            </a:pPr>
            <a:r>
              <a:rPr lang="pt-BR" sz="2400" b="1" dirty="0" err="1"/>
              <a:t>Entedida</a:t>
            </a:r>
            <a:r>
              <a:rPr lang="pt-BR" sz="2400" b="1" dirty="0"/>
              <a:t> como qualquer conduta que lhe cause </a:t>
            </a:r>
            <a:r>
              <a:rPr lang="pt-BR" sz="2400" b="1" dirty="0">
                <a:solidFill>
                  <a:schemeClr val="tx2"/>
                </a:solidFill>
              </a:rPr>
              <a:t>dano emocional e diminuição da autoestima ou que lhe prejudique e perturbe o pleno desenvolvimento ou que vise degradar ou controlar suas ações,comportamentos, crenças e decisões, mediante ameaça, constrangimento, humilhação, manipulação, isolamento, vigilância constante, perseguição contumaz, insulto, chantagem, </a:t>
            </a:r>
            <a:r>
              <a:rPr lang="pt-BR" sz="2400" b="1" dirty="0">
                <a:solidFill>
                  <a:schemeClr val="tx2"/>
                </a:solidFill>
                <a:highlight>
                  <a:srgbClr val="FFFF00"/>
                </a:highlight>
              </a:rPr>
              <a:t>violação de sua intimidade</a:t>
            </a:r>
            <a:r>
              <a:rPr lang="pt-BR" sz="2400" b="1" dirty="0">
                <a:solidFill>
                  <a:schemeClr val="tx2"/>
                </a:solidFill>
              </a:rPr>
              <a:t>, ridicularização, exploração e limitação do direito de ir e vir ou qualquer outro meio que lhe cause prejuízo à saúde psicológica e à </a:t>
            </a:r>
            <a:r>
              <a:rPr lang="pt-BR" sz="2400" b="1" dirty="0" err="1">
                <a:solidFill>
                  <a:schemeClr val="tx2"/>
                </a:solidFill>
              </a:rPr>
              <a:t>autordeterminação</a:t>
            </a:r>
            <a:r>
              <a:rPr lang="pt-BR" sz="2400" b="1" dirty="0"/>
              <a:t>.</a:t>
            </a: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1.3. Violência sexual (art. 7º, III)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100" b="1" dirty="0"/>
              <a:t>Entendida como </a:t>
            </a:r>
            <a:r>
              <a:rPr lang="pt-BR" sz="2100" b="1" dirty="0">
                <a:solidFill>
                  <a:schemeClr val="tx2"/>
                </a:solidFill>
              </a:rPr>
              <a:t>qualquer conduta que a constranja a presenciar, a manter ou a participar de relação sexual não desejada, mediante intimidação, ameaça, coação ou uso da força; que a induza a comercializar ou utilizar, de qualquer modo, a sua sexualidade, que a impeça de usar qualquer método contraceptivo ou que a force ao matrimônio, à gravidez, ao aborto ou à prostituição, mediante coação, chantagem, suborno ou manipulação; ou que limite ou anule o exercício de seus direitos sexuais e reprodutivos.</a:t>
            </a:r>
            <a:endParaRPr lang="pt-BR" sz="21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1.4. Violência patrimonial (art. 7º, IV)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Entendida como</a:t>
            </a:r>
            <a:r>
              <a:rPr lang="pt-BR" sz="2400" b="1" dirty="0">
                <a:solidFill>
                  <a:schemeClr val="tx2"/>
                </a:solidFill>
              </a:rPr>
              <a:t> qualquer conduta que configure retenção, subtração, destruição parcial ou total de seus objetos, instrumentos de trabalho, documentos pessoais, bens, valores e direitos ou recursos econômicos, incluindo os destinados a satisfazer suas necessidades.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1.5. Violência moral (art. 7º, V)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Entendida </a:t>
            </a:r>
            <a:r>
              <a:rPr lang="pt-BR" sz="2400" b="1" dirty="0">
                <a:solidFill>
                  <a:schemeClr val="tx2"/>
                </a:solidFill>
              </a:rPr>
              <a:t>como qualquer conduta que configure calúnia, difamação ou injúria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2. Pressupostos para a incidência da Lei Maria da Penha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400" dirty="0"/>
              <a:t>Sujeito passivo qualificado (</a:t>
            </a:r>
            <a:r>
              <a:rPr lang="pt-BR" sz="2400" dirty="0">
                <a:solidFill>
                  <a:schemeClr val="tx2"/>
                </a:solidFill>
              </a:rPr>
              <a:t>mulher</a:t>
            </a:r>
            <a:r>
              <a:rPr lang="pt-BR" sz="2400" dirty="0"/>
              <a:t>)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400" dirty="0"/>
              <a:t>Prática de qualquer das hipóteses de </a:t>
            </a:r>
            <a:r>
              <a:rPr lang="pt-BR" sz="2400" dirty="0">
                <a:solidFill>
                  <a:schemeClr val="tx2"/>
                </a:solidFill>
              </a:rPr>
              <a:t>violência</a:t>
            </a:r>
            <a:r>
              <a:rPr lang="pt-BR" sz="2400" dirty="0"/>
              <a:t> previstas no art. 7º (I a V); e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400" dirty="0"/>
              <a:t>Âmbito de cometimento da violência doméstica (</a:t>
            </a:r>
            <a:r>
              <a:rPr lang="pt-BR" sz="2400" dirty="0">
                <a:solidFill>
                  <a:schemeClr val="tx2"/>
                </a:solidFill>
              </a:rPr>
              <a:t>âmbito da unidade doméstica, âmbito da família ou em qualquer relação íntima de afeto</a:t>
            </a:r>
            <a:r>
              <a:rPr lang="pt-BR" sz="2400" dirty="0"/>
              <a:t>) – art. 5º (I a III)</a:t>
            </a: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Casuística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pt-BR" sz="2400" b="1" dirty="0">
                <a:solidFill>
                  <a:schemeClr val="tx2"/>
                </a:solidFill>
              </a:rPr>
              <a:t>1ª- Violência praticada por uma mulher (sujeito ativo) contra outra mulher (sujeito passivo) no âmbito doméstico, familiar ou afetivo (casal de lésbicas)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/>
              <a:t>R: Aplica-se a Lei Maria da Penha (art. 5º, par. único. </a:t>
            </a:r>
            <a:r>
              <a:rPr lang="pt-BR" sz="2000" b="1" i="1" dirty="0"/>
              <a:t>As relações pessoais enunciadas neste artigo independem de orientação sexual</a:t>
            </a:r>
            <a:r>
              <a:rPr lang="pt-BR" sz="2000" b="1" dirty="0"/>
              <a:t>) </a:t>
            </a:r>
            <a:r>
              <a:rPr lang="pt-BR" sz="2000" b="1" dirty="0">
                <a:solidFill>
                  <a:srgbClr val="FF0000"/>
                </a:solidFill>
              </a:rPr>
              <a:t>se a agressora se encontrar em posição de superioridade hierárquica</a:t>
            </a:r>
            <a:r>
              <a:rPr lang="pt-BR" sz="2000" b="1" dirty="0"/>
              <a:t> (vulnerabilidade da vítima)</a:t>
            </a:r>
            <a:r>
              <a:rPr lang="pt-BR" sz="2400" b="1" dirty="0"/>
              <a:t>.</a:t>
            </a: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Casuística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pt-BR" sz="2400" b="1" dirty="0">
                <a:solidFill>
                  <a:schemeClr val="tx2"/>
                </a:solidFill>
              </a:rPr>
              <a:t>2ª- Crime contra a honra envolvendo duas irmãs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/>
              <a:t>R: </a:t>
            </a:r>
            <a:r>
              <a:rPr lang="pt-BR" sz="2000" b="1" dirty="0">
                <a:solidFill>
                  <a:srgbClr val="FF0000"/>
                </a:solidFill>
              </a:rPr>
              <a:t>STJ – CC 88.027/MG</a:t>
            </a:r>
            <a:r>
              <a:rPr lang="pt-BR" sz="2000" b="1" dirty="0"/>
              <a:t> – “delito contra a honra, envolvendo irmãs, não configura hipótese de incidência da Lei nº 11.340/2006, que tem como objeto a mulher numa perspectiva de gênero e em condições de hipossuficiência ou inferioridade física e econômica. No caso, havendo apenas desavenças e ofensas entre irmãs, não há qualquer motivação de gênero ou situação de vulnerabilidade...”.</a:t>
            </a: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Casuística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pt-BR" sz="2400" b="1" dirty="0">
                <a:solidFill>
                  <a:schemeClr val="tx2"/>
                </a:solidFill>
              </a:rPr>
              <a:t>3ª- Crime contra homem perpetrado no âmbito doméstico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/>
              <a:t>R: A Lei Maria da Penha tem como vítima a mulher (violência de gênero), não podendo ser aplicada quando houver violência contra homem, ainda que no âmbito da unidade doméstica ou familiar-(Conclusão nº 8 do Comunicado nº 117/2008 da CGJ-SP)</a:t>
            </a: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Casuística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pt-BR" sz="2400" b="1" dirty="0">
                <a:solidFill>
                  <a:schemeClr val="tx2"/>
                </a:solidFill>
              </a:rPr>
              <a:t>4ª- Maus-tratos praticados por pai contra casal de filhos (menino e menina)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/>
              <a:t>R: Apenas com relação à menina é que a Lei Maria da Penha incidirá.</a:t>
            </a: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Medidas </a:t>
            </a:r>
            <a:r>
              <a:rPr lang="pt-BR" sz="2400" b="1" dirty="0" err="1"/>
              <a:t>protetivas</a:t>
            </a:r>
            <a:r>
              <a:rPr lang="pt-BR" sz="2400" b="1" dirty="0"/>
              <a:t> de urgência (</a:t>
            </a:r>
            <a:r>
              <a:rPr lang="pt-BR" sz="2400" b="1" dirty="0" err="1"/>
              <a:t>arts</a:t>
            </a:r>
            <a:r>
              <a:rPr lang="pt-BR" sz="2400" b="1" dirty="0"/>
              <a:t>. 18 a 24)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* Natureza jurídica: </a:t>
            </a:r>
            <a:r>
              <a:rPr lang="pt-BR" sz="2400" dirty="0"/>
              <a:t>a lei fala em “medidas de urgência”. Portanto, têm </a:t>
            </a:r>
            <a:r>
              <a:rPr lang="pt-BR" sz="2400" dirty="0">
                <a:solidFill>
                  <a:schemeClr val="tx2"/>
                </a:solidFill>
              </a:rPr>
              <a:t>natureza cautelar</a:t>
            </a:r>
            <a:r>
              <a:rPr lang="pt-BR" sz="24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2"/>
                </a:solidFill>
              </a:rPr>
              <a:t/>
            </a:r>
            <a:br>
              <a:rPr lang="pt-BR" sz="2400" dirty="0">
                <a:solidFill>
                  <a:schemeClr val="tx2"/>
                </a:solidFill>
              </a:rPr>
            </a:br>
            <a:r>
              <a:rPr lang="pt-BR" sz="2400" b="1" dirty="0">
                <a:solidFill>
                  <a:schemeClr val="tx2"/>
                </a:solidFill>
              </a:rPr>
              <a:t>* Pressupostos: </a:t>
            </a:r>
            <a:r>
              <a:rPr lang="pt-BR" sz="2400" dirty="0"/>
              <a:t>por terem natureza cautelar, exige-se o binômio “fumus boni iuris” e “periculum in mora”. Exige-se cognição sumária. Juiz pode designar audiência de justificação prévia.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/>
              <a:t>.</a:t>
            </a: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3.1. Procedimento para a concessão das medidas </a:t>
            </a:r>
            <a:r>
              <a:rPr lang="pt-BR" sz="2400" b="1" dirty="0" err="1"/>
              <a:t>protetivas</a:t>
            </a:r>
            <a:r>
              <a:rPr lang="pt-BR" sz="2400" b="1" dirty="0"/>
              <a:t> de urgência (art. 19)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algn="just">
              <a:lnSpc>
                <a:spcPct val="150000"/>
              </a:lnSpc>
            </a:pPr>
            <a:r>
              <a:rPr lang="pt-BR" sz="2400" dirty="0">
                <a:solidFill>
                  <a:schemeClr val="tx2"/>
                </a:solidFill>
              </a:rPr>
              <a:t>Princípio da </a:t>
            </a:r>
            <a:r>
              <a:rPr lang="pt-BR" sz="2400" dirty="0" err="1">
                <a:solidFill>
                  <a:schemeClr val="tx2"/>
                </a:solidFill>
              </a:rPr>
              <a:t>jurisdicionalidade</a:t>
            </a:r>
            <a:r>
              <a:rPr lang="pt-BR" sz="2400" dirty="0">
                <a:solidFill>
                  <a:schemeClr val="tx2"/>
                </a:solidFill>
              </a:rPr>
              <a:t>= </a:t>
            </a:r>
            <a:r>
              <a:rPr lang="pt-BR" sz="2400" dirty="0"/>
              <a:t>concessão pelo juiz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/>
              <a:t>	- </a:t>
            </a:r>
            <a:r>
              <a:rPr lang="pt-BR" sz="2400" dirty="0">
                <a:solidFill>
                  <a:schemeClr val="accent1"/>
                </a:solidFill>
                <a:highlight>
                  <a:srgbClr val="FFFF00"/>
                </a:highlight>
              </a:rPr>
              <a:t>Novidade: delegado de polícia e policial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2"/>
                </a:solidFill>
              </a:rPr>
              <a:t>* Decretação pelo juiz</a:t>
            </a:r>
            <a:r>
              <a:rPr lang="pt-BR" sz="2400" dirty="0"/>
              <a:t>= i) na fase investigativa – a requerimento do MP ou da ofendida (</a:t>
            </a:r>
            <a:r>
              <a:rPr lang="pt-BR" sz="2400" i="1" dirty="0"/>
              <a:t>jus </a:t>
            </a:r>
            <a:r>
              <a:rPr lang="pt-BR" sz="2400" i="1" dirty="0" err="1"/>
              <a:t>postulandi</a:t>
            </a:r>
            <a:r>
              <a:rPr lang="pt-BR" sz="2400" dirty="0"/>
              <a:t>); ii) na fase judicial – </a:t>
            </a:r>
            <a:r>
              <a:rPr lang="pt-BR" sz="2400" i="1" dirty="0"/>
              <a:t>ex </a:t>
            </a:r>
            <a:r>
              <a:rPr lang="pt-BR" sz="2400" i="1" dirty="0" err="1"/>
              <a:t>officio</a:t>
            </a:r>
            <a:r>
              <a:rPr lang="pt-BR" sz="2400" i="1" dirty="0"/>
              <a:t> </a:t>
            </a:r>
            <a:r>
              <a:rPr lang="pt-BR" sz="2400" dirty="0"/>
              <a:t>ou por provocação</a:t>
            </a:r>
            <a:endParaRPr lang="pt-BR" sz="24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3.2. Aplicação isolada ou cumulativa das medidas </a:t>
            </a:r>
            <a:r>
              <a:rPr lang="pt-BR" sz="2400" b="1" dirty="0" err="1"/>
              <a:t>protetivas</a:t>
            </a:r>
            <a:r>
              <a:rPr lang="pt-BR" sz="2400" b="1" dirty="0"/>
              <a:t> de urgência</a:t>
            </a:r>
            <a:endParaRPr lang="pt-BR" sz="15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300" b="1" dirty="0">
                <a:solidFill>
                  <a:schemeClr val="tx2"/>
                </a:solidFill>
              </a:rPr>
              <a:t>Nos termos do art. 19, §2º, o juiz poderá decretá-las isolada ou cumulativamente, podendo, inclusive, ser substituídas se houver necessidade.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3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300" b="1" dirty="0">
                <a:solidFill>
                  <a:schemeClr val="tx2"/>
                </a:solidFill>
              </a:rPr>
              <a:t>* Cláusula </a:t>
            </a:r>
            <a:r>
              <a:rPr lang="pt-BR" sz="2300" b="1" i="1" dirty="0">
                <a:solidFill>
                  <a:schemeClr val="tx2"/>
                </a:solidFill>
              </a:rPr>
              <a:t>rebus sic </a:t>
            </a:r>
            <a:r>
              <a:rPr lang="pt-BR" sz="2300" b="1" i="1" dirty="0" err="1">
                <a:solidFill>
                  <a:schemeClr val="tx2"/>
                </a:solidFill>
              </a:rPr>
              <a:t>stantibus</a:t>
            </a:r>
            <a:r>
              <a:rPr lang="pt-BR" sz="2300" b="1" dirty="0">
                <a:solidFill>
                  <a:schemeClr val="tx2"/>
                </a:solidFill>
              </a:rPr>
              <a:t> = possibilidade de revisão das medidas cautelares (revogação) ou nova decretação.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buNone/>
            </a:pPr>
            <a:r>
              <a:rPr lang="pt-BR" sz="2700" b="1" dirty="0"/>
              <a:t>1. Medidas </a:t>
            </a:r>
            <a:r>
              <a:rPr lang="pt-BR" sz="2700" b="1" dirty="0" err="1"/>
              <a:t>protetivas</a:t>
            </a:r>
            <a:r>
              <a:rPr lang="pt-BR" sz="2700" b="1" dirty="0"/>
              <a:t> de urgência que obrigam o agressor (art. 22)</a:t>
            </a:r>
          </a:p>
          <a:p>
            <a:pPr marL="0" indent="0" algn="just">
              <a:buNone/>
            </a:pPr>
            <a:endParaRPr lang="pt-BR" sz="2700" dirty="0"/>
          </a:p>
          <a:p>
            <a:pPr marL="0" indent="0" algn="just">
              <a:buNone/>
            </a:pPr>
            <a:r>
              <a:rPr lang="pt-BR" sz="2700" b="1" dirty="0">
                <a:solidFill>
                  <a:schemeClr val="tx2"/>
                </a:solidFill>
              </a:rPr>
              <a:t>Art. 22. Constatada a prática de violência doméstica e familiar contra a mulher, nos termos desta Lei, o juiz poderá aplicar, de imediato, ao agressor, em conjunto ou separadamente, as seguintes medidas </a:t>
            </a:r>
            <a:r>
              <a:rPr lang="pt-BR" sz="2700" b="1" dirty="0" err="1">
                <a:solidFill>
                  <a:schemeClr val="tx2"/>
                </a:solidFill>
              </a:rPr>
              <a:t>protetivas</a:t>
            </a:r>
            <a:r>
              <a:rPr lang="pt-BR" sz="2700" b="1" dirty="0">
                <a:solidFill>
                  <a:schemeClr val="tx2"/>
                </a:solidFill>
              </a:rPr>
              <a:t> de urgência, entre outras:</a:t>
            </a:r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600" i="1" dirty="0">
              <a:solidFill>
                <a:schemeClr val="tx2"/>
              </a:solidFill>
            </a:endParaRPr>
          </a:p>
          <a:p>
            <a:pPr marL="514350" indent="-514350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487213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buNone/>
            </a:pPr>
            <a:r>
              <a:rPr lang="pt-BR" sz="2400" b="1" dirty="0">
                <a:solidFill>
                  <a:schemeClr val="tx2"/>
                </a:solidFill>
              </a:rPr>
              <a:t>I- suspensão da posse ou restrição do porte de armas, com comunicação ao órgão competente, nos termos da Lei 10.826, de 22 de dezembro de 2003;</a:t>
            </a:r>
          </a:p>
          <a:p>
            <a:pPr marL="0" indent="0" algn="just"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400" b="1" dirty="0">
                <a:solidFill>
                  <a:schemeClr val="tx2"/>
                </a:solidFill>
              </a:rPr>
              <a:t>II- afastamento do lar, domicílio ou local de convivência com a ofendida;</a:t>
            </a:r>
          </a:p>
          <a:p>
            <a:pPr marL="0" indent="0" algn="just"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400" b="1" dirty="0">
                <a:solidFill>
                  <a:schemeClr val="tx2"/>
                </a:solidFill>
              </a:rPr>
              <a:t>III- proibição de determinadas condutas, entre as quais:</a:t>
            </a:r>
          </a:p>
          <a:p>
            <a:pPr marL="0" indent="0" algn="just">
              <a:buAutoNum type="alphaLcParenR"/>
            </a:pPr>
            <a:r>
              <a:rPr lang="pt-BR" sz="2400" b="1" dirty="0">
                <a:solidFill>
                  <a:schemeClr val="tx2"/>
                </a:solidFill>
              </a:rPr>
              <a:t>Aproximação da ofendida, de seus familiares e das testemunhas, fixando o limite mínimo de distância entre estes e o agressor;</a:t>
            </a:r>
          </a:p>
          <a:p>
            <a:pPr marL="0" indent="0" algn="just">
              <a:buAutoNum type="alphaLcParenR"/>
            </a:pPr>
            <a:r>
              <a:rPr lang="pt-BR" sz="2400" b="1" dirty="0">
                <a:solidFill>
                  <a:schemeClr val="tx2"/>
                </a:solidFill>
              </a:rPr>
              <a:t>Contato com a ofendida, seus familiares e testemunhas</a:t>
            </a:r>
          </a:p>
          <a:p>
            <a:pPr marL="0" indent="0" algn="just">
              <a:buNone/>
            </a:pPr>
            <a:endParaRPr lang="pt-BR" sz="2400" b="1" dirty="0"/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c) Frequentação de determinados lugares a fim de preservar a integridade física e psicológica da ofendida;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IV- restrição ou suspensão de visitas aos dependentes menores, ouvida a equipe de atendimento multidisciplinar ou serviço similar;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V- prestação de alimentos provisionais ou provisórios</a:t>
            </a: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1.1. Possibilidade de requisição de força policial (art. 22, §3º)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O juiz, para garantir a efetividade das medidas </a:t>
            </a:r>
            <a:r>
              <a:rPr lang="pt-BR" sz="2400" b="1" dirty="0" err="1">
                <a:solidFill>
                  <a:schemeClr val="tx2"/>
                </a:solidFill>
              </a:rPr>
              <a:t>protetivas</a:t>
            </a:r>
            <a:r>
              <a:rPr lang="pt-BR" sz="2400" b="1" dirty="0">
                <a:solidFill>
                  <a:schemeClr val="tx2"/>
                </a:solidFill>
              </a:rPr>
              <a:t> de urgência, poderá requisitar, a qualquer momento, auxílio da força policial.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2. Medidas </a:t>
            </a:r>
            <a:r>
              <a:rPr lang="pt-BR" sz="2400" b="1" dirty="0" err="1"/>
              <a:t>protetivas</a:t>
            </a:r>
            <a:r>
              <a:rPr lang="pt-BR" sz="2400" b="1" dirty="0"/>
              <a:t> de urgência à ofendida (</a:t>
            </a:r>
            <a:r>
              <a:rPr lang="pt-BR" sz="2400" b="1" dirty="0" err="1"/>
              <a:t>arts</a:t>
            </a:r>
            <a:r>
              <a:rPr lang="pt-BR" sz="2400" b="1" dirty="0"/>
              <a:t>. 23 e 24)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Art. 23. Poderá o juiz, quando necessário, sem prejuízo de outras medidas: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I- encaminhar a ofendida e seus dependentes a programa oficial ou comunitário de proteção ou de atendimento;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II- determinar a recondução da ofendida e a de seus dependentes ao respectivo domicílio, após afastamento do agressor;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i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III- determinar o afastamento da ofendida do lar, sem prejuízo dos direitos relativos a bens, guarda dos filhos e alimentos (</a:t>
            </a:r>
            <a:r>
              <a:rPr lang="pt-BR" sz="2400" b="1" dirty="0">
                <a:solidFill>
                  <a:srgbClr val="FF0000"/>
                </a:solidFill>
              </a:rPr>
              <a:t>ajuizamento de ação principal?</a:t>
            </a:r>
            <a:r>
              <a:rPr lang="pt-BR" sz="2400" b="1" dirty="0"/>
              <a:t>)</a:t>
            </a:r>
            <a:endParaRPr lang="pt-BR" sz="24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Art. 24. Para a proteção patrimonial dos bens da sociedade conjugal ou daqueles de propriedade particular da mulher, o juiz poderá determinar, liminarmente, as seguintes mediantes, entre outras: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I- restituição de bens indevidamente subtraídos pelo agressor à ofendida;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II- proibição temporária para a celebração de atos e contratos de compra, venda e locação de propriedade em comum, salvo expressa autorização judicial;</a:t>
            </a:r>
            <a:endParaRPr lang="pt-BR" sz="23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III- suspensão das procurações conferidas pela ofendida ao agressor;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IV- prestação de caução provisória, mediante depósito judicial, por perdas e danos materiais decorrentes da prática de violência doméstica e familiar contra a ofendida.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2. Inaplicabilidade da Lei 9.099/95 às infrações praticadas com violência doméstica (art. 41)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2"/>
                </a:solidFill>
              </a:rPr>
              <a:t>Art. 41. Aos crimes praticados com violência doméstica e familiar contra a mulher, independentemente da pena prevista, não se aplica a Lei nº 9.099, de 26 de setembro de 1995.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Consequências: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400" b="1" dirty="0">
                <a:solidFill>
                  <a:schemeClr val="tx2"/>
                </a:solidFill>
              </a:rPr>
              <a:t>Às contravenções penais e crimes praticados no contexto de violência doméstica e familiar contra a mulher cuja pena máxima não supere a 2 anos, é inadmissível a aplicação da transação penal e composição civil dos danos. Se a pena mínima for de até 1 ano, inaplicável, também, o sursis processual;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400" b="1" dirty="0">
                <a:solidFill>
                  <a:schemeClr val="tx2"/>
                </a:solidFill>
              </a:rPr>
              <a:t>Incabível mera lavratura de TCO, sendo o caso de instauração de IP.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/>
              <a:t>3. Prisão preventiva e Lei Maria da Penha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300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2"/>
                </a:solidFill>
              </a:rPr>
              <a:t>Art. 20. Em qualquer fase do inquérito policial ou da instrução criminal, caberá a prisão preventiva do agressor, decretada pelo juiz, de ofício, a requerimento do Ministério Público ou mediante representação da autoridade policial.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tx2"/>
                </a:solidFill>
              </a:rPr>
              <a:t>Art. 313.  Nos termos do </a:t>
            </a:r>
            <a:r>
              <a:rPr lang="pt-BR" sz="2400" dirty="0">
                <a:solidFill>
                  <a:schemeClr val="tx2"/>
                </a:solidFill>
                <a:hlinkClick r:id="rId2"/>
              </a:rPr>
              <a:t>art. 312 deste Código</a:t>
            </a:r>
            <a:r>
              <a:rPr lang="pt-BR" sz="2400" dirty="0">
                <a:solidFill>
                  <a:schemeClr val="tx2"/>
                </a:solidFill>
              </a:rPr>
              <a:t>, será admitida a decretação da prisão preventiva: </a:t>
            </a:r>
            <a:r>
              <a:rPr lang="pt-BR" sz="2400" dirty="0">
                <a:solidFill>
                  <a:schemeClr val="tx2"/>
                </a:solidFill>
                <a:hlinkClick r:id="rId3"/>
              </a:rPr>
              <a:t>(Redação dada pela Lei nº 12.403, de 2011).</a:t>
            </a: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400" dirty="0">
                <a:solidFill>
                  <a:schemeClr val="tx2"/>
                </a:solidFill>
              </a:rPr>
              <a:t>III - se o crime envolver violência doméstica e familiar contra a mulher, criança, adolescente, idoso, enfermo ou pessoa com deficiência, para garantir a execução das medidas </a:t>
            </a:r>
            <a:r>
              <a:rPr lang="pt-BR" sz="2400" dirty="0" err="1">
                <a:solidFill>
                  <a:schemeClr val="tx2"/>
                </a:solidFill>
              </a:rPr>
              <a:t>protetivas</a:t>
            </a:r>
            <a:r>
              <a:rPr lang="pt-BR" sz="2400" dirty="0">
                <a:solidFill>
                  <a:schemeClr val="tx2"/>
                </a:solidFill>
              </a:rPr>
              <a:t> de urgência; </a:t>
            </a:r>
            <a:r>
              <a:rPr lang="pt-BR" sz="2400" dirty="0">
                <a:solidFill>
                  <a:schemeClr val="tx2"/>
                </a:solidFill>
                <a:hlinkClick r:id="rId3"/>
              </a:rPr>
              <a:t>(Redação dada pela Lei nº 12.403, de 2011).</a:t>
            </a: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2400" dirty="0">
                <a:solidFill>
                  <a:srgbClr val="FF0000"/>
                </a:solidFill>
              </a:rPr>
              <a:t>STJ, 5ª T., HC 132.379/BA: exigência de um dos fundamentos autorizadores da preventiva (art. 312, CPP)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20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i="1" dirty="0"/>
          </a:p>
          <a:p>
            <a:pPr marL="0" indent="0" algn="just">
              <a:lnSpc>
                <a:spcPct val="150000"/>
              </a:lnSpc>
              <a:buNone/>
            </a:pPr>
            <a:endParaRPr lang="pt-BR" sz="1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D9B00F-5D0F-470F-BC8B-52FF09523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Crime de desobediência de medidas protetivas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DED3C02-62B5-4554-86AE-99B6F591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2063396"/>
            <a:ext cx="7797662" cy="4677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Art. 24-A. Descumprir decisão judicial que defere medidas protetivas de urgência previstas nesta Lei: </a:t>
            </a:r>
            <a:r>
              <a:rPr lang="pt-BR" dirty="0">
                <a:hlinkClick r:id="rId2"/>
              </a:rPr>
              <a:t>(Incluído pela Lei nº 13.641, de 2018)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Pena – detenção, de 3 (três) meses a 2 (dois) anos. </a:t>
            </a:r>
            <a:r>
              <a:rPr lang="pt-BR" dirty="0">
                <a:hlinkClick r:id="rId2"/>
              </a:rPr>
              <a:t>(Incluído pela Lei nº 13.641, de 2018)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§ 1º A configuração do crime independe da competência civil ou criminal do juiz que deferiu as medidas. </a:t>
            </a:r>
            <a:r>
              <a:rPr lang="pt-BR" dirty="0">
                <a:hlinkClick r:id="rId2"/>
              </a:rPr>
              <a:t>(Incluído pela Lei nº 13.641, de 2018)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§ 2º Na hipótese de prisão em flagrante, apenas a autoridade judicial poderá conceder fiança. </a:t>
            </a:r>
            <a:r>
              <a:rPr lang="pt-BR" dirty="0">
                <a:hlinkClick r:id="rId2"/>
              </a:rPr>
              <a:t>(Incluído pela Lei nº 13.641, de 2018)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§ 3º O disposto neste artigo não exclui a aplicação de outras sanções cabíveis. </a:t>
            </a:r>
            <a:r>
              <a:rPr lang="pt-BR" dirty="0">
                <a:hlinkClick r:id="rId2"/>
              </a:rPr>
              <a:t>(Incluído pela Lei nº 13.641, de 2018)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75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71CE35-F488-4AAB-85DF-9C0232A5C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feminicídio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C6EA7FE-0FEC-4080-84BB-6DE483556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268760"/>
            <a:ext cx="779766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200" b="1" dirty="0"/>
              <a:t>Feminicídio       </a:t>
            </a:r>
            <a:r>
              <a:rPr lang="pt-BR" sz="2200" dirty="0">
                <a:hlinkClick r:id="rId2"/>
              </a:rPr>
              <a:t>(Incluído pela Lei nº 13.104, de 2015)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VI - contra a mulher por razões da condição de sexo feminino:</a:t>
            </a:r>
            <a:r>
              <a:rPr lang="pt-BR" sz="2200" b="1" dirty="0"/>
              <a:t>      </a:t>
            </a:r>
            <a:r>
              <a:rPr lang="pt-BR" sz="2200" dirty="0">
                <a:hlinkClick r:id="rId2"/>
              </a:rPr>
              <a:t>(Incluído pela Lei nº 13.104, de 2015)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Pena - reclusão, de doze a trinta anos.</a:t>
            </a:r>
          </a:p>
          <a:p>
            <a:pPr marL="0" indent="0">
              <a:buNone/>
            </a:pPr>
            <a:r>
              <a:rPr lang="pt-BR" sz="2200" dirty="0"/>
              <a:t>§ 2</a:t>
            </a:r>
            <a:r>
              <a:rPr lang="pt-BR" sz="2200" u="sng" baseline="30000" dirty="0"/>
              <a:t>o</a:t>
            </a:r>
            <a:r>
              <a:rPr lang="pt-BR" sz="2200" dirty="0"/>
              <a:t>-A Considera-se que há razões de condição de sexo feminino quando o crime envolve:</a:t>
            </a:r>
            <a:r>
              <a:rPr lang="pt-BR" sz="2200" b="1" dirty="0"/>
              <a:t>      </a:t>
            </a:r>
            <a:r>
              <a:rPr lang="pt-BR" sz="2200" dirty="0">
                <a:hlinkClick r:id="rId2"/>
              </a:rPr>
              <a:t>(Incluído pela Lei nº 13.104, de 2015)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I - violência doméstica e familiar;</a:t>
            </a:r>
            <a:r>
              <a:rPr lang="pt-BR" sz="2200" b="1" dirty="0"/>
              <a:t>      </a:t>
            </a:r>
            <a:r>
              <a:rPr lang="pt-BR" sz="2200" dirty="0">
                <a:hlinkClick r:id="rId2"/>
              </a:rPr>
              <a:t>(Incluído pela Lei nº 13.104, de 2015)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II - menosprezo ou discriminação à condição de mulher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796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55459C9-89EB-43A0-B441-90CE87B8A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7828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 Principal</Template>
  <TotalTime>10409</TotalTime>
  <Words>2810</Words>
  <Application>Microsoft Office PowerPoint</Application>
  <PresentationFormat>Apresentação na tela (4:3)</PresentationFormat>
  <Paragraphs>310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0" baseType="lpstr">
      <vt:lpstr>Evento Principal</vt:lpstr>
      <vt:lpstr>Evolução legislativa e proteção da mulher em matéria penal</vt:lpstr>
      <vt:lpstr>Alguns números sobre a violência contra a mulher</vt:lpstr>
      <vt:lpstr>Principais disposições legais protetivas da mulher</vt:lpstr>
      <vt:lpstr>Lesão corporal – art. 129, §9º, CP</vt:lpstr>
      <vt:lpstr>LEI MARIA DA PENHA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Crime de desobediência de medidas protetivas</vt:lpstr>
      <vt:lpstr>feminicídio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RETA FINAL PRIME - CONSUMIDOR</dc:title>
  <dc:creator>joao_aguirre</dc:creator>
  <cp:lastModifiedBy>FB.user</cp:lastModifiedBy>
  <cp:revision>466</cp:revision>
  <cp:lastPrinted>2013-11-01T14:28:23Z</cp:lastPrinted>
  <dcterms:created xsi:type="dcterms:W3CDTF">2012-11-23T18:33:21Z</dcterms:created>
  <dcterms:modified xsi:type="dcterms:W3CDTF">2019-08-24T14:16:31Z</dcterms:modified>
</cp:coreProperties>
</file>